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928" r:id="rId2"/>
    <p:sldId id="1004" r:id="rId3"/>
    <p:sldId id="930" r:id="rId4"/>
    <p:sldId id="909" r:id="rId5"/>
    <p:sldId id="960" r:id="rId6"/>
    <p:sldId id="910" r:id="rId7"/>
    <p:sldId id="912" r:id="rId8"/>
    <p:sldId id="913" r:id="rId9"/>
    <p:sldId id="914" r:id="rId10"/>
    <p:sldId id="915" r:id="rId11"/>
    <p:sldId id="916" r:id="rId12"/>
    <p:sldId id="917" r:id="rId13"/>
    <p:sldId id="918" r:id="rId14"/>
    <p:sldId id="919" r:id="rId15"/>
    <p:sldId id="920" r:id="rId16"/>
    <p:sldId id="921" r:id="rId17"/>
    <p:sldId id="922" r:id="rId18"/>
    <p:sldId id="923" r:id="rId19"/>
    <p:sldId id="924" r:id="rId20"/>
    <p:sldId id="935" r:id="rId21"/>
    <p:sldId id="957" r:id="rId22"/>
    <p:sldId id="936" r:id="rId23"/>
    <p:sldId id="964" r:id="rId24"/>
    <p:sldId id="948" r:id="rId25"/>
    <p:sldId id="963" r:id="rId26"/>
    <p:sldId id="958" r:id="rId27"/>
    <p:sldId id="932" r:id="rId28"/>
    <p:sldId id="951" r:id="rId29"/>
    <p:sldId id="933" r:id="rId30"/>
    <p:sldId id="952" r:id="rId31"/>
    <p:sldId id="926" r:id="rId32"/>
    <p:sldId id="940" r:id="rId33"/>
    <p:sldId id="949" r:id="rId34"/>
    <p:sldId id="962" r:id="rId35"/>
    <p:sldId id="939" r:id="rId36"/>
    <p:sldId id="959" r:id="rId37"/>
    <p:sldId id="961" r:id="rId38"/>
    <p:sldId id="1049" r:id="rId39"/>
    <p:sldId id="1050" r:id="rId40"/>
    <p:sldId id="956" r:id="rId41"/>
    <p:sldId id="965" r:id="rId42"/>
    <p:sldId id="967" r:id="rId43"/>
    <p:sldId id="966" r:id="rId44"/>
    <p:sldId id="968" r:id="rId45"/>
    <p:sldId id="946" r:id="rId46"/>
    <p:sldId id="1051" r:id="rId47"/>
    <p:sldId id="1052" r:id="rId48"/>
    <p:sldId id="1001" r:id="rId49"/>
    <p:sldId id="106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0" clrIdx="0"/>
  <p:cmAuthor id="7" name="kingsoft" initials="k" lastIdx="0" clrIdx="0"/>
  <p:cmAuthor id="1" name="Administrator" initials="A" lastIdx="0" clrIdx="0"/>
  <p:cmAuthor id="8" name="姜伟光" initials="姜" lastIdx="0" clrIdx="0"/>
  <p:cmAuthor id="2" name="赵秀丽" initials="赵" lastIdx="0" clrIdx="0"/>
  <p:cmAuthor id="9" name="幸兴" initials="幸" lastIdx="0" clrIdx="8"/>
  <p:cmAuthor id="3" name="微软用户" initials="微" lastIdx="0" clrIdx="0"/>
  <p:cmAuthor id="4" name="作者" initials="作" lastIdx="0" clrIdx="1"/>
  <p:cmAuthor id="6" name="雨林木风"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2021/5/30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mn-ea"/>
              </a:rPr>
              <a:t>一、明确高考评分原则</a:t>
            </a:r>
            <a:endParaRPr lang="en-US" altLang="zh-CN" sz="1200" dirty="0">
              <a:latin typeface="+mn-ea"/>
            </a:endParaRPr>
          </a:p>
          <a:p>
            <a:r>
              <a:rPr lang="en-US" altLang="zh-CN" sz="1200" dirty="0">
                <a:latin typeface="+mn-ea"/>
              </a:rPr>
              <a:t>1</a:t>
            </a:r>
            <a:r>
              <a:rPr lang="zh-CN" altLang="en-US" sz="1200" dirty="0">
                <a:latin typeface="+mn-ea"/>
              </a:rPr>
              <a:t>．化学用语的“规范化”给分原则</a:t>
            </a:r>
            <a:br>
              <a:rPr lang="zh-CN" altLang="en-US" sz="1200" dirty="0">
                <a:latin typeface="+mn-ea"/>
              </a:rPr>
            </a:br>
            <a:r>
              <a:rPr lang="zh-CN" altLang="en-US" sz="1200" dirty="0">
                <a:latin typeface="+mn-ea"/>
              </a:rPr>
              <a:t>化学专用名词中出现错别字</a:t>
            </a:r>
            <a:r>
              <a:rPr lang="en-US" altLang="zh-CN" sz="1200" dirty="0">
                <a:latin typeface="+mn-ea"/>
              </a:rPr>
              <a:t>(</a:t>
            </a:r>
            <a:r>
              <a:rPr lang="zh-CN" altLang="en-US" sz="1200" dirty="0">
                <a:latin typeface="+mn-ea"/>
              </a:rPr>
              <a:t>甚至白字</a:t>
            </a:r>
            <a:r>
              <a:rPr lang="en-US" altLang="zh-CN" sz="1200" dirty="0">
                <a:latin typeface="+mn-ea"/>
              </a:rPr>
              <a:t>)</a:t>
            </a:r>
            <a:r>
              <a:rPr lang="zh-CN" altLang="en-US" sz="1200" dirty="0">
                <a:latin typeface="+mn-ea"/>
              </a:rPr>
              <a:t>都要参照标准扣分。化学方程式、离子方程式未配平、条件错误或不全等都不给分</a:t>
            </a:r>
            <a:r>
              <a:rPr lang="en-US" altLang="zh-CN" sz="1200" dirty="0">
                <a:latin typeface="+mn-ea"/>
              </a:rPr>
              <a:t>(</a:t>
            </a:r>
            <a:r>
              <a:rPr lang="zh-CN" altLang="en-US" sz="1200" dirty="0">
                <a:latin typeface="+mn-ea"/>
              </a:rPr>
              <a:t>包括反应物或生成物的系数非最小公倍数或分数等均视为不规范而不给分</a:t>
            </a:r>
            <a:r>
              <a:rPr lang="en-US" altLang="zh-CN" sz="1200" dirty="0">
                <a:latin typeface="+mn-ea"/>
              </a:rPr>
              <a:t>)</a:t>
            </a:r>
            <a:r>
              <a:rPr lang="zh-CN" altLang="en-US" sz="1200" dirty="0">
                <a:latin typeface="+mn-ea"/>
              </a:rPr>
              <a:t>。“△”“↑”“↓”“⇌”“</a:t>
            </a:r>
            <a:r>
              <a:rPr lang="en-US" altLang="zh-CN" sz="1200" dirty="0">
                <a:latin typeface="+mn-ea"/>
              </a:rPr>
              <a:t>===”</a:t>
            </a:r>
            <a:r>
              <a:rPr lang="zh-CN" altLang="en-US" sz="1200" dirty="0">
                <a:latin typeface="+mn-ea"/>
              </a:rPr>
              <a:t>、反应条件等均应正确使用。</a:t>
            </a:r>
            <a:br>
              <a:rPr lang="zh-CN" altLang="en-US" sz="1200" dirty="0">
                <a:latin typeface="+mn-ea"/>
              </a:rPr>
            </a:br>
            <a:r>
              <a:rPr lang="en-US" altLang="zh-CN" sz="1200" dirty="0">
                <a:latin typeface="+mn-ea"/>
              </a:rPr>
              <a:t>2</a:t>
            </a:r>
            <a:r>
              <a:rPr lang="zh-CN" altLang="en-US" sz="1200" dirty="0">
                <a:latin typeface="+mn-ea"/>
              </a:rPr>
              <a:t>．易于辨识，修正清楚原则</a:t>
            </a:r>
            <a:br>
              <a:rPr lang="zh-CN" altLang="en-US" sz="1200" dirty="0">
                <a:latin typeface="+mn-ea"/>
              </a:rPr>
            </a:br>
            <a:r>
              <a:rPr lang="zh-CN" altLang="en-US" sz="1200" dirty="0">
                <a:latin typeface="+mn-ea"/>
              </a:rPr>
              <a:t>凡是辨别不清的，皆为“</a:t>
            </a:r>
            <a:r>
              <a:rPr lang="en-US" altLang="zh-CN" sz="1200" dirty="0">
                <a:latin typeface="+mn-ea"/>
              </a:rPr>
              <a:t>0”</a:t>
            </a:r>
            <a:r>
              <a:rPr lang="zh-CN" altLang="en-US" sz="1200" dirty="0">
                <a:latin typeface="+mn-ea"/>
              </a:rPr>
              <a:t>分。答题时，字不一定要很漂亮，但须十分清晰。不能过分潦草，难以辨认。有两种情况存在，其一是学生在修改答案时，改动不够坚决和清楚，如由</a:t>
            </a:r>
            <a:r>
              <a:rPr lang="en-US" altLang="zh-CN" sz="1200" dirty="0">
                <a:latin typeface="+mn-ea"/>
              </a:rPr>
              <a:t>A</a:t>
            </a:r>
            <a:r>
              <a:rPr lang="zh-CN" altLang="en-US" sz="1200" dirty="0">
                <a:latin typeface="+mn-ea"/>
              </a:rPr>
              <a:t>改成</a:t>
            </a:r>
            <a:r>
              <a:rPr lang="en-US" altLang="zh-CN" sz="1200" dirty="0">
                <a:latin typeface="+mn-ea"/>
              </a:rPr>
              <a:t>B</a:t>
            </a:r>
            <a:r>
              <a:rPr lang="zh-CN" altLang="en-US" sz="1200" dirty="0">
                <a:latin typeface="+mn-ea"/>
              </a:rPr>
              <a:t>，由</a:t>
            </a:r>
            <a:r>
              <a:rPr lang="en-US" altLang="zh-CN" sz="1200" dirty="0">
                <a:latin typeface="+mn-ea"/>
              </a:rPr>
              <a:t>B</a:t>
            </a:r>
            <a:r>
              <a:rPr lang="zh-CN" altLang="en-US" sz="1200" dirty="0">
                <a:latin typeface="+mn-ea"/>
              </a:rPr>
              <a:t>又改成</a:t>
            </a:r>
            <a:r>
              <a:rPr lang="en-US" altLang="zh-CN" sz="1200" dirty="0">
                <a:latin typeface="+mn-ea"/>
              </a:rPr>
              <a:t>D</a:t>
            </a:r>
            <a:r>
              <a:rPr lang="zh-CN" altLang="en-US" sz="1200" dirty="0">
                <a:latin typeface="+mn-ea"/>
              </a:rPr>
              <a:t>，中间修改不清楚，难以辨认；其二是不排除考生有投机心理，让评卷老师去猜。另外有些学生开始答卷</a:t>
            </a:r>
            <a:r>
              <a:rPr lang="en-US" altLang="zh-CN" sz="1200" dirty="0">
                <a:latin typeface="+mn-ea"/>
              </a:rPr>
              <a:t>(</a:t>
            </a:r>
            <a:r>
              <a:rPr lang="zh-CN" altLang="en-US" sz="1200" dirty="0">
                <a:latin typeface="+mn-ea"/>
              </a:rPr>
              <a:t>题</a:t>
            </a:r>
            <a:r>
              <a:rPr lang="en-US" altLang="zh-CN" sz="1200" dirty="0">
                <a:latin typeface="+mn-ea"/>
              </a:rPr>
              <a:t>)</a:t>
            </a:r>
            <a:r>
              <a:rPr lang="zh-CN" altLang="en-US" sz="1200" dirty="0">
                <a:latin typeface="+mn-ea"/>
              </a:rPr>
              <a:t>时，没有把握，用铅笔答题，最后未用</a:t>
            </a:r>
            <a:r>
              <a:rPr lang="en-US" altLang="zh-CN" sz="1200" dirty="0">
                <a:latin typeface="+mn-ea"/>
              </a:rPr>
              <a:t>0.5 mm</a:t>
            </a:r>
            <a:r>
              <a:rPr lang="zh-CN" altLang="en-US" sz="1200" dirty="0">
                <a:latin typeface="+mn-ea"/>
              </a:rPr>
              <a:t>黑色签字笔圈定，扫描时图像不够清晰，造成失分。</a:t>
            </a:r>
            <a:br>
              <a:rPr lang="zh-CN" altLang="en-US" sz="1200" dirty="0">
                <a:latin typeface="+mn-ea"/>
              </a:rPr>
            </a:br>
            <a:r>
              <a:rPr lang="en-US" altLang="zh-CN" sz="1200" dirty="0">
                <a:latin typeface="+mn-ea"/>
              </a:rPr>
              <a:t>3</a:t>
            </a:r>
            <a:r>
              <a:rPr lang="zh-CN" altLang="en-US" sz="1200" dirty="0">
                <a:latin typeface="+mn-ea"/>
              </a:rPr>
              <a:t>．“不许越线”原则</a:t>
            </a:r>
            <a:br>
              <a:rPr lang="zh-CN" altLang="en-US" sz="1200" dirty="0">
                <a:latin typeface="+mn-ea"/>
              </a:rPr>
            </a:br>
            <a:r>
              <a:rPr lang="zh-CN" altLang="en-US" sz="1200" dirty="0">
                <a:latin typeface="+mn-ea"/>
              </a:rPr>
              <a:t>答错位置或答题超出答题卡标出的划定界限时，由于测试内容过多，而评卷时又需切割扫描，从而造成答题内容缺失，造成失分。答题卡上多处有明显的提示，不许越线。</a:t>
            </a:r>
            <a:br>
              <a:rPr lang="zh-CN" altLang="en-US" sz="1200" dirty="0">
                <a:latin typeface="+mn-ea"/>
              </a:rPr>
            </a:br>
            <a:r>
              <a:rPr lang="en-US" altLang="zh-CN" sz="1200" dirty="0">
                <a:latin typeface="+mn-ea"/>
              </a:rPr>
              <a:t>4</a:t>
            </a:r>
            <a:r>
              <a:rPr lang="zh-CN" altLang="en-US" sz="1200" dirty="0">
                <a:latin typeface="+mn-ea"/>
              </a:rPr>
              <a:t>．“白纸黑字”原则</a:t>
            </a:r>
            <a:br>
              <a:rPr lang="zh-CN" altLang="en-US" sz="1200" dirty="0">
                <a:latin typeface="+mn-ea"/>
              </a:rPr>
            </a:br>
            <a:r>
              <a:rPr lang="zh-CN" altLang="en-US" sz="1200" dirty="0">
                <a:latin typeface="+mn-ea"/>
              </a:rPr>
              <a:t>即凡是答题卡上写了的就有，没有写的就没有。只有认定答题卡上的白纸黑字所表达的内容信息，才能真正做到公平公正地评分。</a:t>
            </a:r>
            <a:br>
              <a:rPr lang="zh-CN" altLang="en-US" sz="1200" dirty="0">
                <a:latin typeface="+mn-ea"/>
              </a:rPr>
            </a:br>
            <a:r>
              <a:rPr lang="en-US" altLang="zh-CN" sz="1200" dirty="0">
                <a:latin typeface="+mn-ea"/>
              </a:rPr>
              <a:t>5</a:t>
            </a:r>
            <a:r>
              <a:rPr lang="zh-CN" altLang="en-US" sz="1200" dirty="0">
                <a:latin typeface="+mn-ea"/>
              </a:rPr>
              <a:t>．“见空给分”原则</a:t>
            </a:r>
            <a:br>
              <a:rPr lang="zh-CN" altLang="en-US" sz="1200" dirty="0">
                <a:latin typeface="+mn-ea"/>
              </a:rPr>
            </a:br>
            <a:r>
              <a:rPr lang="zh-CN" altLang="en-US" sz="1200" dirty="0">
                <a:latin typeface="+mn-ea"/>
              </a:rPr>
              <a:t>在连续多个答案中，为了便于操作，通常采用“独立操作，互不牵连”的原则，即前面一个答案正确与否，不影响后面答案的给分；同理，如前者正确，而后面错误，也按步骤照样给分。</a:t>
            </a:r>
            <a:br>
              <a:rPr lang="zh-CN" altLang="en-US" sz="1200" dirty="0">
                <a:latin typeface="+mn-ea"/>
              </a:rPr>
            </a:br>
            <a:r>
              <a:rPr lang="en-US" altLang="zh-CN" sz="1200" dirty="0">
                <a:latin typeface="+mn-ea"/>
              </a:rPr>
              <a:t>6</a:t>
            </a:r>
            <a:r>
              <a:rPr lang="zh-CN" altLang="en-US" sz="1200" dirty="0">
                <a:latin typeface="+mn-ea"/>
              </a:rPr>
              <a:t>．“严格按要求给分”原则</a:t>
            </a:r>
            <a:br>
              <a:rPr lang="zh-CN" altLang="en-US" sz="1200" dirty="0">
                <a:latin typeface="+mn-ea"/>
              </a:rPr>
            </a:br>
            <a:r>
              <a:rPr lang="zh-CN" altLang="en-US" sz="1200" dirty="0">
                <a:latin typeface="+mn-ea"/>
              </a:rPr>
              <a:t>填空要求什么就写什么，答非所问者按“</a:t>
            </a:r>
            <a:r>
              <a:rPr lang="en-US" altLang="zh-CN" sz="1200" dirty="0">
                <a:latin typeface="+mn-ea"/>
              </a:rPr>
              <a:t>0”</a:t>
            </a:r>
            <a:r>
              <a:rPr lang="zh-CN" altLang="en-US" sz="1200" dirty="0">
                <a:latin typeface="+mn-ea"/>
              </a:rPr>
              <a:t>分处理。</a:t>
            </a:r>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mn-ea"/>
              </a:rPr>
              <a:t>一、明确高考评分原则</a:t>
            </a:r>
            <a:endParaRPr lang="en-US" altLang="zh-CN" sz="1200" dirty="0">
              <a:latin typeface="+mn-ea"/>
            </a:endParaRPr>
          </a:p>
          <a:p>
            <a:r>
              <a:rPr lang="en-US" altLang="zh-CN" sz="1200" dirty="0">
                <a:latin typeface="+mn-ea"/>
              </a:rPr>
              <a:t>1</a:t>
            </a:r>
            <a:r>
              <a:rPr lang="zh-CN" altLang="en-US" sz="1200" dirty="0">
                <a:latin typeface="+mn-ea"/>
              </a:rPr>
              <a:t>．化学用语的“规范化”给分原则</a:t>
            </a:r>
            <a:br>
              <a:rPr lang="zh-CN" altLang="en-US" sz="1200" dirty="0">
                <a:latin typeface="+mn-ea"/>
              </a:rPr>
            </a:br>
            <a:r>
              <a:rPr lang="zh-CN" altLang="en-US" sz="1200" dirty="0">
                <a:latin typeface="+mn-ea"/>
              </a:rPr>
              <a:t>化学专用名词中出现错别字</a:t>
            </a:r>
            <a:r>
              <a:rPr lang="en-US" altLang="zh-CN" sz="1200" dirty="0">
                <a:latin typeface="+mn-ea"/>
              </a:rPr>
              <a:t>(</a:t>
            </a:r>
            <a:r>
              <a:rPr lang="zh-CN" altLang="en-US" sz="1200" dirty="0">
                <a:latin typeface="+mn-ea"/>
              </a:rPr>
              <a:t>甚至白字</a:t>
            </a:r>
            <a:r>
              <a:rPr lang="en-US" altLang="zh-CN" sz="1200" dirty="0">
                <a:latin typeface="+mn-ea"/>
              </a:rPr>
              <a:t>)</a:t>
            </a:r>
            <a:r>
              <a:rPr lang="zh-CN" altLang="en-US" sz="1200" dirty="0">
                <a:latin typeface="+mn-ea"/>
              </a:rPr>
              <a:t>都要参照标准扣分。化学方程式、离子方程式未配平、条件错误或不全等都不给分</a:t>
            </a:r>
            <a:r>
              <a:rPr lang="en-US" altLang="zh-CN" sz="1200" dirty="0">
                <a:latin typeface="+mn-ea"/>
              </a:rPr>
              <a:t>(</a:t>
            </a:r>
            <a:r>
              <a:rPr lang="zh-CN" altLang="en-US" sz="1200" dirty="0">
                <a:latin typeface="+mn-ea"/>
              </a:rPr>
              <a:t>包括反应物或生成物的系数非最小公倍数或分数等均视为不规范而不给分</a:t>
            </a:r>
            <a:r>
              <a:rPr lang="en-US" altLang="zh-CN" sz="1200" dirty="0">
                <a:latin typeface="+mn-ea"/>
              </a:rPr>
              <a:t>)</a:t>
            </a:r>
            <a:r>
              <a:rPr lang="zh-CN" altLang="en-US" sz="1200" dirty="0">
                <a:latin typeface="+mn-ea"/>
              </a:rPr>
              <a:t>。“△”“↑”“↓”“⇌”“</a:t>
            </a:r>
            <a:r>
              <a:rPr lang="en-US" altLang="zh-CN" sz="1200" dirty="0">
                <a:latin typeface="+mn-ea"/>
              </a:rPr>
              <a:t>===”</a:t>
            </a:r>
            <a:r>
              <a:rPr lang="zh-CN" altLang="en-US" sz="1200" dirty="0">
                <a:latin typeface="+mn-ea"/>
              </a:rPr>
              <a:t>、反应条件等均应正确使用。</a:t>
            </a:r>
            <a:br>
              <a:rPr lang="zh-CN" altLang="en-US" sz="1200" dirty="0">
                <a:latin typeface="+mn-ea"/>
              </a:rPr>
            </a:br>
            <a:r>
              <a:rPr lang="en-US" altLang="zh-CN" sz="1200" dirty="0">
                <a:latin typeface="+mn-ea"/>
              </a:rPr>
              <a:t>2</a:t>
            </a:r>
            <a:r>
              <a:rPr lang="zh-CN" altLang="en-US" sz="1200" dirty="0">
                <a:latin typeface="+mn-ea"/>
              </a:rPr>
              <a:t>．易于辨识，修正清楚原则</a:t>
            </a:r>
            <a:br>
              <a:rPr lang="zh-CN" altLang="en-US" sz="1200" dirty="0">
                <a:latin typeface="+mn-ea"/>
              </a:rPr>
            </a:br>
            <a:r>
              <a:rPr lang="zh-CN" altLang="en-US" sz="1200" dirty="0">
                <a:latin typeface="+mn-ea"/>
              </a:rPr>
              <a:t>凡是辨别不清的，皆为“</a:t>
            </a:r>
            <a:r>
              <a:rPr lang="en-US" altLang="zh-CN" sz="1200" dirty="0">
                <a:latin typeface="+mn-ea"/>
              </a:rPr>
              <a:t>0”</a:t>
            </a:r>
            <a:r>
              <a:rPr lang="zh-CN" altLang="en-US" sz="1200" dirty="0">
                <a:latin typeface="+mn-ea"/>
              </a:rPr>
              <a:t>分。答题时，字不一定要很漂亮，但须十分清晰。不能过分潦草，难以辨认。有两种情况存在，其一是学生在修改答案时，改动不够坚决和清楚，如由</a:t>
            </a:r>
            <a:r>
              <a:rPr lang="en-US" altLang="zh-CN" sz="1200" dirty="0">
                <a:latin typeface="+mn-ea"/>
              </a:rPr>
              <a:t>A</a:t>
            </a:r>
            <a:r>
              <a:rPr lang="zh-CN" altLang="en-US" sz="1200" dirty="0">
                <a:latin typeface="+mn-ea"/>
              </a:rPr>
              <a:t>改成</a:t>
            </a:r>
            <a:r>
              <a:rPr lang="en-US" altLang="zh-CN" sz="1200" dirty="0">
                <a:latin typeface="+mn-ea"/>
              </a:rPr>
              <a:t>B</a:t>
            </a:r>
            <a:r>
              <a:rPr lang="zh-CN" altLang="en-US" sz="1200" dirty="0">
                <a:latin typeface="+mn-ea"/>
              </a:rPr>
              <a:t>，由</a:t>
            </a:r>
            <a:r>
              <a:rPr lang="en-US" altLang="zh-CN" sz="1200" dirty="0">
                <a:latin typeface="+mn-ea"/>
              </a:rPr>
              <a:t>B</a:t>
            </a:r>
            <a:r>
              <a:rPr lang="zh-CN" altLang="en-US" sz="1200" dirty="0">
                <a:latin typeface="+mn-ea"/>
              </a:rPr>
              <a:t>又改成</a:t>
            </a:r>
            <a:r>
              <a:rPr lang="en-US" altLang="zh-CN" sz="1200" dirty="0">
                <a:latin typeface="+mn-ea"/>
              </a:rPr>
              <a:t>D</a:t>
            </a:r>
            <a:r>
              <a:rPr lang="zh-CN" altLang="en-US" sz="1200" dirty="0">
                <a:latin typeface="+mn-ea"/>
              </a:rPr>
              <a:t>，中间修改不清楚，难以辨认；其二是不排除考生有投机心理，让评卷老师去猜。另外有些学生开始答卷</a:t>
            </a:r>
            <a:r>
              <a:rPr lang="en-US" altLang="zh-CN" sz="1200" dirty="0">
                <a:latin typeface="+mn-ea"/>
              </a:rPr>
              <a:t>(</a:t>
            </a:r>
            <a:r>
              <a:rPr lang="zh-CN" altLang="en-US" sz="1200" dirty="0">
                <a:latin typeface="+mn-ea"/>
              </a:rPr>
              <a:t>题</a:t>
            </a:r>
            <a:r>
              <a:rPr lang="en-US" altLang="zh-CN" sz="1200" dirty="0">
                <a:latin typeface="+mn-ea"/>
              </a:rPr>
              <a:t>)</a:t>
            </a:r>
            <a:r>
              <a:rPr lang="zh-CN" altLang="en-US" sz="1200" dirty="0">
                <a:latin typeface="+mn-ea"/>
              </a:rPr>
              <a:t>时，没有把握，用铅笔答题，最后未用</a:t>
            </a:r>
            <a:r>
              <a:rPr lang="en-US" altLang="zh-CN" sz="1200" dirty="0">
                <a:latin typeface="+mn-ea"/>
              </a:rPr>
              <a:t>0.5 mm</a:t>
            </a:r>
            <a:r>
              <a:rPr lang="zh-CN" altLang="en-US" sz="1200" dirty="0">
                <a:latin typeface="+mn-ea"/>
              </a:rPr>
              <a:t>黑色签字笔圈定，扫描时图像不够清晰，造成失分。</a:t>
            </a:r>
            <a:br>
              <a:rPr lang="zh-CN" altLang="en-US" sz="1200" dirty="0">
                <a:latin typeface="+mn-ea"/>
              </a:rPr>
            </a:br>
            <a:r>
              <a:rPr lang="en-US" altLang="zh-CN" sz="1200" dirty="0">
                <a:latin typeface="+mn-ea"/>
              </a:rPr>
              <a:t>3</a:t>
            </a:r>
            <a:r>
              <a:rPr lang="zh-CN" altLang="en-US" sz="1200" dirty="0">
                <a:latin typeface="+mn-ea"/>
              </a:rPr>
              <a:t>．“不许越线”原则</a:t>
            </a:r>
            <a:br>
              <a:rPr lang="zh-CN" altLang="en-US" sz="1200" dirty="0">
                <a:latin typeface="+mn-ea"/>
              </a:rPr>
            </a:br>
            <a:r>
              <a:rPr lang="zh-CN" altLang="en-US" sz="1200" dirty="0">
                <a:latin typeface="+mn-ea"/>
              </a:rPr>
              <a:t>答错位置或答题超出答题卡标出的划定界限时，由于测试内容过多，而评卷时又需切割扫描，从而造成答题内容缺失，造成失分。答题卡上多处有明显的提示，不许越线。</a:t>
            </a:r>
            <a:br>
              <a:rPr lang="zh-CN" altLang="en-US" sz="1200" dirty="0">
                <a:latin typeface="+mn-ea"/>
              </a:rPr>
            </a:br>
            <a:r>
              <a:rPr lang="en-US" altLang="zh-CN" sz="1200" dirty="0">
                <a:latin typeface="+mn-ea"/>
              </a:rPr>
              <a:t>4</a:t>
            </a:r>
            <a:r>
              <a:rPr lang="zh-CN" altLang="en-US" sz="1200" dirty="0">
                <a:latin typeface="+mn-ea"/>
              </a:rPr>
              <a:t>．“白纸黑字”原则</a:t>
            </a:r>
            <a:br>
              <a:rPr lang="zh-CN" altLang="en-US" sz="1200" dirty="0">
                <a:latin typeface="+mn-ea"/>
              </a:rPr>
            </a:br>
            <a:r>
              <a:rPr lang="zh-CN" altLang="en-US" sz="1200" dirty="0">
                <a:latin typeface="+mn-ea"/>
              </a:rPr>
              <a:t>即凡是答题卡上写了的就有，没有写的就没有。只有认定答题卡上的白纸黑字所表达的内容信息，才能真正做到公平公正地评分。</a:t>
            </a:r>
            <a:br>
              <a:rPr lang="zh-CN" altLang="en-US" sz="1200" dirty="0">
                <a:latin typeface="+mn-ea"/>
              </a:rPr>
            </a:br>
            <a:r>
              <a:rPr lang="en-US" altLang="zh-CN" sz="1200" dirty="0">
                <a:latin typeface="+mn-ea"/>
              </a:rPr>
              <a:t>5</a:t>
            </a:r>
            <a:r>
              <a:rPr lang="zh-CN" altLang="en-US" sz="1200" dirty="0">
                <a:latin typeface="+mn-ea"/>
              </a:rPr>
              <a:t>．“见空给分”原则</a:t>
            </a:r>
            <a:br>
              <a:rPr lang="zh-CN" altLang="en-US" sz="1200" dirty="0">
                <a:latin typeface="+mn-ea"/>
              </a:rPr>
            </a:br>
            <a:r>
              <a:rPr lang="zh-CN" altLang="en-US" sz="1200" dirty="0">
                <a:latin typeface="+mn-ea"/>
              </a:rPr>
              <a:t>在连续多个答案中，为了便于操作，通常采用“独立操作，互不牵连”的原则，即前面一个答案正确与否，不影响后面答案的给分；同理，如前者正确，而后面错误，也按步骤照样给分。</a:t>
            </a:r>
            <a:br>
              <a:rPr lang="zh-CN" altLang="en-US" sz="1200" dirty="0">
                <a:latin typeface="+mn-ea"/>
              </a:rPr>
            </a:br>
            <a:r>
              <a:rPr lang="en-US" altLang="zh-CN" sz="1200" dirty="0">
                <a:latin typeface="+mn-ea"/>
              </a:rPr>
              <a:t>6</a:t>
            </a:r>
            <a:r>
              <a:rPr lang="zh-CN" altLang="en-US" sz="1200" dirty="0">
                <a:latin typeface="+mn-ea"/>
              </a:rPr>
              <a:t>．“严格按要求给分”原则</a:t>
            </a:r>
            <a:br>
              <a:rPr lang="zh-CN" altLang="en-US" sz="1200" dirty="0">
                <a:latin typeface="+mn-ea"/>
              </a:rPr>
            </a:br>
            <a:r>
              <a:rPr lang="zh-CN" altLang="en-US" sz="1200" dirty="0">
                <a:latin typeface="+mn-ea"/>
              </a:rPr>
              <a:t>填空要求什么就写什么，答非所问者按“</a:t>
            </a:r>
            <a:r>
              <a:rPr lang="en-US" altLang="zh-CN" sz="1200" dirty="0">
                <a:latin typeface="+mn-ea"/>
              </a:rPr>
              <a:t>0”</a:t>
            </a:r>
            <a:r>
              <a:rPr lang="zh-CN" altLang="en-US" sz="1200" dirty="0">
                <a:latin typeface="+mn-ea"/>
              </a:rPr>
              <a:t>分处理。</a:t>
            </a:r>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mn-ea"/>
              </a:rPr>
              <a:t>一、明确高考评分原则</a:t>
            </a:r>
            <a:endParaRPr lang="en-US" altLang="zh-CN" sz="1200" dirty="0">
              <a:latin typeface="+mn-ea"/>
            </a:endParaRPr>
          </a:p>
          <a:p>
            <a:r>
              <a:rPr lang="en-US" altLang="zh-CN" sz="1200" dirty="0">
                <a:latin typeface="+mn-ea"/>
              </a:rPr>
              <a:t>1</a:t>
            </a:r>
            <a:r>
              <a:rPr lang="zh-CN" altLang="en-US" sz="1200" dirty="0">
                <a:latin typeface="+mn-ea"/>
              </a:rPr>
              <a:t>．化学用语的“规范化”给分原则</a:t>
            </a:r>
            <a:br>
              <a:rPr lang="zh-CN" altLang="en-US" sz="1200" dirty="0">
                <a:latin typeface="+mn-ea"/>
              </a:rPr>
            </a:br>
            <a:r>
              <a:rPr lang="zh-CN" altLang="en-US" sz="1200" dirty="0">
                <a:latin typeface="+mn-ea"/>
              </a:rPr>
              <a:t>化学专用名词中出现错别字</a:t>
            </a:r>
            <a:r>
              <a:rPr lang="en-US" altLang="zh-CN" sz="1200" dirty="0">
                <a:latin typeface="+mn-ea"/>
              </a:rPr>
              <a:t>(</a:t>
            </a:r>
            <a:r>
              <a:rPr lang="zh-CN" altLang="en-US" sz="1200" dirty="0">
                <a:latin typeface="+mn-ea"/>
              </a:rPr>
              <a:t>甚至白字</a:t>
            </a:r>
            <a:r>
              <a:rPr lang="en-US" altLang="zh-CN" sz="1200" dirty="0">
                <a:latin typeface="+mn-ea"/>
              </a:rPr>
              <a:t>)</a:t>
            </a:r>
            <a:r>
              <a:rPr lang="zh-CN" altLang="en-US" sz="1200" dirty="0">
                <a:latin typeface="+mn-ea"/>
              </a:rPr>
              <a:t>都要参照标准扣分。化学方程式、离子方程式未配平、条件错误或不全等都不给分</a:t>
            </a:r>
            <a:r>
              <a:rPr lang="en-US" altLang="zh-CN" sz="1200" dirty="0">
                <a:latin typeface="+mn-ea"/>
              </a:rPr>
              <a:t>(</a:t>
            </a:r>
            <a:r>
              <a:rPr lang="zh-CN" altLang="en-US" sz="1200" dirty="0">
                <a:latin typeface="+mn-ea"/>
              </a:rPr>
              <a:t>包括反应物或生成物的系数非最小公倍数或分数等均视为不规范而不给分</a:t>
            </a:r>
            <a:r>
              <a:rPr lang="en-US" altLang="zh-CN" sz="1200" dirty="0">
                <a:latin typeface="+mn-ea"/>
              </a:rPr>
              <a:t>)</a:t>
            </a:r>
            <a:r>
              <a:rPr lang="zh-CN" altLang="en-US" sz="1200" dirty="0">
                <a:latin typeface="+mn-ea"/>
              </a:rPr>
              <a:t>。“△”“↑”“↓”“⇌”“</a:t>
            </a:r>
            <a:r>
              <a:rPr lang="en-US" altLang="zh-CN" sz="1200" dirty="0">
                <a:latin typeface="+mn-ea"/>
              </a:rPr>
              <a:t>===”</a:t>
            </a:r>
            <a:r>
              <a:rPr lang="zh-CN" altLang="en-US" sz="1200" dirty="0">
                <a:latin typeface="+mn-ea"/>
              </a:rPr>
              <a:t>、反应条件等均应正确使用。</a:t>
            </a:r>
            <a:br>
              <a:rPr lang="zh-CN" altLang="en-US" sz="1200" dirty="0">
                <a:latin typeface="+mn-ea"/>
              </a:rPr>
            </a:br>
            <a:r>
              <a:rPr lang="en-US" altLang="zh-CN" sz="1200" dirty="0">
                <a:latin typeface="+mn-ea"/>
              </a:rPr>
              <a:t>2</a:t>
            </a:r>
            <a:r>
              <a:rPr lang="zh-CN" altLang="en-US" sz="1200" dirty="0">
                <a:latin typeface="+mn-ea"/>
              </a:rPr>
              <a:t>．易于辨识，修正清楚原则</a:t>
            </a:r>
            <a:br>
              <a:rPr lang="zh-CN" altLang="en-US" sz="1200" dirty="0">
                <a:latin typeface="+mn-ea"/>
              </a:rPr>
            </a:br>
            <a:r>
              <a:rPr lang="zh-CN" altLang="en-US" sz="1200" dirty="0">
                <a:latin typeface="+mn-ea"/>
              </a:rPr>
              <a:t>凡是辨别不清的，皆为“</a:t>
            </a:r>
            <a:r>
              <a:rPr lang="en-US" altLang="zh-CN" sz="1200" dirty="0">
                <a:latin typeface="+mn-ea"/>
              </a:rPr>
              <a:t>0”</a:t>
            </a:r>
            <a:r>
              <a:rPr lang="zh-CN" altLang="en-US" sz="1200" dirty="0">
                <a:latin typeface="+mn-ea"/>
              </a:rPr>
              <a:t>分。答题时，字不一定要很漂亮，但须十分清晰。不能过分潦草，难以辨认。有两种情况存在，其一是学生在修改答案时，改动不够坚决和清楚，如由</a:t>
            </a:r>
            <a:r>
              <a:rPr lang="en-US" altLang="zh-CN" sz="1200" dirty="0">
                <a:latin typeface="+mn-ea"/>
              </a:rPr>
              <a:t>A</a:t>
            </a:r>
            <a:r>
              <a:rPr lang="zh-CN" altLang="en-US" sz="1200" dirty="0">
                <a:latin typeface="+mn-ea"/>
              </a:rPr>
              <a:t>改成</a:t>
            </a:r>
            <a:r>
              <a:rPr lang="en-US" altLang="zh-CN" sz="1200" dirty="0">
                <a:latin typeface="+mn-ea"/>
              </a:rPr>
              <a:t>B</a:t>
            </a:r>
            <a:r>
              <a:rPr lang="zh-CN" altLang="en-US" sz="1200" dirty="0">
                <a:latin typeface="+mn-ea"/>
              </a:rPr>
              <a:t>，由</a:t>
            </a:r>
            <a:r>
              <a:rPr lang="en-US" altLang="zh-CN" sz="1200" dirty="0">
                <a:latin typeface="+mn-ea"/>
              </a:rPr>
              <a:t>B</a:t>
            </a:r>
            <a:r>
              <a:rPr lang="zh-CN" altLang="en-US" sz="1200" dirty="0">
                <a:latin typeface="+mn-ea"/>
              </a:rPr>
              <a:t>又改成</a:t>
            </a:r>
            <a:r>
              <a:rPr lang="en-US" altLang="zh-CN" sz="1200" dirty="0">
                <a:latin typeface="+mn-ea"/>
              </a:rPr>
              <a:t>D</a:t>
            </a:r>
            <a:r>
              <a:rPr lang="zh-CN" altLang="en-US" sz="1200" dirty="0">
                <a:latin typeface="+mn-ea"/>
              </a:rPr>
              <a:t>，中间修改不清楚，难以辨认；其二是不排除考生有投机心理，让评卷老师去猜。另外有些学生开始答卷</a:t>
            </a:r>
            <a:r>
              <a:rPr lang="en-US" altLang="zh-CN" sz="1200" dirty="0">
                <a:latin typeface="+mn-ea"/>
              </a:rPr>
              <a:t>(</a:t>
            </a:r>
            <a:r>
              <a:rPr lang="zh-CN" altLang="en-US" sz="1200" dirty="0">
                <a:latin typeface="+mn-ea"/>
              </a:rPr>
              <a:t>题</a:t>
            </a:r>
            <a:r>
              <a:rPr lang="en-US" altLang="zh-CN" sz="1200" dirty="0">
                <a:latin typeface="+mn-ea"/>
              </a:rPr>
              <a:t>)</a:t>
            </a:r>
            <a:r>
              <a:rPr lang="zh-CN" altLang="en-US" sz="1200" dirty="0">
                <a:latin typeface="+mn-ea"/>
              </a:rPr>
              <a:t>时，没有把握，用铅笔答题，最后未用</a:t>
            </a:r>
            <a:r>
              <a:rPr lang="en-US" altLang="zh-CN" sz="1200" dirty="0">
                <a:latin typeface="+mn-ea"/>
              </a:rPr>
              <a:t>0.5 mm</a:t>
            </a:r>
            <a:r>
              <a:rPr lang="zh-CN" altLang="en-US" sz="1200" dirty="0">
                <a:latin typeface="+mn-ea"/>
              </a:rPr>
              <a:t>黑色签字笔圈定，扫描时图像不够清晰，造成失分。</a:t>
            </a:r>
            <a:br>
              <a:rPr lang="zh-CN" altLang="en-US" sz="1200" dirty="0">
                <a:latin typeface="+mn-ea"/>
              </a:rPr>
            </a:br>
            <a:r>
              <a:rPr lang="en-US" altLang="zh-CN" sz="1200" dirty="0">
                <a:latin typeface="+mn-ea"/>
              </a:rPr>
              <a:t>3</a:t>
            </a:r>
            <a:r>
              <a:rPr lang="zh-CN" altLang="en-US" sz="1200" dirty="0">
                <a:latin typeface="+mn-ea"/>
              </a:rPr>
              <a:t>．“不许越线”原则</a:t>
            </a:r>
            <a:br>
              <a:rPr lang="zh-CN" altLang="en-US" sz="1200" dirty="0">
                <a:latin typeface="+mn-ea"/>
              </a:rPr>
            </a:br>
            <a:r>
              <a:rPr lang="zh-CN" altLang="en-US" sz="1200" dirty="0">
                <a:latin typeface="+mn-ea"/>
              </a:rPr>
              <a:t>答错位置或答题超出答题卡标出的划定界限时，由于测试内容过多，而评卷时又需切割扫描，从而造成答题内容缺失，造成失分。答题卡上多处有明显的提示，不许越线。</a:t>
            </a:r>
            <a:br>
              <a:rPr lang="zh-CN" altLang="en-US" sz="1200" dirty="0">
                <a:latin typeface="+mn-ea"/>
              </a:rPr>
            </a:br>
            <a:r>
              <a:rPr lang="en-US" altLang="zh-CN" sz="1200" dirty="0">
                <a:latin typeface="+mn-ea"/>
              </a:rPr>
              <a:t>4</a:t>
            </a:r>
            <a:r>
              <a:rPr lang="zh-CN" altLang="en-US" sz="1200" dirty="0">
                <a:latin typeface="+mn-ea"/>
              </a:rPr>
              <a:t>．“白纸黑字”原则</a:t>
            </a:r>
            <a:br>
              <a:rPr lang="zh-CN" altLang="en-US" sz="1200" dirty="0">
                <a:latin typeface="+mn-ea"/>
              </a:rPr>
            </a:br>
            <a:r>
              <a:rPr lang="zh-CN" altLang="en-US" sz="1200" dirty="0">
                <a:latin typeface="+mn-ea"/>
              </a:rPr>
              <a:t>即凡是答题卡上写了的就有，没有写的就没有。只有认定答题卡上的白纸黑字所表达的内容信息，才能真正做到公平公正地评分。</a:t>
            </a:r>
            <a:br>
              <a:rPr lang="zh-CN" altLang="en-US" sz="1200" dirty="0">
                <a:latin typeface="+mn-ea"/>
              </a:rPr>
            </a:br>
            <a:r>
              <a:rPr lang="en-US" altLang="zh-CN" sz="1200" dirty="0">
                <a:latin typeface="+mn-ea"/>
              </a:rPr>
              <a:t>5</a:t>
            </a:r>
            <a:r>
              <a:rPr lang="zh-CN" altLang="en-US" sz="1200" dirty="0">
                <a:latin typeface="+mn-ea"/>
              </a:rPr>
              <a:t>．“见空给分”原则</a:t>
            </a:r>
            <a:br>
              <a:rPr lang="zh-CN" altLang="en-US" sz="1200" dirty="0">
                <a:latin typeface="+mn-ea"/>
              </a:rPr>
            </a:br>
            <a:r>
              <a:rPr lang="zh-CN" altLang="en-US" sz="1200" dirty="0">
                <a:latin typeface="+mn-ea"/>
              </a:rPr>
              <a:t>在连续多个答案中，为了便于操作，通常采用“独立操作，互不牵连”的原则，即前面一个答案正确与否，不影响后面答案的给分；同理，如前者正确，而后面错误，也按步骤照样给分。</a:t>
            </a:r>
            <a:br>
              <a:rPr lang="zh-CN" altLang="en-US" sz="1200" dirty="0">
                <a:latin typeface="+mn-ea"/>
              </a:rPr>
            </a:br>
            <a:r>
              <a:rPr lang="en-US" altLang="zh-CN" sz="1200" dirty="0">
                <a:latin typeface="+mn-ea"/>
              </a:rPr>
              <a:t>6</a:t>
            </a:r>
            <a:r>
              <a:rPr lang="zh-CN" altLang="en-US" sz="1200" dirty="0">
                <a:latin typeface="+mn-ea"/>
              </a:rPr>
              <a:t>．“严格按要求给分”原则</a:t>
            </a:r>
            <a:br>
              <a:rPr lang="zh-CN" altLang="en-US" sz="1200" dirty="0">
                <a:latin typeface="+mn-ea"/>
              </a:rPr>
            </a:br>
            <a:r>
              <a:rPr lang="zh-CN" altLang="en-US" sz="1200" dirty="0">
                <a:latin typeface="+mn-ea"/>
              </a:rPr>
              <a:t>填空要求什么就写什么，答非所问者按“</a:t>
            </a:r>
            <a:r>
              <a:rPr lang="en-US" altLang="zh-CN" sz="1200" dirty="0">
                <a:latin typeface="+mn-ea"/>
              </a:rPr>
              <a:t>0”</a:t>
            </a:r>
            <a:r>
              <a:rPr lang="zh-CN" altLang="en-US" sz="1200" dirty="0">
                <a:latin typeface="+mn-ea"/>
              </a:rPr>
              <a:t>分处理。</a:t>
            </a:r>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mn-ea"/>
              </a:rPr>
              <a:t>一、明确高考评分原则</a:t>
            </a:r>
            <a:endParaRPr lang="en-US" altLang="zh-CN" sz="1200" dirty="0">
              <a:latin typeface="+mn-ea"/>
            </a:endParaRPr>
          </a:p>
          <a:p>
            <a:r>
              <a:rPr lang="en-US" altLang="zh-CN" sz="1200" dirty="0">
                <a:latin typeface="+mn-ea"/>
              </a:rPr>
              <a:t>1</a:t>
            </a:r>
            <a:r>
              <a:rPr lang="zh-CN" altLang="en-US" sz="1200" dirty="0">
                <a:latin typeface="+mn-ea"/>
              </a:rPr>
              <a:t>．化学用语的“规范化”给分原则</a:t>
            </a:r>
            <a:br>
              <a:rPr lang="zh-CN" altLang="en-US" sz="1200" dirty="0">
                <a:latin typeface="+mn-ea"/>
              </a:rPr>
            </a:br>
            <a:r>
              <a:rPr lang="zh-CN" altLang="en-US" sz="1200" dirty="0">
                <a:latin typeface="+mn-ea"/>
              </a:rPr>
              <a:t>化学专用名词中出现错别字</a:t>
            </a:r>
            <a:r>
              <a:rPr lang="en-US" altLang="zh-CN" sz="1200" dirty="0">
                <a:latin typeface="+mn-ea"/>
              </a:rPr>
              <a:t>(</a:t>
            </a:r>
            <a:r>
              <a:rPr lang="zh-CN" altLang="en-US" sz="1200" dirty="0">
                <a:latin typeface="+mn-ea"/>
              </a:rPr>
              <a:t>甚至白字</a:t>
            </a:r>
            <a:r>
              <a:rPr lang="en-US" altLang="zh-CN" sz="1200" dirty="0">
                <a:latin typeface="+mn-ea"/>
              </a:rPr>
              <a:t>)</a:t>
            </a:r>
            <a:r>
              <a:rPr lang="zh-CN" altLang="en-US" sz="1200" dirty="0">
                <a:latin typeface="+mn-ea"/>
              </a:rPr>
              <a:t>都要参照标准扣分。化学方程式、离子方程式未配平、条件错误或不全等都不给分</a:t>
            </a:r>
            <a:r>
              <a:rPr lang="en-US" altLang="zh-CN" sz="1200" dirty="0">
                <a:latin typeface="+mn-ea"/>
              </a:rPr>
              <a:t>(</a:t>
            </a:r>
            <a:r>
              <a:rPr lang="zh-CN" altLang="en-US" sz="1200" dirty="0">
                <a:latin typeface="+mn-ea"/>
              </a:rPr>
              <a:t>包括反应物或生成物的系数非最小公倍数或分数等均视为不规范而不给分</a:t>
            </a:r>
            <a:r>
              <a:rPr lang="en-US" altLang="zh-CN" sz="1200" dirty="0">
                <a:latin typeface="+mn-ea"/>
              </a:rPr>
              <a:t>)</a:t>
            </a:r>
            <a:r>
              <a:rPr lang="zh-CN" altLang="en-US" sz="1200" dirty="0">
                <a:latin typeface="+mn-ea"/>
              </a:rPr>
              <a:t>。“△”“↑”“↓”“⇌”“</a:t>
            </a:r>
            <a:r>
              <a:rPr lang="en-US" altLang="zh-CN" sz="1200" dirty="0">
                <a:latin typeface="+mn-ea"/>
              </a:rPr>
              <a:t>===”</a:t>
            </a:r>
            <a:r>
              <a:rPr lang="zh-CN" altLang="en-US" sz="1200" dirty="0">
                <a:latin typeface="+mn-ea"/>
              </a:rPr>
              <a:t>、反应条件等均应正确使用。</a:t>
            </a:r>
            <a:br>
              <a:rPr lang="zh-CN" altLang="en-US" sz="1200" dirty="0">
                <a:latin typeface="+mn-ea"/>
              </a:rPr>
            </a:br>
            <a:r>
              <a:rPr lang="en-US" altLang="zh-CN" sz="1200" dirty="0">
                <a:latin typeface="+mn-ea"/>
              </a:rPr>
              <a:t>2</a:t>
            </a:r>
            <a:r>
              <a:rPr lang="zh-CN" altLang="en-US" sz="1200" dirty="0">
                <a:latin typeface="+mn-ea"/>
              </a:rPr>
              <a:t>．易于辨识，修正清楚原则</a:t>
            </a:r>
            <a:br>
              <a:rPr lang="zh-CN" altLang="en-US" sz="1200" dirty="0">
                <a:latin typeface="+mn-ea"/>
              </a:rPr>
            </a:br>
            <a:r>
              <a:rPr lang="zh-CN" altLang="en-US" sz="1200" dirty="0">
                <a:latin typeface="+mn-ea"/>
              </a:rPr>
              <a:t>凡是辨别不清的，皆为“</a:t>
            </a:r>
            <a:r>
              <a:rPr lang="en-US" altLang="zh-CN" sz="1200" dirty="0">
                <a:latin typeface="+mn-ea"/>
              </a:rPr>
              <a:t>0”</a:t>
            </a:r>
            <a:r>
              <a:rPr lang="zh-CN" altLang="en-US" sz="1200" dirty="0">
                <a:latin typeface="+mn-ea"/>
              </a:rPr>
              <a:t>分。答题时，字不一定要很漂亮，但须十分清晰。不能过分潦草，难以辨认。有两种情况存在，其一是学生在修改答案时，改动不够坚决和清楚，如由</a:t>
            </a:r>
            <a:r>
              <a:rPr lang="en-US" altLang="zh-CN" sz="1200" dirty="0">
                <a:latin typeface="+mn-ea"/>
              </a:rPr>
              <a:t>A</a:t>
            </a:r>
            <a:r>
              <a:rPr lang="zh-CN" altLang="en-US" sz="1200" dirty="0">
                <a:latin typeface="+mn-ea"/>
              </a:rPr>
              <a:t>改成</a:t>
            </a:r>
            <a:r>
              <a:rPr lang="en-US" altLang="zh-CN" sz="1200" dirty="0">
                <a:latin typeface="+mn-ea"/>
              </a:rPr>
              <a:t>B</a:t>
            </a:r>
            <a:r>
              <a:rPr lang="zh-CN" altLang="en-US" sz="1200" dirty="0">
                <a:latin typeface="+mn-ea"/>
              </a:rPr>
              <a:t>，由</a:t>
            </a:r>
            <a:r>
              <a:rPr lang="en-US" altLang="zh-CN" sz="1200" dirty="0">
                <a:latin typeface="+mn-ea"/>
              </a:rPr>
              <a:t>B</a:t>
            </a:r>
            <a:r>
              <a:rPr lang="zh-CN" altLang="en-US" sz="1200" dirty="0">
                <a:latin typeface="+mn-ea"/>
              </a:rPr>
              <a:t>又改成</a:t>
            </a:r>
            <a:r>
              <a:rPr lang="en-US" altLang="zh-CN" sz="1200" dirty="0">
                <a:latin typeface="+mn-ea"/>
              </a:rPr>
              <a:t>D</a:t>
            </a:r>
            <a:r>
              <a:rPr lang="zh-CN" altLang="en-US" sz="1200" dirty="0">
                <a:latin typeface="+mn-ea"/>
              </a:rPr>
              <a:t>，中间修改不清楚，难以辨认；其二是不排除考生有投机心理，让评卷老师去猜。另外有些学生开始答卷</a:t>
            </a:r>
            <a:r>
              <a:rPr lang="en-US" altLang="zh-CN" sz="1200" dirty="0">
                <a:latin typeface="+mn-ea"/>
              </a:rPr>
              <a:t>(</a:t>
            </a:r>
            <a:r>
              <a:rPr lang="zh-CN" altLang="en-US" sz="1200" dirty="0">
                <a:latin typeface="+mn-ea"/>
              </a:rPr>
              <a:t>题</a:t>
            </a:r>
            <a:r>
              <a:rPr lang="en-US" altLang="zh-CN" sz="1200" dirty="0">
                <a:latin typeface="+mn-ea"/>
              </a:rPr>
              <a:t>)</a:t>
            </a:r>
            <a:r>
              <a:rPr lang="zh-CN" altLang="en-US" sz="1200" dirty="0">
                <a:latin typeface="+mn-ea"/>
              </a:rPr>
              <a:t>时，没有把握，用铅笔答题，最后未用</a:t>
            </a:r>
            <a:r>
              <a:rPr lang="en-US" altLang="zh-CN" sz="1200" dirty="0">
                <a:latin typeface="+mn-ea"/>
              </a:rPr>
              <a:t>0.5 mm</a:t>
            </a:r>
            <a:r>
              <a:rPr lang="zh-CN" altLang="en-US" sz="1200" dirty="0">
                <a:latin typeface="+mn-ea"/>
              </a:rPr>
              <a:t>黑色签字笔圈定，扫描时图像不够清晰，造成失分。</a:t>
            </a:r>
            <a:br>
              <a:rPr lang="zh-CN" altLang="en-US" sz="1200" dirty="0">
                <a:latin typeface="+mn-ea"/>
              </a:rPr>
            </a:br>
            <a:r>
              <a:rPr lang="en-US" altLang="zh-CN" sz="1200" dirty="0">
                <a:latin typeface="+mn-ea"/>
              </a:rPr>
              <a:t>3</a:t>
            </a:r>
            <a:r>
              <a:rPr lang="zh-CN" altLang="en-US" sz="1200" dirty="0">
                <a:latin typeface="+mn-ea"/>
              </a:rPr>
              <a:t>．“不许越线”原则</a:t>
            </a:r>
            <a:br>
              <a:rPr lang="zh-CN" altLang="en-US" sz="1200" dirty="0">
                <a:latin typeface="+mn-ea"/>
              </a:rPr>
            </a:br>
            <a:r>
              <a:rPr lang="zh-CN" altLang="en-US" sz="1200" dirty="0">
                <a:latin typeface="+mn-ea"/>
              </a:rPr>
              <a:t>答错位置或答题超出答题卡标出的划定界限时，由于测试内容过多，而评卷时又需切割扫描，从而造成答题内容缺失，造成失分。答题卡上多处有明显的提示，不许越线。</a:t>
            </a:r>
            <a:br>
              <a:rPr lang="zh-CN" altLang="en-US" sz="1200" dirty="0">
                <a:latin typeface="+mn-ea"/>
              </a:rPr>
            </a:br>
            <a:r>
              <a:rPr lang="en-US" altLang="zh-CN" sz="1200" dirty="0">
                <a:latin typeface="+mn-ea"/>
              </a:rPr>
              <a:t>4</a:t>
            </a:r>
            <a:r>
              <a:rPr lang="zh-CN" altLang="en-US" sz="1200" dirty="0">
                <a:latin typeface="+mn-ea"/>
              </a:rPr>
              <a:t>．“白纸黑字”原则</a:t>
            </a:r>
            <a:br>
              <a:rPr lang="zh-CN" altLang="en-US" sz="1200" dirty="0">
                <a:latin typeface="+mn-ea"/>
              </a:rPr>
            </a:br>
            <a:r>
              <a:rPr lang="zh-CN" altLang="en-US" sz="1200" dirty="0">
                <a:latin typeface="+mn-ea"/>
              </a:rPr>
              <a:t>即凡是答题卡上写了的就有，没有写的就没有。只有认定答题卡上的白纸黑字所表达的内容信息，才能真正做到公平公正地评分。</a:t>
            </a:r>
            <a:br>
              <a:rPr lang="zh-CN" altLang="en-US" sz="1200" dirty="0">
                <a:latin typeface="+mn-ea"/>
              </a:rPr>
            </a:br>
            <a:r>
              <a:rPr lang="en-US" altLang="zh-CN" sz="1200" dirty="0">
                <a:latin typeface="+mn-ea"/>
              </a:rPr>
              <a:t>5</a:t>
            </a:r>
            <a:r>
              <a:rPr lang="zh-CN" altLang="en-US" sz="1200" dirty="0">
                <a:latin typeface="+mn-ea"/>
              </a:rPr>
              <a:t>．“见空给分”原则</a:t>
            </a:r>
            <a:br>
              <a:rPr lang="zh-CN" altLang="en-US" sz="1200" dirty="0">
                <a:latin typeface="+mn-ea"/>
              </a:rPr>
            </a:br>
            <a:r>
              <a:rPr lang="zh-CN" altLang="en-US" sz="1200" dirty="0">
                <a:latin typeface="+mn-ea"/>
              </a:rPr>
              <a:t>在连续多个答案中，为了便于操作，通常采用“独立操作，互不牵连”的原则，即前面一个答案正确与否，不影响后面答案的给分；同理，如前者正确，而后面错误，也按步骤照样给分。</a:t>
            </a:r>
            <a:br>
              <a:rPr lang="zh-CN" altLang="en-US" sz="1200" dirty="0">
                <a:latin typeface="+mn-ea"/>
              </a:rPr>
            </a:br>
            <a:r>
              <a:rPr lang="en-US" altLang="zh-CN" sz="1200" dirty="0">
                <a:latin typeface="+mn-ea"/>
              </a:rPr>
              <a:t>6</a:t>
            </a:r>
            <a:r>
              <a:rPr lang="zh-CN" altLang="en-US" sz="1200" dirty="0">
                <a:latin typeface="+mn-ea"/>
              </a:rPr>
              <a:t>．“严格按要求给分”原则</a:t>
            </a:r>
            <a:br>
              <a:rPr lang="zh-CN" altLang="en-US" sz="1200" dirty="0">
                <a:latin typeface="+mn-ea"/>
              </a:rPr>
            </a:br>
            <a:r>
              <a:rPr lang="zh-CN" altLang="en-US" sz="1200" dirty="0">
                <a:latin typeface="+mn-ea"/>
              </a:rPr>
              <a:t>填空要求什么就写什么，答非所问者按“</a:t>
            </a:r>
            <a:r>
              <a:rPr lang="en-US" altLang="zh-CN" sz="1200" dirty="0">
                <a:latin typeface="+mn-ea"/>
              </a:rPr>
              <a:t>0”</a:t>
            </a:r>
            <a:r>
              <a:rPr lang="zh-CN" altLang="en-US" sz="1200" dirty="0">
                <a:latin typeface="+mn-ea"/>
              </a:rPr>
              <a:t>分处理。</a:t>
            </a:r>
          </a:p>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2021/5/30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2021/5/30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17.png"/><Relationship Id="rId5" Type="http://schemas.openxmlformats.org/officeDocument/2006/relationships/image" Target="file:///G:\&#21270;&#23398;\&#25945;&#24072;&#29992;&#20070;\119.TIF"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32.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5.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5.xml"/><Relationship Id="rId7"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oleObject" Target="../embeddings/oleObject3.bin"/><Relationship Id="rId11" Type="http://schemas.openxmlformats.org/officeDocument/2006/relationships/image" Target="../media/image26.png"/><Relationship Id="rId5" Type="http://schemas.openxmlformats.org/officeDocument/2006/relationships/image" Target="../media/image2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
          <p:cNvSpPr/>
          <p:nvPr/>
        </p:nvSpPr>
        <p:spPr>
          <a:xfrm>
            <a:off x="3459268" y="1197590"/>
            <a:ext cx="4775200" cy="1198880"/>
          </a:xfrm>
          <a:prstGeom prst="rect">
            <a:avLst/>
          </a:prstGeom>
        </p:spPr>
        <p:txBody>
          <a:bodyPr vert="horz" wrap="square">
            <a:spAutoFit/>
            <a:scene3d>
              <a:camera prst="orthographicFront"/>
              <a:lightRig rig="threePt" dir="t"/>
            </a:scene3d>
          </a:bodyPr>
          <a:lstStyle/>
          <a:p>
            <a:pPr algn="ctr"/>
            <a:r>
              <a:rPr lang="zh-CN" altLang="en-US"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高考考前冲刺指导</a:t>
            </a:r>
            <a:endParaRPr lang="zh-CN" altLang="en-US"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r>
              <a:rPr lang="en-US" altLang="zh-CN"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2021</a:t>
            </a:r>
            <a:r>
              <a:rPr lang="zh-CN" altLang="en-US"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年衡阳市高考名师公益讲座</a:t>
            </a:r>
            <a:endParaRPr lang="zh-CN" altLang="en-US"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endParaRPr lang="zh-CN" altLang="en-US" sz="2400" b="1" dirty="0">
              <a:ln/>
              <a:solidFill>
                <a:schemeClr val="accent1">
                  <a:lumMod val="75000"/>
                </a:schemeClr>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9" name="矩形 8" descr="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
          <p:cNvSpPr/>
          <p:nvPr/>
        </p:nvSpPr>
        <p:spPr>
          <a:xfrm>
            <a:off x="2563989" y="2186926"/>
            <a:ext cx="6981793" cy="830997"/>
          </a:xfrm>
          <a:prstGeom prst="rect">
            <a:avLst/>
          </a:prstGeom>
        </p:spPr>
        <p:txBody>
          <a:bodyPr vert="horz" wrap="square">
            <a:spAutoFit/>
          </a:bodyPr>
          <a:lstStyle/>
          <a:p>
            <a:pPr algn="ctr"/>
            <a:r>
              <a:rPr lang="zh-CN" altLang="en-US" sz="4800" b="1" spc="300" dirty="0">
                <a:solidFill>
                  <a:schemeClr val="accent1">
                    <a:lumMod val="75000"/>
                  </a:schemeClr>
                </a:solidFill>
                <a:latin typeface="Times New Roman" panose="02020603050405020304" charset="0"/>
                <a:cs typeface="Times New Roman" panose="02020603050405020304" charset="0"/>
              </a:rPr>
              <a:t>高考化学学科考前指导</a:t>
            </a:r>
          </a:p>
        </p:txBody>
      </p:sp>
      <p:sp>
        <p:nvSpPr>
          <p:cNvPr id="5" name="矩形 4"/>
          <p:cNvSpPr/>
          <p:nvPr/>
        </p:nvSpPr>
        <p:spPr>
          <a:xfrm>
            <a:off x="4857110" y="4399022"/>
            <a:ext cx="1980029" cy="400110"/>
          </a:xfrm>
          <a:prstGeom prst="rect">
            <a:avLst/>
          </a:prstGeom>
        </p:spPr>
        <p:txBody>
          <a:bodyPr wrap="none">
            <a:spAutoFit/>
          </a:bodyPr>
          <a:lstStyle/>
          <a:p>
            <a:pPr algn="ctr"/>
            <a:r>
              <a:rPr lang="zh-CN" altLang="en-US" sz="2000" b="1" dirty="0">
                <a:solidFill>
                  <a:schemeClr val="accent1">
                    <a:lumMod val="75000"/>
                  </a:schemeClr>
                </a:solidFill>
                <a:latin typeface="Times New Roman" panose="02020603050405020304" charset="0"/>
                <a:cs typeface="Times New Roman" panose="02020603050405020304" charset="0"/>
              </a:rPr>
              <a:t>执教人：曹美兰</a:t>
            </a:r>
            <a:endParaRPr lang="en-US" altLang="zh-CN" sz="2000" b="1" dirty="0">
              <a:solidFill>
                <a:schemeClr val="accent1">
                  <a:lumMod val="75000"/>
                </a:schemeClr>
              </a:solidFill>
              <a:latin typeface="Times New Roman" panose="02020603050405020304" charset="0"/>
              <a:cs typeface="Times New Roman" panose="02020603050405020304" charset="0"/>
            </a:endParaRPr>
          </a:p>
        </p:txBody>
      </p:sp>
      <p:sp>
        <p:nvSpPr>
          <p:cNvPr id="12" name="矩形 11"/>
          <p:cNvSpPr/>
          <p:nvPr/>
        </p:nvSpPr>
        <p:spPr>
          <a:xfrm>
            <a:off x="4227717" y="3962720"/>
            <a:ext cx="3518912" cy="400110"/>
          </a:xfrm>
          <a:prstGeom prst="rect">
            <a:avLst/>
          </a:prstGeom>
        </p:spPr>
        <p:txBody>
          <a:bodyPr wrap="none">
            <a:spAutoFit/>
          </a:bodyPr>
          <a:lstStyle/>
          <a:p>
            <a:r>
              <a:rPr lang="zh-CN" altLang="en-US" sz="2000" b="1" dirty="0">
                <a:solidFill>
                  <a:schemeClr val="accent1">
                    <a:lumMod val="75000"/>
                  </a:schemeClr>
                </a:solidFill>
                <a:latin typeface="Times New Roman" panose="02020603050405020304" charset="0"/>
                <a:cs typeface="Times New Roman" panose="02020603050405020304" charset="0"/>
              </a:rPr>
              <a:t>执教人所在单位：衡阳市八中</a:t>
            </a:r>
            <a:endParaRPr lang="en-US" altLang="zh-CN" sz="2000" b="1" dirty="0">
              <a:solidFill>
                <a:schemeClr val="accent1">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3772" y="944170"/>
            <a:ext cx="481250" cy="4892675"/>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en-US" altLang="zh-CN" sz="2400" b="1" i="1" dirty="0">
                <a:solidFill>
                  <a:srgbClr val="FF0000"/>
                </a:solidFill>
                <a:latin typeface="微软雅黑" panose="020B0503020204020204" charset="-122"/>
                <a:ea typeface="微软雅黑" panose="020B0503020204020204" charset="-122"/>
              </a:rPr>
              <a:t>K</a:t>
            </a:r>
          </a:p>
        </p:txBody>
      </p:sp>
      <p:sp>
        <p:nvSpPr>
          <p:cNvPr id="5" name="文本框 4"/>
          <p:cNvSpPr txBox="1"/>
          <p:nvPr/>
        </p:nvSpPr>
        <p:spPr>
          <a:xfrm>
            <a:off x="2168457" y="450507"/>
            <a:ext cx="3642360" cy="646331"/>
          </a:xfrm>
          <a:prstGeom prst="rect">
            <a:avLst/>
          </a:prstGeom>
          <a:noFill/>
        </p:spPr>
        <p:txBody>
          <a:bodyPr wrap="square" rtlCol="0">
            <a:spAutoFit/>
          </a:bodyPr>
          <a:lstStyle/>
          <a:p>
            <a:r>
              <a:rPr lang="zh-CN" altLang="en-US" sz="3600" dirty="0">
                <a:latin typeface="+mn-ea"/>
              </a:rPr>
              <a:t>一、无情景</a:t>
            </a:r>
          </a:p>
        </p:txBody>
      </p:sp>
      <p:sp>
        <p:nvSpPr>
          <p:cNvPr id="8" name="文本框 7"/>
          <p:cNvSpPr txBox="1"/>
          <p:nvPr/>
        </p:nvSpPr>
        <p:spPr>
          <a:xfrm>
            <a:off x="4482695" y="413266"/>
            <a:ext cx="6178156" cy="646331"/>
          </a:xfrm>
          <a:prstGeom prst="rect">
            <a:avLst/>
          </a:prstGeom>
          <a:noFill/>
        </p:spPr>
        <p:txBody>
          <a:bodyPr wrap="square" rtlCol="0">
            <a:spAutoFit/>
          </a:bodyPr>
          <a:lstStyle/>
          <a:p>
            <a:r>
              <a:rPr lang="en-US" altLang="zh-CN" sz="3600" dirty="0">
                <a:solidFill>
                  <a:srgbClr val="FF0000"/>
                </a:solidFill>
                <a:latin typeface="+mn-ea"/>
              </a:rPr>
              <a:t>------</a:t>
            </a:r>
            <a:r>
              <a:rPr lang="zh-CN" altLang="en-US" sz="3600" dirty="0">
                <a:solidFill>
                  <a:srgbClr val="FF0000"/>
                </a:solidFill>
                <a:latin typeface="+mn-ea"/>
              </a:rPr>
              <a:t>表达式</a:t>
            </a:r>
          </a:p>
        </p:txBody>
      </p:sp>
      <p:sp>
        <p:nvSpPr>
          <p:cNvPr id="2" name="矩形 1"/>
          <p:cNvSpPr/>
          <p:nvPr/>
        </p:nvSpPr>
        <p:spPr>
          <a:xfrm>
            <a:off x="1020178" y="1461622"/>
            <a:ext cx="8008924" cy="1754326"/>
          </a:xfrm>
          <a:prstGeom prst="rect">
            <a:avLst/>
          </a:prstGeom>
        </p:spPr>
        <p:txBody>
          <a:bodyPr wrap="none">
            <a:spAutoFit/>
          </a:bodyPr>
          <a:lstStyle/>
          <a:p>
            <a:pPr>
              <a:lnSpc>
                <a:spcPct val="150000"/>
              </a:lnSpc>
            </a:pPr>
            <a:r>
              <a:rPr lang="en-US" altLang="zh-CN" sz="2400" dirty="0">
                <a:solidFill>
                  <a:srgbClr val="0000FF"/>
                </a:solidFill>
                <a:latin typeface="+mn-ea"/>
                <a:cs typeface="Times New Roman" panose="02020603050405020304" charset="0"/>
              </a:rPr>
              <a:t>【 </a:t>
            </a:r>
            <a:r>
              <a:rPr lang="en-US" altLang="zh-CN" sz="2400" kern="0" dirty="0">
                <a:solidFill>
                  <a:srgbClr val="0000FF"/>
                </a:solidFill>
                <a:latin typeface="+mn-ea"/>
              </a:rPr>
              <a:t>2016</a:t>
            </a:r>
            <a:r>
              <a:rPr lang="zh-CN" altLang="en-US" sz="2400" kern="0" dirty="0">
                <a:solidFill>
                  <a:srgbClr val="0000FF"/>
                </a:solidFill>
                <a:latin typeface="+mn-ea"/>
              </a:rPr>
              <a:t>全国</a:t>
            </a:r>
            <a:r>
              <a:rPr lang="en-US" altLang="zh-CN" sz="2400" kern="0" dirty="0">
                <a:solidFill>
                  <a:srgbClr val="0000FF"/>
                </a:solidFill>
                <a:latin typeface="+mn-ea"/>
              </a:rPr>
              <a:t>Ⅲ</a:t>
            </a:r>
            <a:r>
              <a:rPr lang="zh-CN" altLang="zh-CN" sz="2400" kern="0" dirty="0">
                <a:solidFill>
                  <a:srgbClr val="0000FF"/>
                </a:solidFill>
                <a:latin typeface="+mn-ea"/>
              </a:rPr>
              <a:t>卷</a:t>
            </a:r>
            <a:r>
              <a:rPr lang="en-US" altLang="zh-CN" sz="2400" kern="0" dirty="0">
                <a:solidFill>
                  <a:srgbClr val="0000FF"/>
                </a:solidFill>
                <a:latin typeface="+mn-ea"/>
              </a:rPr>
              <a:t>,27】</a:t>
            </a:r>
            <a:r>
              <a:rPr lang="zh-CN" altLang="zh-CN" sz="2400" dirty="0">
                <a:latin typeface="+mn-ea"/>
              </a:rPr>
              <a:t> </a:t>
            </a:r>
            <a:endParaRPr lang="en-US" altLang="zh-CN" sz="2400" dirty="0">
              <a:latin typeface="+mn-ea"/>
            </a:endParaRPr>
          </a:p>
          <a:p>
            <a:pPr>
              <a:lnSpc>
                <a:spcPct val="150000"/>
              </a:lnSpc>
            </a:pPr>
            <a:r>
              <a:rPr lang="zh-CN" altLang="zh-CN" sz="2400" dirty="0">
                <a:latin typeface="+mn-ea"/>
              </a:rPr>
              <a:t>②反应</a:t>
            </a:r>
            <a:r>
              <a:rPr lang="en-US" altLang="zh-CN" sz="2400" dirty="0">
                <a:latin typeface="+mn-ea"/>
              </a:rPr>
              <a:t>ClO</a:t>
            </a:r>
            <a:r>
              <a:rPr lang="en-US" altLang="zh-CN" sz="2400" baseline="-25000" dirty="0">
                <a:latin typeface="+mn-ea"/>
              </a:rPr>
              <a:t>2</a:t>
            </a:r>
            <a:r>
              <a:rPr lang="zh-CN" altLang="zh-CN" sz="2400" baseline="30000" dirty="0">
                <a:latin typeface="+mn-ea"/>
              </a:rPr>
              <a:t>−</a:t>
            </a:r>
            <a:r>
              <a:rPr lang="en-US" altLang="zh-CN" sz="2400" dirty="0">
                <a:latin typeface="+mn-ea"/>
              </a:rPr>
              <a:t>+2SO</a:t>
            </a:r>
            <a:r>
              <a:rPr lang="en-US" altLang="zh-CN" sz="2400" baseline="-25000" dirty="0">
                <a:latin typeface="+mn-ea"/>
              </a:rPr>
              <a:t>3</a:t>
            </a:r>
            <a:r>
              <a:rPr lang="en-US" altLang="zh-CN" sz="2400" baseline="30000" dirty="0">
                <a:latin typeface="+mn-ea"/>
              </a:rPr>
              <a:t>2</a:t>
            </a:r>
            <a:r>
              <a:rPr lang="zh-CN" altLang="zh-CN" sz="2400" baseline="30000" dirty="0">
                <a:latin typeface="+mn-ea"/>
              </a:rPr>
              <a:t>−</a:t>
            </a:r>
            <a:r>
              <a:rPr lang="en-US" altLang="zh-CN" sz="2400" dirty="0">
                <a:latin typeface="+mn-ea"/>
              </a:rPr>
              <a:t>=2SO</a:t>
            </a:r>
            <a:r>
              <a:rPr lang="en-US" altLang="zh-CN" sz="2400" baseline="-25000" dirty="0">
                <a:latin typeface="+mn-ea"/>
              </a:rPr>
              <a:t>4</a:t>
            </a:r>
            <a:r>
              <a:rPr lang="en-US" altLang="zh-CN" sz="2400" baseline="30000" dirty="0">
                <a:latin typeface="+mn-ea"/>
              </a:rPr>
              <a:t>2</a:t>
            </a:r>
            <a:r>
              <a:rPr lang="zh-CN" altLang="zh-CN" sz="2400" baseline="30000" dirty="0">
                <a:latin typeface="+mn-ea"/>
              </a:rPr>
              <a:t>−</a:t>
            </a:r>
            <a:r>
              <a:rPr lang="en-US" altLang="zh-CN" sz="2400" dirty="0">
                <a:latin typeface="+mn-ea"/>
              </a:rPr>
              <a:t>+</a:t>
            </a:r>
            <a:r>
              <a:rPr lang="en-US" altLang="zh-CN" sz="2400" dirty="0" err="1">
                <a:latin typeface="+mn-ea"/>
              </a:rPr>
              <a:t>Cl</a:t>
            </a:r>
            <a:r>
              <a:rPr lang="zh-CN" altLang="zh-CN" sz="2400" baseline="30000" dirty="0">
                <a:latin typeface="+mn-ea"/>
              </a:rPr>
              <a:t>−</a:t>
            </a:r>
            <a:r>
              <a:rPr lang="zh-CN" altLang="zh-CN" sz="2400" dirty="0">
                <a:latin typeface="+mn-ea"/>
              </a:rPr>
              <a:t>的平衡常数</a:t>
            </a:r>
            <a:r>
              <a:rPr lang="en-US" altLang="zh-CN" sz="2400" dirty="0">
                <a:latin typeface="+mn-ea"/>
              </a:rPr>
              <a:t>K</a:t>
            </a:r>
            <a:r>
              <a:rPr lang="zh-CN" altLang="zh-CN" sz="2400" dirty="0">
                <a:latin typeface="+mn-ea"/>
              </a:rPr>
              <a:t>表达式为</a:t>
            </a:r>
            <a:endParaRPr lang="en-US" altLang="zh-CN" sz="2400" dirty="0">
              <a:latin typeface="+mn-ea"/>
            </a:endParaRPr>
          </a:p>
          <a:p>
            <a:pPr>
              <a:lnSpc>
                <a:spcPct val="150000"/>
              </a:lnSpc>
            </a:pPr>
            <a:r>
              <a:rPr lang="en-US" altLang="zh-CN" sz="2400" dirty="0">
                <a:latin typeface="+mn-ea"/>
              </a:rPr>
              <a:t>______________________________</a:t>
            </a:r>
            <a:r>
              <a:rPr lang="zh-CN" altLang="zh-CN" sz="2400" dirty="0">
                <a:latin typeface="+mn-ea"/>
              </a:rPr>
              <a:t>。</a:t>
            </a:r>
          </a:p>
        </p:txBody>
      </p:sp>
      <p:pic>
        <p:nvPicPr>
          <p:cNvPr id="2050" name="Picture 2" descr="wps8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282" y="2590122"/>
            <a:ext cx="3205962" cy="94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1379282" y="4020255"/>
            <a:ext cx="2175186" cy="646331"/>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解答试题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3787" y="918135"/>
            <a:ext cx="481250" cy="4892675"/>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en-US" altLang="zh-CN" sz="2400" b="1" i="1" dirty="0">
                <a:solidFill>
                  <a:srgbClr val="FF0000"/>
                </a:solidFill>
                <a:latin typeface="微软雅黑" panose="020B0503020204020204" charset="-122"/>
                <a:ea typeface="微软雅黑" panose="020B0503020204020204" charset="-122"/>
              </a:rPr>
              <a:t>K</a:t>
            </a:r>
          </a:p>
        </p:txBody>
      </p:sp>
      <p:sp>
        <p:nvSpPr>
          <p:cNvPr id="5" name="文本框 4"/>
          <p:cNvSpPr txBox="1"/>
          <p:nvPr/>
        </p:nvSpPr>
        <p:spPr>
          <a:xfrm>
            <a:off x="2168457" y="450507"/>
            <a:ext cx="3642360" cy="646331"/>
          </a:xfrm>
          <a:prstGeom prst="rect">
            <a:avLst/>
          </a:prstGeom>
          <a:noFill/>
        </p:spPr>
        <p:txBody>
          <a:bodyPr wrap="square" rtlCol="0">
            <a:spAutoFit/>
          </a:bodyPr>
          <a:lstStyle/>
          <a:p>
            <a:r>
              <a:rPr lang="zh-CN" altLang="en-US" sz="3600">
                <a:latin typeface="+mn-ea"/>
              </a:rPr>
              <a:t>二、有情景</a:t>
            </a:r>
            <a:endParaRPr lang="zh-CN" altLang="en-US" sz="3600" dirty="0">
              <a:latin typeface="+mn-ea"/>
            </a:endParaRPr>
          </a:p>
        </p:txBody>
      </p:sp>
      <p:sp>
        <p:nvSpPr>
          <p:cNvPr id="8" name="文本框 7"/>
          <p:cNvSpPr txBox="1"/>
          <p:nvPr/>
        </p:nvSpPr>
        <p:spPr>
          <a:xfrm>
            <a:off x="4482695" y="413266"/>
            <a:ext cx="6178156" cy="646331"/>
          </a:xfrm>
          <a:prstGeom prst="rect">
            <a:avLst/>
          </a:prstGeom>
          <a:noFill/>
        </p:spPr>
        <p:txBody>
          <a:bodyPr wrap="square" rtlCol="0">
            <a:spAutoFit/>
          </a:bodyPr>
          <a:lstStyle/>
          <a:p>
            <a:r>
              <a:rPr lang="en-US" altLang="zh-CN" sz="3600" dirty="0">
                <a:solidFill>
                  <a:srgbClr val="FF0000"/>
                </a:solidFill>
                <a:latin typeface="+mn-ea"/>
              </a:rPr>
              <a:t>------</a:t>
            </a:r>
            <a:r>
              <a:rPr lang="zh-CN" altLang="en-US" sz="3600" dirty="0">
                <a:solidFill>
                  <a:srgbClr val="FF0000"/>
                </a:solidFill>
                <a:latin typeface="+mn-ea"/>
              </a:rPr>
              <a:t>计算式</a:t>
            </a:r>
          </a:p>
        </p:txBody>
      </p:sp>
      <p:sp>
        <p:nvSpPr>
          <p:cNvPr id="9" name="矩形 8"/>
          <p:cNvSpPr/>
          <p:nvPr/>
        </p:nvSpPr>
        <p:spPr>
          <a:xfrm>
            <a:off x="1152920" y="1215871"/>
            <a:ext cx="9642080" cy="2492990"/>
          </a:xfrm>
          <a:prstGeom prst="rect">
            <a:avLst/>
          </a:prstGeom>
        </p:spPr>
        <p:txBody>
          <a:bodyPr wrap="square">
            <a:spAutoFit/>
          </a:bodyPr>
          <a:lstStyle/>
          <a:p>
            <a:pPr fontAlgn="ctr" hangingPunct="0"/>
            <a:r>
              <a:rPr lang="en-US" altLang="zh-CN" sz="2400" dirty="0">
                <a:solidFill>
                  <a:srgbClr val="0000FF"/>
                </a:solidFill>
                <a:latin typeface="+mn-ea"/>
                <a:cs typeface="Times New Roman" panose="02020603050405020304" charset="0"/>
              </a:rPr>
              <a:t>【 </a:t>
            </a:r>
            <a:r>
              <a:rPr lang="en-US" altLang="zh-CN" sz="2400" kern="0" dirty="0">
                <a:solidFill>
                  <a:srgbClr val="0000FF"/>
                </a:solidFill>
                <a:latin typeface="+mn-ea"/>
              </a:rPr>
              <a:t>2018</a:t>
            </a:r>
            <a:r>
              <a:rPr lang="zh-CN" altLang="en-US" sz="2400" kern="0" dirty="0">
                <a:solidFill>
                  <a:srgbClr val="0000FF"/>
                </a:solidFill>
                <a:latin typeface="+mn-ea"/>
              </a:rPr>
              <a:t>全国</a:t>
            </a:r>
            <a:r>
              <a:rPr lang="en-US" altLang="zh-CN" sz="2400" kern="0" dirty="0">
                <a:solidFill>
                  <a:srgbClr val="0000FF"/>
                </a:solidFill>
                <a:latin typeface="+mn-ea"/>
              </a:rPr>
              <a:t>Ⅲ</a:t>
            </a:r>
            <a:r>
              <a:rPr lang="zh-CN" altLang="zh-CN" sz="2400" kern="0" dirty="0">
                <a:solidFill>
                  <a:srgbClr val="0000FF"/>
                </a:solidFill>
                <a:latin typeface="+mn-ea"/>
              </a:rPr>
              <a:t>卷</a:t>
            </a:r>
            <a:r>
              <a:rPr lang="en-US" altLang="zh-CN" sz="2400" kern="0" dirty="0">
                <a:solidFill>
                  <a:srgbClr val="0000FF"/>
                </a:solidFill>
                <a:latin typeface="+mn-ea"/>
              </a:rPr>
              <a:t>,28】</a:t>
            </a:r>
            <a:r>
              <a:rPr lang="zh-CN" altLang="zh-CN" sz="2400" dirty="0"/>
              <a:t>（</a:t>
            </a:r>
            <a:r>
              <a:rPr lang="en-US" altLang="zh-CN" sz="2400" dirty="0"/>
              <a:t>1</a:t>
            </a:r>
            <a:r>
              <a:rPr lang="zh-CN" altLang="zh-CN" sz="2400" dirty="0"/>
              <a:t>）</a:t>
            </a:r>
            <a:r>
              <a:rPr lang="en-US" altLang="zh-CN" sz="2400" dirty="0"/>
              <a:t>Deacon</a:t>
            </a:r>
            <a:r>
              <a:rPr lang="zh-CN" altLang="zh-CN" sz="2400" dirty="0"/>
              <a:t>发明的直接氧化法为：</a:t>
            </a:r>
            <a:r>
              <a:rPr lang="en-US" altLang="zh-CN" sz="2400" dirty="0"/>
              <a:t>4HCl(g)+O</a:t>
            </a:r>
            <a:r>
              <a:rPr lang="en-US" altLang="zh-CN" sz="2400" baseline="-25000" dirty="0"/>
              <a:t>2</a:t>
            </a:r>
            <a:r>
              <a:rPr lang="en-US" altLang="zh-CN" sz="2400" dirty="0"/>
              <a:t>(g)=2Cl</a:t>
            </a:r>
            <a:r>
              <a:rPr lang="en-US" altLang="zh-CN" sz="2400" baseline="-25000" dirty="0"/>
              <a:t>2</a:t>
            </a:r>
            <a:r>
              <a:rPr lang="en-US" altLang="zh-CN" sz="2400" dirty="0"/>
              <a:t>(g)+2H</a:t>
            </a:r>
            <a:r>
              <a:rPr lang="en-US" altLang="zh-CN" sz="2400" baseline="-25000" dirty="0"/>
              <a:t>2</a:t>
            </a:r>
            <a:r>
              <a:rPr lang="en-US" altLang="zh-CN" sz="2400" dirty="0"/>
              <a:t>O(g)</a:t>
            </a:r>
            <a:r>
              <a:rPr lang="zh-CN" altLang="zh-CN" sz="2400" dirty="0"/>
              <a:t>。下图为刚性容器中，进料浓度比</a:t>
            </a:r>
            <a:r>
              <a:rPr lang="en-US" altLang="zh-CN" sz="2400" i="1" dirty="0"/>
              <a:t>c</a:t>
            </a:r>
            <a:r>
              <a:rPr lang="en-US" altLang="zh-CN" sz="2400" dirty="0"/>
              <a:t>(</a:t>
            </a:r>
            <a:r>
              <a:rPr lang="en-US" altLang="zh-CN" sz="2400" dirty="0" err="1"/>
              <a:t>HCl</a:t>
            </a:r>
            <a:r>
              <a:rPr lang="en-US" altLang="zh-CN" sz="2400" dirty="0"/>
              <a:t>) </a:t>
            </a:r>
            <a:r>
              <a:rPr lang="zh-CN" altLang="zh-CN" sz="2400" dirty="0"/>
              <a:t>∶</a:t>
            </a:r>
            <a:r>
              <a:rPr lang="en-US" altLang="zh-CN" sz="2400" i="1" dirty="0"/>
              <a:t>c</a:t>
            </a:r>
            <a:r>
              <a:rPr lang="en-US" altLang="zh-CN" sz="2400" dirty="0"/>
              <a:t>(O</a:t>
            </a:r>
            <a:r>
              <a:rPr lang="en-US" altLang="zh-CN" sz="2400" baseline="-25000" dirty="0"/>
              <a:t>2</a:t>
            </a:r>
            <a:r>
              <a:rPr lang="en-US" altLang="zh-CN" sz="2400" dirty="0"/>
              <a:t>)</a:t>
            </a:r>
            <a:r>
              <a:rPr lang="zh-CN" altLang="zh-CN" sz="2400" dirty="0"/>
              <a:t>分别等于</a:t>
            </a:r>
            <a:r>
              <a:rPr lang="en-US" altLang="zh-CN" sz="2400" dirty="0"/>
              <a:t> 1:1</a:t>
            </a:r>
            <a:r>
              <a:rPr lang="zh-CN" altLang="zh-CN" sz="2400" dirty="0"/>
              <a:t>、</a:t>
            </a:r>
            <a:r>
              <a:rPr lang="en-US" altLang="zh-CN" sz="2400" dirty="0"/>
              <a:t>4:1 </a:t>
            </a:r>
            <a:r>
              <a:rPr lang="zh-CN" altLang="zh-CN" sz="2400" dirty="0"/>
              <a:t>、</a:t>
            </a:r>
            <a:r>
              <a:rPr lang="en-US" altLang="zh-CN" sz="2400" dirty="0"/>
              <a:t>7:1</a:t>
            </a:r>
            <a:r>
              <a:rPr lang="zh-CN" altLang="zh-CN" sz="2400" dirty="0"/>
              <a:t>时</a:t>
            </a:r>
            <a:r>
              <a:rPr lang="en-US" altLang="zh-CN" sz="2400" dirty="0" err="1"/>
              <a:t>HCl</a:t>
            </a:r>
            <a:r>
              <a:rPr lang="zh-CN" altLang="zh-CN" sz="2400" dirty="0"/>
              <a:t>平衡转化率随温度变化的关系：设</a:t>
            </a:r>
            <a:r>
              <a:rPr lang="en-US" altLang="zh-CN" sz="2400" dirty="0" err="1"/>
              <a:t>HCl</a:t>
            </a:r>
            <a:r>
              <a:rPr lang="zh-CN" altLang="zh-CN" sz="2400" dirty="0"/>
              <a:t>初始浓度为</a:t>
            </a:r>
            <a:r>
              <a:rPr lang="en-US" altLang="zh-CN" sz="2400" i="1" dirty="0"/>
              <a:t>c</a:t>
            </a:r>
            <a:r>
              <a:rPr lang="en-US" altLang="zh-CN" sz="2400" baseline="-25000" dirty="0"/>
              <a:t>0</a:t>
            </a:r>
            <a:r>
              <a:rPr lang="zh-CN" altLang="zh-CN" sz="2400" dirty="0"/>
              <a:t>，根据进料浓度比</a:t>
            </a:r>
            <a:r>
              <a:rPr lang="en-US" altLang="zh-CN" sz="2400" i="1" dirty="0"/>
              <a:t>c</a:t>
            </a:r>
            <a:r>
              <a:rPr lang="en-US" altLang="zh-CN" sz="2400" dirty="0"/>
              <a:t>(</a:t>
            </a:r>
            <a:r>
              <a:rPr lang="en-US" altLang="zh-CN" sz="2400" dirty="0" err="1"/>
              <a:t>HCl</a:t>
            </a:r>
            <a:r>
              <a:rPr lang="en-US" altLang="zh-CN" sz="2400" dirty="0"/>
              <a:t>)</a:t>
            </a:r>
            <a:r>
              <a:rPr lang="zh-CN" altLang="zh-CN" sz="2400" dirty="0"/>
              <a:t>∶</a:t>
            </a:r>
            <a:r>
              <a:rPr lang="en-US" altLang="zh-CN" sz="2400" i="1" dirty="0"/>
              <a:t>c</a:t>
            </a:r>
            <a:r>
              <a:rPr lang="en-US" altLang="zh-CN" sz="2400" dirty="0"/>
              <a:t>(O</a:t>
            </a:r>
            <a:r>
              <a:rPr lang="en-US" altLang="zh-CN" sz="2400" baseline="-25000" dirty="0"/>
              <a:t>2</a:t>
            </a:r>
            <a:r>
              <a:rPr lang="en-US" altLang="zh-CN" sz="2400" dirty="0"/>
              <a:t>)=1</a:t>
            </a:r>
            <a:r>
              <a:rPr lang="zh-CN" altLang="zh-CN" sz="2400" dirty="0"/>
              <a:t>∶</a:t>
            </a:r>
            <a:r>
              <a:rPr lang="en-US" altLang="zh-CN" sz="2400" dirty="0"/>
              <a:t>1</a:t>
            </a:r>
            <a:r>
              <a:rPr lang="zh-CN" altLang="zh-CN" sz="2400" dirty="0"/>
              <a:t>的数据计算</a:t>
            </a:r>
            <a:r>
              <a:rPr lang="en-US" altLang="zh-CN" sz="2400" i="1" dirty="0"/>
              <a:t>K</a:t>
            </a:r>
            <a:r>
              <a:rPr lang="zh-CN" altLang="zh-CN" sz="2400" dirty="0"/>
              <a:t>（</a:t>
            </a:r>
            <a:r>
              <a:rPr lang="en-US" altLang="zh-CN" sz="2400" dirty="0"/>
              <a:t>400℃</a:t>
            </a:r>
            <a:r>
              <a:rPr lang="zh-CN" altLang="zh-CN" sz="2400" dirty="0"/>
              <a:t>）</a:t>
            </a:r>
            <a:r>
              <a:rPr lang="en-US" altLang="zh-CN" sz="2400" dirty="0"/>
              <a:t>=</a:t>
            </a:r>
            <a:r>
              <a:rPr lang="zh-CN" altLang="zh-CN" sz="2400" dirty="0"/>
              <a:t>______________________（列出计算式）。</a:t>
            </a:r>
          </a:p>
          <a:p>
            <a:pPr marL="266700" indent="-266700" fontAlgn="ctr" hangingPunct="0">
              <a:lnSpc>
                <a:spcPct val="150000"/>
              </a:lnSpc>
            </a:pPr>
            <a:r>
              <a:rPr lang="en-US" altLang="zh-CN" sz="2400" dirty="0">
                <a:solidFill>
                  <a:srgbClr val="0000FF"/>
                </a:solidFill>
                <a:latin typeface="+mn-ea"/>
                <a:cs typeface="Times New Roman" panose="02020603050405020304" charset="0"/>
              </a:rPr>
              <a:t>  </a:t>
            </a:r>
            <a:endParaRPr lang="zh-CN" altLang="zh-CN" sz="2400" dirty="0">
              <a:latin typeface="+mn-e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33" y="3536189"/>
            <a:ext cx="3909536" cy="302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3101101" y="2685753"/>
          <a:ext cx="3246097" cy="1006874"/>
        </p:xfrm>
        <a:graphic>
          <a:graphicData uri="http://schemas.openxmlformats.org/presentationml/2006/ole">
            <mc:AlternateContent xmlns:mc="http://schemas.openxmlformats.org/markup-compatibility/2006">
              <mc:Choice xmlns:v="urn:schemas-microsoft-com:vml" Requires="v">
                <p:oleObj r:id="rId5" imgW="1320800" imgH="406400" progId="Equation.DSMT4">
                  <p:embed/>
                </p:oleObj>
              </mc:Choice>
              <mc:Fallback>
                <p:oleObj r:id="rId5" imgW="1320800" imgH="406400" progId="Equation.DSMT4">
                  <p:embed/>
                  <p:pic>
                    <p:nvPicPr>
                      <p:cNvPr id="0" name="图片 174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101" y="2685753"/>
                        <a:ext cx="3246097" cy="1006874"/>
                      </a:xfrm>
                      <a:prstGeom prst="rect">
                        <a:avLst/>
                      </a:prstGeom>
                      <a:noFill/>
                    </p:spPr>
                  </p:pic>
                </p:oleObj>
              </mc:Fallback>
            </mc:AlternateContent>
          </a:graphicData>
        </a:graphic>
      </p:graphicFrame>
      <p:sp>
        <p:nvSpPr>
          <p:cNvPr id="10" name="Rectangle 5"/>
          <p:cNvSpPr>
            <a:spLocks noChangeArrowheads="1"/>
          </p:cNvSpPr>
          <p:nvPr/>
        </p:nvSpPr>
        <p:spPr bwMode="auto">
          <a:xfrm>
            <a:off x="0" y="411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文本框 13"/>
          <p:cNvSpPr txBox="1"/>
          <p:nvPr/>
        </p:nvSpPr>
        <p:spPr>
          <a:xfrm>
            <a:off x="5188611" y="3648466"/>
            <a:ext cx="3873358" cy="646331"/>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提炼信息得到数据</a:t>
            </a:r>
          </a:p>
        </p:txBody>
      </p:sp>
      <p:sp>
        <p:nvSpPr>
          <p:cNvPr id="15" name="文本框 14"/>
          <p:cNvSpPr txBox="1"/>
          <p:nvPr/>
        </p:nvSpPr>
        <p:spPr>
          <a:xfrm>
            <a:off x="5188611" y="4683266"/>
            <a:ext cx="3873358" cy="1200329"/>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试题情景：</a:t>
            </a:r>
            <a:endParaRPr lang="en-US" altLang="zh-CN" sz="3600" dirty="0">
              <a:solidFill>
                <a:srgbClr val="FFFF00"/>
              </a:solidFill>
              <a:latin typeface="+mn-ea"/>
            </a:endParaRPr>
          </a:p>
          <a:p>
            <a:r>
              <a:rPr lang="zh-CN" altLang="en-US" sz="3600" dirty="0">
                <a:solidFill>
                  <a:srgbClr val="FFFF00"/>
                </a:solidFill>
                <a:latin typeface="+mn-ea"/>
              </a:rPr>
              <a:t>图像观察与处理</a:t>
            </a:r>
          </a:p>
        </p:txBody>
      </p:sp>
      <p:sp>
        <p:nvSpPr>
          <p:cNvPr id="16" name="文本框 15"/>
          <p:cNvSpPr txBox="1"/>
          <p:nvPr/>
        </p:nvSpPr>
        <p:spPr>
          <a:xfrm>
            <a:off x="3922671" y="3563095"/>
            <a:ext cx="755466" cy="1569660"/>
          </a:xfrm>
          <a:prstGeom prst="rect">
            <a:avLst/>
          </a:prstGeom>
          <a:noFill/>
        </p:spPr>
        <p:txBody>
          <a:bodyPr wrap="square" rtlCol="0">
            <a:spAutoFit/>
          </a:bodyPr>
          <a:lstStyle/>
          <a:p>
            <a:r>
              <a:rPr lang="en-US" altLang="zh-CN" sz="9600" dirty="0">
                <a:solidFill>
                  <a:srgbClr val="FF0000"/>
                </a:solidFill>
              </a:rPr>
              <a:t>.</a:t>
            </a:r>
            <a:endParaRPr lang="zh-CN" altLang="en-US" sz="96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6627" y="892100"/>
            <a:ext cx="481250" cy="4892675"/>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en-US" altLang="zh-CN" sz="2400" b="1" dirty="0">
                <a:solidFill>
                  <a:srgbClr val="FF0000"/>
                </a:solidFill>
                <a:latin typeface="微软雅黑" panose="020B0503020204020204" charset="-122"/>
                <a:ea typeface="微软雅黑" panose="020B0503020204020204" charset="-122"/>
              </a:rPr>
              <a:t>K</a:t>
            </a:r>
          </a:p>
        </p:txBody>
      </p:sp>
      <p:sp>
        <p:nvSpPr>
          <p:cNvPr id="5" name="文本框 4"/>
          <p:cNvSpPr txBox="1"/>
          <p:nvPr/>
        </p:nvSpPr>
        <p:spPr>
          <a:xfrm>
            <a:off x="2168457" y="450507"/>
            <a:ext cx="3642360" cy="646331"/>
          </a:xfrm>
          <a:prstGeom prst="rect">
            <a:avLst/>
          </a:prstGeom>
          <a:noFill/>
        </p:spPr>
        <p:txBody>
          <a:bodyPr wrap="square" rtlCol="0">
            <a:spAutoFit/>
          </a:bodyPr>
          <a:lstStyle/>
          <a:p>
            <a:r>
              <a:rPr lang="zh-CN" altLang="en-US" sz="3600" dirty="0">
                <a:latin typeface="+mn-ea"/>
              </a:rPr>
              <a:t>三、有情景</a:t>
            </a:r>
          </a:p>
        </p:txBody>
      </p:sp>
      <p:sp>
        <p:nvSpPr>
          <p:cNvPr id="8" name="文本框 7"/>
          <p:cNvSpPr txBox="1"/>
          <p:nvPr/>
        </p:nvSpPr>
        <p:spPr>
          <a:xfrm>
            <a:off x="4482695" y="413266"/>
            <a:ext cx="6178156" cy="646331"/>
          </a:xfrm>
          <a:prstGeom prst="rect">
            <a:avLst/>
          </a:prstGeom>
          <a:noFill/>
        </p:spPr>
        <p:txBody>
          <a:bodyPr wrap="square" rtlCol="0">
            <a:spAutoFit/>
          </a:bodyPr>
          <a:lstStyle/>
          <a:p>
            <a:r>
              <a:rPr lang="en-US" altLang="zh-CN" sz="3600" dirty="0">
                <a:solidFill>
                  <a:srgbClr val="FF0000"/>
                </a:solidFill>
                <a:latin typeface="+mn-ea"/>
              </a:rPr>
              <a:t>------</a:t>
            </a:r>
            <a:r>
              <a:rPr lang="zh-CN" altLang="en-US" sz="3600" dirty="0">
                <a:solidFill>
                  <a:srgbClr val="FF0000"/>
                </a:solidFill>
                <a:latin typeface="+mn-ea"/>
              </a:rPr>
              <a:t>求结果</a:t>
            </a:r>
          </a:p>
        </p:txBody>
      </p:sp>
      <p:sp>
        <p:nvSpPr>
          <p:cNvPr id="9" name="矩形 8"/>
          <p:cNvSpPr/>
          <p:nvPr/>
        </p:nvSpPr>
        <p:spPr>
          <a:xfrm>
            <a:off x="1161706" y="1197705"/>
            <a:ext cx="9888074" cy="4524315"/>
          </a:xfrm>
          <a:prstGeom prst="rect">
            <a:avLst/>
          </a:prstGeom>
        </p:spPr>
        <p:txBody>
          <a:bodyPr wrap="square">
            <a:spAutoFit/>
          </a:bodyPr>
          <a:lstStyle/>
          <a:p>
            <a:pPr fontAlgn="ctr" hangingPunct="0">
              <a:lnSpc>
                <a:spcPct val="150000"/>
              </a:lnSpc>
            </a:pPr>
            <a:r>
              <a:rPr lang="en-US" altLang="zh-CN" sz="2400" dirty="0">
                <a:solidFill>
                  <a:srgbClr val="0000FF"/>
                </a:solidFill>
                <a:latin typeface="+mn-ea"/>
                <a:cs typeface="Times New Roman" panose="02020603050405020304" charset="0"/>
              </a:rPr>
              <a:t>【 </a:t>
            </a:r>
            <a:r>
              <a:rPr lang="en-US" altLang="zh-CN" sz="2400" kern="0" dirty="0">
                <a:solidFill>
                  <a:srgbClr val="0000FF"/>
                </a:solidFill>
                <a:latin typeface="+mn-ea"/>
              </a:rPr>
              <a:t>2018</a:t>
            </a:r>
            <a:r>
              <a:rPr lang="zh-CN" altLang="en-US" sz="2400" kern="0" dirty="0">
                <a:solidFill>
                  <a:srgbClr val="0000FF"/>
                </a:solidFill>
                <a:latin typeface="+mn-ea"/>
              </a:rPr>
              <a:t>全国</a:t>
            </a:r>
            <a:r>
              <a:rPr lang="en-US" altLang="zh-CN" sz="2400" kern="0" dirty="0">
                <a:solidFill>
                  <a:srgbClr val="0000FF"/>
                </a:solidFill>
                <a:latin typeface="+mn-ea"/>
              </a:rPr>
              <a:t>Ⅱ</a:t>
            </a:r>
            <a:r>
              <a:rPr lang="zh-CN" altLang="zh-CN" sz="2400" kern="0" dirty="0">
                <a:solidFill>
                  <a:srgbClr val="0000FF"/>
                </a:solidFill>
                <a:latin typeface="+mn-ea"/>
              </a:rPr>
              <a:t>卷</a:t>
            </a:r>
            <a:r>
              <a:rPr lang="en-US" altLang="zh-CN" sz="2400" kern="0" dirty="0">
                <a:solidFill>
                  <a:srgbClr val="0000FF"/>
                </a:solidFill>
                <a:latin typeface="+mn-ea"/>
              </a:rPr>
              <a:t>,28】</a:t>
            </a:r>
            <a:r>
              <a:rPr lang="en-US" altLang="zh-CN" sz="2400" dirty="0">
                <a:latin typeface="+mn-ea"/>
              </a:rPr>
              <a:t>CH</a:t>
            </a:r>
            <a:r>
              <a:rPr lang="en-US" altLang="zh-CN" sz="2400" baseline="-25000" dirty="0">
                <a:latin typeface="+mn-ea"/>
              </a:rPr>
              <a:t>4</a:t>
            </a:r>
            <a:r>
              <a:rPr lang="en-US" altLang="zh-CN" sz="2400" dirty="0">
                <a:latin typeface="+mn-ea"/>
              </a:rPr>
              <a:t>-CO</a:t>
            </a:r>
            <a:r>
              <a:rPr lang="en-US" altLang="zh-CN" sz="2400" baseline="-25000" dirty="0">
                <a:latin typeface="+mn-ea"/>
              </a:rPr>
              <a:t>2</a:t>
            </a:r>
            <a:r>
              <a:rPr lang="zh-CN" altLang="zh-CN" sz="2400" dirty="0">
                <a:latin typeface="+mn-ea"/>
              </a:rPr>
              <a:t>催化重整不仅可以得到合成气（</a:t>
            </a:r>
            <a:r>
              <a:rPr lang="en-US" altLang="zh-CN" sz="2400" dirty="0">
                <a:latin typeface="+mn-ea"/>
              </a:rPr>
              <a:t>CO</a:t>
            </a:r>
            <a:r>
              <a:rPr lang="zh-CN" altLang="zh-CN" sz="2400" dirty="0">
                <a:latin typeface="+mn-ea"/>
              </a:rPr>
              <a:t>和</a:t>
            </a:r>
            <a:r>
              <a:rPr lang="en-US" altLang="zh-CN" sz="2400" dirty="0">
                <a:latin typeface="+mn-ea"/>
              </a:rPr>
              <a:t>H</a:t>
            </a:r>
            <a:r>
              <a:rPr lang="en-US" altLang="zh-CN" sz="2400" baseline="-25000" dirty="0">
                <a:latin typeface="+mn-ea"/>
              </a:rPr>
              <a:t>2</a:t>
            </a:r>
            <a:r>
              <a:rPr lang="zh-CN" altLang="zh-CN" sz="2400" dirty="0">
                <a:latin typeface="+mn-ea"/>
              </a:rPr>
              <a:t>），还对温室气体的减排具有重要意义</a:t>
            </a:r>
            <a:r>
              <a:rPr lang="en-US" altLang="zh-CN" sz="2400" dirty="0">
                <a:latin typeface="+mn-ea"/>
              </a:rPr>
              <a:t>……</a:t>
            </a:r>
            <a:endParaRPr lang="zh-CN" altLang="zh-CN" sz="2400" dirty="0">
              <a:latin typeface="+mn-ea"/>
            </a:endParaRPr>
          </a:p>
          <a:p>
            <a:pPr fontAlgn="ctr" hangingPunct="0">
              <a:lnSpc>
                <a:spcPct val="150000"/>
              </a:lnSpc>
            </a:pPr>
            <a:r>
              <a:rPr lang="zh-CN" altLang="zh-CN" sz="2400" dirty="0">
                <a:latin typeface="+mn-ea"/>
              </a:rPr>
              <a:t>（</a:t>
            </a:r>
            <a:r>
              <a:rPr lang="en-US" altLang="zh-CN" sz="2400" dirty="0">
                <a:latin typeface="+mn-ea"/>
              </a:rPr>
              <a:t>1</a:t>
            </a:r>
            <a:r>
              <a:rPr lang="zh-CN" altLang="zh-CN" sz="2400" dirty="0">
                <a:latin typeface="+mn-ea"/>
              </a:rPr>
              <a:t>）</a:t>
            </a:r>
            <a:r>
              <a:rPr lang="en-US" altLang="zh-CN" sz="2400" dirty="0">
                <a:latin typeface="+mn-ea"/>
              </a:rPr>
              <a:t>CH</a:t>
            </a:r>
            <a:r>
              <a:rPr lang="en-US" altLang="zh-CN" sz="2400" baseline="-25000" dirty="0">
                <a:latin typeface="+mn-ea"/>
              </a:rPr>
              <a:t>4</a:t>
            </a:r>
            <a:r>
              <a:rPr lang="en-US" altLang="zh-CN" sz="2400" dirty="0">
                <a:latin typeface="+mn-ea"/>
              </a:rPr>
              <a:t>-CO</a:t>
            </a:r>
            <a:r>
              <a:rPr lang="en-US" altLang="zh-CN" sz="2400" baseline="-25000" dirty="0">
                <a:latin typeface="+mn-ea"/>
              </a:rPr>
              <a:t>2</a:t>
            </a:r>
            <a:r>
              <a:rPr lang="zh-CN" altLang="zh-CN" sz="2400" dirty="0">
                <a:latin typeface="+mn-ea"/>
              </a:rPr>
              <a:t>催化重整反应为：</a:t>
            </a:r>
            <a:r>
              <a:rPr lang="en-US" altLang="zh-CN" sz="2400" dirty="0">
                <a:latin typeface="+mn-ea"/>
              </a:rPr>
              <a:t>CH</a:t>
            </a:r>
            <a:r>
              <a:rPr lang="en-US" altLang="zh-CN" sz="2400" baseline="-25000" dirty="0">
                <a:latin typeface="+mn-ea"/>
              </a:rPr>
              <a:t>4</a:t>
            </a:r>
            <a:r>
              <a:rPr lang="en-US" altLang="zh-CN" sz="2400" dirty="0">
                <a:latin typeface="+mn-ea"/>
              </a:rPr>
              <a:t>(g)+ CO</a:t>
            </a:r>
            <a:r>
              <a:rPr lang="en-US" altLang="zh-CN" sz="2400" baseline="-25000" dirty="0">
                <a:latin typeface="+mn-ea"/>
              </a:rPr>
              <a:t>2</a:t>
            </a:r>
            <a:r>
              <a:rPr lang="en-US" altLang="zh-CN" sz="2400" dirty="0">
                <a:latin typeface="+mn-ea"/>
              </a:rPr>
              <a:t>(g)=2CO(g)+2H</a:t>
            </a:r>
            <a:r>
              <a:rPr lang="en-US" altLang="zh-CN" sz="2400" baseline="-25000" dirty="0">
                <a:latin typeface="+mn-ea"/>
              </a:rPr>
              <a:t>2</a:t>
            </a:r>
            <a:r>
              <a:rPr lang="en-US" altLang="zh-CN" sz="2400" dirty="0">
                <a:latin typeface="+mn-ea"/>
              </a:rPr>
              <a:t>(g)</a:t>
            </a:r>
            <a:r>
              <a:rPr lang="zh-CN" altLang="zh-CN" sz="2400" dirty="0">
                <a:latin typeface="+mn-ea"/>
              </a:rPr>
              <a:t>。</a:t>
            </a:r>
          </a:p>
          <a:p>
            <a:pPr fontAlgn="ctr" hangingPunct="0">
              <a:lnSpc>
                <a:spcPct val="150000"/>
              </a:lnSpc>
            </a:pPr>
            <a:r>
              <a:rPr lang="zh-CN" altLang="zh-CN" sz="2400" dirty="0">
                <a:latin typeface="+mn-ea"/>
              </a:rPr>
              <a:t>某温度下，在体积为</a:t>
            </a:r>
            <a:r>
              <a:rPr lang="en-US" altLang="zh-CN" sz="2400" dirty="0">
                <a:latin typeface="+mn-ea"/>
              </a:rPr>
              <a:t>2 L</a:t>
            </a:r>
            <a:r>
              <a:rPr lang="zh-CN" altLang="zh-CN" sz="2400" dirty="0">
                <a:latin typeface="+mn-ea"/>
              </a:rPr>
              <a:t>的容器中加入</a:t>
            </a:r>
            <a:r>
              <a:rPr lang="en-US" altLang="zh-CN" sz="2400" dirty="0">
                <a:latin typeface="+mn-ea"/>
              </a:rPr>
              <a:t>2 </a:t>
            </a:r>
            <a:r>
              <a:rPr lang="en-US" altLang="zh-CN" sz="2400" dirty="0" err="1">
                <a:latin typeface="+mn-ea"/>
              </a:rPr>
              <a:t>mol</a:t>
            </a:r>
            <a:r>
              <a:rPr lang="en-US" altLang="zh-CN" sz="2400" dirty="0">
                <a:latin typeface="+mn-ea"/>
              </a:rPr>
              <a:t> CH</a:t>
            </a:r>
            <a:r>
              <a:rPr lang="en-US" altLang="zh-CN" sz="2400" baseline="-25000" dirty="0">
                <a:latin typeface="+mn-ea"/>
              </a:rPr>
              <a:t>4</a:t>
            </a:r>
            <a:r>
              <a:rPr lang="zh-CN" altLang="zh-CN" sz="2400" dirty="0">
                <a:latin typeface="+mn-ea"/>
              </a:rPr>
              <a:t>、</a:t>
            </a:r>
            <a:r>
              <a:rPr lang="en-US" altLang="zh-CN" sz="2400" dirty="0">
                <a:latin typeface="+mn-ea"/>
              </a:rPr>
              <a:t>1 </a:t>
            </a:r>
            <a:r>
              <a:rPr lang="en-US" altLang="zh-CN" sz="2400" dirty="0" err="1">
                <a:latin typeface="+mn-ea"/>
              </a:rPr>
              <a:t>mol</a:t>
            </a:r>
            <a:r>
              <a:rPr lang="en-US" altLang="zh-CN" sz="2400" dirty="0">
                <a:latin typeface="+mn-ea"/>
              </a:rPr>
              <a:t> CO</a:t>
            </a:r>
            <a:r>
              <a:rPr lang="en-US" altLang="zh-CN" sz="2400" baseline="-25000" dirty="0">
                <a:latin typeface="+mn-ea"/>
              </a:rPr>
              <a:t>2</a:t>
            </a:r>
            <a:r>
              <a:rPr lang="zh-CN" altLang="zh-CN" sz="2400" dirty="0">
                <a:latin typeface="+mn-ea"/>
              </a:rPr>
              <a:t>以及催化剂进行重整反应，达到平衡时</a:t>
            </a:r>
            <a:r>
              <a:rPr lang="en-US" altLang="zh-CN" sz="2400" dirty="0">
                <a:latin typeface="+mn-ea"/>
              </a:rPr>
              <a:t>CO</a:t>
            </a:r>
            <a:r>
              <a:rPr lang="en-US" altLang="zh-CN" sz="2400" baseline="-25000" dirty="0">
                <a:latin typeface="+mn-ea"/>
              </a:rPr>
              <a:t>2</a:t>
            </a:r>
            <a:r>
              <a:rPr lang="zh-CN" altLang="zh-CN" sz="2400" dirty="0">
                <a:latin typeface="+mn-ea"/>
              </a:rPr>
              <a:t>的转化率是</a:t>
            </a:r>
            <a:r>
              <a:rPr lang="en-US" altLang="zh-CN" sz="2400" dirty="0">
                <a:latin typeface="+mn-ea"/>
              </a:rPr>
              <a:t>50%</a:t>
            </a:r>
            <a:r>
              <a:rPr lang="zh-CN" altLang="zh-CN" sz="2400" dirty="0">
                <a:latin typeface="+mn-ea"/>
              </a:rPr>
              <a:t>，其平衡常数为</a:t>
            </a:r>
            <a:r>
              <a:rPr lang="en-US" altLang="zh-CN" sz="2400" dirty="0">
                <a:latin typeface="+mn-ea"/>
              </a:rPr>
              <a:t>______mol</a:t>
            </a:r>
            <a:r>
              <a:rPr lang="en-US" altLang="zh-CN" sz="2400" baseline="30000" dirty="0">
                <a:latin typeface="+mn-ea"/>
              </a:rPr>
              <a:t>2</a:t>
            </a:r>
            <a:r>
              <a:rPr lang="en-US" altLang="zh-CN" sz="2400" dirty="0">
                <a:latin typeface="+mn-ea"/>
              </a:rPr>
              <a:t>·L</a:t>
            </a:r>
            <a:r>
              <a:rPr lang="en-US" altLang="zh-CN" sz="2400" baseline="30000" dirty="0">
                <a:latin typeface="+mn-ea"/>
              </a:rPr>
              <a:t>−2</a:t>
            </a:r>
            <a:r>
              <a:rPr lang="zh-CN" altLang="zh-CN" sz="2400" dirty="0">
                <a:latin typeface="+mn-ea"/>
              </a:rPr>
              <a:t>。</a:t>
            </a:r>
          </a:p>
          <a:p>
            <a:pPr fontAlgn="ctr" hangingPunct="0">
              <a:lnSpc>
                <a:spcPct val="150000"/>
              </a:lnSpc>
            </a:pPr>
            <a:endParaRPr lang="zh-CN" altLang="zh-CN" sz="2400" dirty="0">
              <a:latin typeface="+mn-ea"/>
            </a:endParaRPr>
          </a:p>
          <a:p>
            <a:pPr marL="266700" indent="-266700" fontAlgn="ctr" hangingPunct="0">
              <a:lnSpc>
                <a:spcPct val="150000"/>
              </a:lnSpc>
            </a:pPr>
            <a:r>
              <a:rPr lang="en-US" altLang="zh-CN" sz="2400" dirty="0">
                <a:solidFill>
                  <a:srgbClr val="0000FF"/>
                </a:solidFill>
                <a:latin typeface="+mn-ea"/>
                <a:cs typeface="Times New Roman" panose="02020603050405020304" charset="0"/>
              </a:rPr>
              <a:t>  </a:t>
            </a:r>
            <a:endParaRPr lang="zh-CN" altLang="zh-CN" sz="2400" dirty="0">
              <a:latin typeface="+mn-ea"/>
            </a:endParaRPr>
          </a:p>
        </p:txBody>
      </p:sp>
      <p:sp>
        <p:nvSpPr>
          <p:cNvPr id="2" name="文本框 1"/>
          <p:cNvSpPr txBox="1"/>
          <p:nvPr/>
        </p:nvSpPr>
        <p:spPr>
          <a:xfrm>
            <a:off x="1255653" y="4071257"/>
            <a:ext cx="684803" cy="523220"/>
          </a:xfrm>
          <a:prstGeom prst="rect">
            <a:avLst/>
          </a:prstGeom>
          <a:noFill/>
        </p:spPr>
        <p:txBody>
          <a:bodyPr wrap="none" rtlCol="0">
            <a:spAutoFit/>
          </a:bodyPr>
          <a:lstStyle/>
          <a:p>
            <a:r>
              <a:rPr lang="en-US" altLang="zh-CN" sz="2800" dirty="0">
                <a:solidFill>
                  <a:srgbClr val="FF0000"/>
                </a:solidFill>
              </a:rPr>
              <a:t>1/3</a:t>
            </a:r>
            <a:endParaRPr lang="zh-CN" altLang="en-US" sz="2800" dirty="0">
              <a:solidFill>
                <a:srgbClr val="FF0000"/>
              </a:solidFill>
            </a:endParaRPr>
          </a:p>
        </p:txBody>
      </p:sp>
      <p:sp>
        <p:nvSpPr>
          <p:cNvPr id="11" name="文本框 10"/>
          <p:cNvSpPr txBox="1"/>
          <p:nvPr/>
        </p:nvSpPr>
        <p:spPr>
          <a:xfrm>
            <a:off x="3698415" y="4919153"/>
            <a:ext cx="3873358" cy="646331"/>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更加强调计算能力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10843" y="1362322"/>
            <a:ext cx="9341354" cy="3416320"/>
          </a:xfrm>
          <a:prstGeom prst="rect">
            <a:avLst/>
          </a:prstGeom>
          <a:noFill/>
        </p:spPr>
        <p:txBody>
          <a:bodyPr wrap="square" rtlCol="0">
            <a:spAutoFit/>
          </a:bodyPr>
          <a:lstStyle/>
          <a:p>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1</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、日常生活情景</a:t>
            </a:r>
            <a:r>
              <a:rPr lang="zh-CN" altLang="en-US" sz="2400" dirty="0">
                <a:latin typeface="微软雅黑" panose="020B0503020204020204" charset="-122"/>
                <a:ea typeface="微软雅黑" panose="020B0503020204020204" charset="-122"/>
                <a:cs typeface="微软雅黑" panose="020B0503020204020204" charset="-122"/>
              </a:rPr>
              <a:t>。</a:t>
            </a:r>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如：食物营养、合成药物、常见材料和能量转化设备。</a:t>
            </a:r>
          </a:p>
          <a:p>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、生产环保情景。</a:t>
            </a:r>
            <a:endParaRPr lang="en-US" altLang="zh-CN" sz="2400" dirty="0">
              <a:solidFill>
                <a:srgbClr val="C00000"/>
              </a:solidFill>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如：自然资源利用、生产条件优化、废物回收利用和毒害物质处理。</a:t>
            </a:r>
          </a:p>
          <a:p>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3</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、学术探究情景。</a:t>
            </a:r>
            <a:endParaRPr lang="en-US" altLang="zh-CN" sz="2400" dirty="0">
              <a:solidFill>
                <a:srgbClr val="C00000"/>
              </a:solidFill>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如：最新合成方法、新颖功能物质和新型催化技术。</a:t>
            </a:r>
          </a:p>
          <a:p>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4</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、实验探究情景</a:t>
            </a:r>
            <a:r>
              <a:rPr lang="zh-CN" altLang="en-US" sz="2400" dirty="0">
                <a:latin typeface="微软雅黑" panose="020B0503020204020204" charset="-122"/>
                <a:ea typeface="微软雅黑" panose="020B0503020204020204" charset="-122"/>
                <a:cs typeface="微软雅黑" panose="020B0503020204020204" charset="-122"/>
              </a:rPr>
              <a:t>。</a:t>
            </a:r>
            <a:endParaRPr lang="en-US" altLang="zh-CN" sz="2400" dirty="0">
              <a:latin typeface="微软雅黑" panose="020B0503020204020204" charset="-122"/>
              <a:ea typeface="微软雅黑" panose="020B0503020204020204" charset="-122"/>
              <a:cs typeface="微软雅黑" panose="020B0503020204020204" charset="-122"/>
            </a:endParaRPr>
          </a:p>
          <a:p>
            <a:r>
              <a:rPr lang="zh-CN" altLang="en-US" sz="2400" dirty="0">
                <a:latin typeface="微软雅黑" panose="020B0503020204020204" charset="-122"/>
                <a:ea typeface="微软雅黑" panose="020B0503020204020204" charset="-122"/>
                <a:cs typeface="微软雅黑" panose="020B0503020204020204" charset="-122"/>
              </a:rPr>
              <a:t>如：基本操作实验 、研究性实验。</a:t>
            </a:r>
          </a:p>
          <a:p>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5</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、化学史料情景</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730744" y="4897886"/>
            <a:ext cx="4466199" cy="1200329"/>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       文字与符号</a:t>
            </a:r>
            <a:endParaRPr lang="en-US" altLang="zh-CN" sz="3600" dirty="0">
              <a:solidFill>
                <a:srgbClr val="FFFF00"/>
              </a:solidFill>
              <a:latin typeface="+mn-ea"/>
            </a:endParaRPr>
          </a:p>
          <a:p>
            <a:r>
              <a:rPr lang="zh-CN" altLang="en-US" sz="3600" dirty="0">
                <a:solidFill>
                  <a:srgbClr val="FFFF00"/>
                </a:solidFill>
                <a:latin typeface="+mn-ea"/>
              </a:rPr>
              <a:t>（文字、数据、图表）</a:t>
            </a:r>
          </a:p>
        </p:txBody>
      </p:sp>
      <p:grpSp>
        <p:nvGrpSpPr>
          <p:cNvPr id="11" name="组合 10"/>
          <p:cNvGrpSpPr/>
          <p:nvPr/>
        </p:nvGrpSpPr>
        <p:grpSpPr>
          <a:xfrm>
            <a:off x="4894949" y="114424"/>
            <a:ext cx="1666875" cy="1123950"/>
            <a:chOff x="4629896" y="3595892"/>
            <a:chExt cx="1666875" cy="1123950"/>
          </a:xfrm>
        </p:grpSpPr>
        <p:sp>
          <p:nvSpPr>
            <p:cNvPr id="12" name="椭圆 11"/>
            <p:cNvSpPr/>
            <p:nvPr/>
          </p:nvSpPr>
          <p:spPr>
            <a:xfrm>
              <a:off x="4629896" y="3595892"/>
              <a:ext cx="1666875" cy="1123950"/>
            </a:xfrm>
            <a:prstGeom prst="ellipse">
              <a:avLst/>
            </a:prstGeom>
            <a:solidFill>
              <a:srgbClr val="008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FFFF00"/>
                </a:solidFill>
              </a:endParaRPr>
            </a:p>
          </p:txBody>
        </p:sp>
        <p:sp>
          <p:nvSpPr>
            <p:cNvPr id="13" name="文本框 12"/>
            <p:cNvSpPr txBox="1"/>
            <p:nvPr/>
          </p:nvSpPr>
          <p:spPr>
            <a:xfrm>
              <a:off x="4897983" y="3836170"/>
              <a:ext cx="1294914" cy="646331"/>
            </a:xfrm>
            <a:prstGeom prst="rect">
              <a:avLst/>
            </a:prstGeom>
            <a:noFill/>
          </p:spPr>
          <p:txBody>
            <a:bodyPr wrap="square" rtlCol="0">
              <a:spAutoFit/>
            </a:bodyPr>
            <a:lstStyle/>
            <a:p>
              <a:r>
                <a:rPr lang="zh-CN" altLang="en-US" sz="3600" dirty="0">
                  <a:solidFill>
                    <a:srgbClr val="FFFF00"/>
                  </a:solidFill>
                </a:rPr>
                <a:t>情景</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p:nvPr/>
        </p:nvSpPr>
        <p:spPr>
          <a:xfrm>
            <a:off x="1458819" y="1346997"/>
            <a:ext cx="8961531" cy="461665"/>
          </a:xfrm>
          <a:prstGeom prst="rect">
            <a:avLst/>
          </a:prstGeom>
          <a:noFill/>
          <a:ln w="9525">
            <a:noFill/>
          </a:ln>
        </p:spPr>
        <p:txBody>
          <a:bodyPr wrap="square">
            <a:spAutoFit/>
          </a:bodyPr>
          <a:lstStyle/>
          <a:p>
            <a:pPr>
              <a:spcBef>
                <a:spcPct val="50000"/>
              </a:spcBef>
            </a:pPr>
            <a:r>
              <a:rPr lang="en-US" altLang="zh-CN" sz="2400" b="1" dirty="0">
                <a:latin typeface="微软雅黑" panose="020B0503020204020204" charset="-122"/>
                <a:ea typeface="微软雅黑" panose="020B0503020204020204" charset="-122"/>
                <a:cs typeface="微软雅黑" panose="020B0503020204020204" charset="-122"/>
              </a:rPr>
              <a:t>1.</a:t>
            </a:r>
            <a:r>
              <a:rPr lang="zh-CN" altLang="en-US" sz="2400" b="1" dirty="0">
                <a:latin typeface="微软雅黑" panose="020B0503020204020204" charset="-122"/>
                <a:ea typeface="微软雅黑" panose="020B0503020204020204" charset="-122"/>
                <a:cs typeface="微软雅黑" panose="020B0503020204020204" charset="-122"/>
              </a:rPr>
              <a:t>方向明确，立意鲜明，情景新颖，贴近实际</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9" name="标题 2"/>
          <p:cNvSpPr txBox="1"/>
          <p:nvPr/>
        </p:nvSpPr>
        <p:spPr bwMode="auto">
          <a:xfrm>
            <a:off x="2175933" y="335882"/>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年高考命题的十项原则</a:t>
            </a:r>
            <a:endParaRPr lang="zh-CN" altLang="en-US" sz="3200" dirty="0">
              <a:solidFill>
                <a:srgbClr val="FF0000"/>
              </a:solidFill>
              <a:latin typeface="+mn-ea"/>
              <a:ea typeface="+mn-ea"/>
            </a:endParaRPr>
          </a:p>
        </p:txBody>
      </p:sp>
      <p:sp>
        <p:nvSpPr>
          <p:cNvPr id="18" name="Text Box 4"/>
          <p:cNvSpPr txBox="1"/>
          <p:nvPr/>
        </p:nvSpPr>
        <p:spPr>
          <a:xfrm>
            <a:off x="1458819" y="1888843"/>
            <a:ext cx="8874058" cy="2308324"/>
          </a:xfrm>
          <a:prstGeom prst="rect">
            <a:avLst/>
          </a:prstGeom>
          <a:noFill/>
          <a:ln w="9525">
            <a:noFill/>
          </a:ln>
        </p:spPr>
        <p:txBody>
          <a:bodyPr wrap="square">
            <a:spAutoFit/>
          </a:bodyPr>
          <a:lstStyle/>
          <a:p>
            <a:pPr>
              <a:spcBef>
                <a:spcPct val="50000"/>
              </a:spcBef>
            </a:pPr>
            <a:r>
              <a:rPr lang="en-US" altLang="zh-CN" sz="2400" b="1" dirty="0">
                <a:latin typeface="微软雅黑" panose="020B0503020204020204" charset="-122"/>
                <a:ea typeface="微软雅黑" panose="020B0503020204020204" charset="-122"/>
                <a:cs typeface="微软雅黑" panose="020B0503020204020204" charset="-122"/>
              </a:rPr>
              <a:t>2.</a:t>
            </a:r>
            <a:r>
              <a:rPr lang="zh-CN" altLang="en-US" sz="2400" b="1" dirty="0">
                <a:latin typeface="微软雅黑" panose="020B0503020204020204" charset="-122"/>
                <a:ea typeface="微软雅黑" panose="020B0503020204020204" charset="-122"/>
                <a:cs typeface="微软雅黑" panose="020B0503020204020204" charset="-122"/>
              </a:rPr>
              <a:t>考查基础，变换情景，设问科学，注重创新</a:t>
            </a:r>
            <a:br>
              <a:rPr lang="zh-CN" altLang="en-US" sz="2400" b="1" dirty="0">
                <a:solidFill>
                  <a:schemeClr val="accent5"/>
                </a:solidFill>
                <a:latin typeface="微软雅黑" panose="020B0503020204020204" charset="-122"/>
                <a:ea typeface="微软雅黑" panose="020B0503020204020204" charset="-122"/>
                <a:cs typeface="微软雅黑" panose="020B0503020204020204" charset="-122"/>
              </a:rPr>
            </a:b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高考试题具有“</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重基础、重应用、重时事、重生活</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”的特点。每年以考查基础知识为主，而且起伏不大，变化的是</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背景材料和设问角度</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。同样的考点知识，今年这情境，明年那情境，今年这样问，明年那样问，标新而不立异，交叉而不偏离，</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年年创新，常考常新</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 </a:t>
            </a:r>
          </a:p>
        </p:txBody>
      </p:sp>
      <p:sp>
        <p:nvSpPr>
          <p:cNvPr id="19" name="内容占位符 3"/>
          <p:cNvSpPr txBox="1">
            <a:spLocks noChangeArrowheads="1"/>
          </p:cNvSpPr>
          <p:nvPr/>
        </p:nvSpPr>
        <p:spPr bwMode="auto">
          <a:xfrm>
            <a:off x="1458819" y="4742320"/>
            <a:ext cx="2020981" cy="10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SzTx/>
              <a:buFont typeface="Arial" panose="020B0604020202020204" pitchFamily="34" charset="0"/>
              <a:buNone/>
            </a:pPr>
            <a:r>
              <a:rPr lang="zh-CN" altLang="en-US" sz="3300" dirty="0">
                <a:latin typeface="Calibri" panose="020F0502020204030204" charset="0"/>
                <a:ea typeface="华文隶书" panose="02010800040101010101" pitchFamily="2" charset="-122"/>
              </a:rPr>
              <a:t>注重思维品质培养</a:t>
            </a:r>
          </a:p>
        </p:txBody>
      </p:sp>
      <p:pic>
        <p:nvPicPr>
          <p:cNvPr id="20" name="图示 1"/>
          <p:cNvPicPr>
            <a:picLocks noChangeArrowheads="1"/>
          </p:cNvPicPr>
          <p:nvPr/>
        </p:nvPicPr>
        <p:blipFill>
          <a:blip r:embed="rId4">
            <a:extLst>
              <a:ext uri="{28A0092B-C50C-407E-A947-70E740481C1C}">
                <a14:useLocalDpi xmlns:a14="http://schemas.microsoft.com/office/drawing/2010/main" val="0"/>
              </a:ext>
            </a:extLst>
          </a:blip>
          <a:srcRect l="755" t="2573" r="4498" b="1604"/>
          <a:stretch>
            <a:fillRect/>
          </a:stretch>
        </p:blipFill>
        <p:spPr bwMode="auto">
          <a:xfrm>
            <a:off x="3921786" y="3822517"/>
            <a:ext cx="592375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7"/>
          <p:cNvSpPr txBox="1">
            <a:spLocks noChangeArrowheads="1"/>
          </p:cNvSpPr>
          <p:nvPr/>
        </p:nvSpPr>
        <p:spPr bwMode="auto">
          <a:xfrm>
            <a:off x="3114691" y="6254658"/>
            <a:ext cx="3238500" cy="538162"/>
          </a:xfrm>
          <a:prstGeom prst="rect">
            <a:avLst/>
          </a:prstGeom>
          <a:solidFill>
            <a:srgbClr val="008000"/>
          </a:solidFill>
          <a:ln w="19050">
            <a:solidFill>
              <a:srgbClr val="FFFFCC"/>
            </a:solidFill>
            <a:miter lim="800000"/>
          </a:ln>
        </p:spPr>
        <p:txBody>
          <a:bodyPr>
            <a:spAutoFit/>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rgbClr val="FFFF00"/>
                </a:solidFill>
                <a:latin typeface="Times New Roman" panose="02020603050405020304" charset="0"/>
                <a:ea typeface="黑体" panose="02010609060101010101" pitchFamily="49" charset="-122"/>
              </a:rPr>
              <a:t>记忆、理解、应用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537840" y="2090421"/>
            <a:ext cx="7115699" cy="2676525"/>
          </a:xfrm>
          <a:prstGeom prst="rect">
            <a:avLst/>
          </a:prstGeom>
          <a:solidFill>
            <a:srgbClr val="595959">
              <a:alpha val="78000"/>
            </a:srgbClr>
          </a:solidFill>
          <a:ln w="12700">
            <a:solidFill>
              <a:schemeClr val="bg1"/>
            </a:solidFill>
            <a:miter lim="800000"/>
          </a:ln>
        </p:spPr>
        <p:txBody>
          <a:bodyPr anchor="ctr"/>
          <a:lstStyle/>
          <a:p>
            <a:pPr eaLnBrk="0" hangingPunct="0"/>
            <a:endParaRPr lang="zh-CN" altLang="en-US" i="1">
              <a:solidFill>
                <a:srgbClr val="000000"/>
              </a:solidFill>
              <a:latin typeface="Calibri" panose="020F0502020204030204" charset="0"/>
              <a:sym typeface="Calibri" panose="020F0502020204030204" charset="0"/>
            </a:endParaRPr>
          </a:p>
        </p:txBody>
      </p:sp>
      <p:sp>
        <p:nvSpPr>
          <p:cNvPr id="5" name="矩形 4"/>
          <p:cNvSpPr/>
          <p:nvPr/>
        </p:nvSpPr>
        <p:spPr>
          <a:xfrm>
            <a:off x="2666342" y="2089785"/>
            <a:ext cx="6858069" cy="2660650"/>
          </a:xfrm>
          <a:prstGeom prst="rect">
            <a:avLst/>
          </a:prstGeom>
          <a:solidFill>
            <a:srgbClr val="00458E">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3"/>
          <p:cNvSpPr>
            <a:spLocks noChangeArrowheads="1"/>
          </p:cNvSpPr>
          <p:nvPr/>
        </p:nvSpPr>
        <p:spPr bwMode="auto">
          <a:xfrm>
            <a:off x="2666342" y="2790043"/>
            <a:ext cx="6661070" cy="707886"/>
          </a:xfrm>
          <a:prstGeom prst="rect">
            <a:avLst/>
          </a:prstGeom>
          <a:noFill/>
          <a:ln w="9525">
            <a:noFill/>
            <a:miter lim="800000"/>
          </a:ln>
        </p:spPr>
        <p:txBody>
          <a:bodyPr wrap="square">
            <a:spAutoFit/>
          </a:bodyPr>
          <a:lstStyle/>
          <a:p>
            <a:pPr algn="ctr" eaLnBrk="0" hangingPunct="0"/>
            <a:r>
              <a:rPr lang="en-US" altLang="zh-CN" sz="4000" b="1" dirty="0">
                <a:solidFill>
                  <a:schemeClr val="bg1"/>
                </a:solidFill>
                <a:latin typeface="微软雅黑" panose="020B0503020204020204" charset="-122"/>
                <a:ea typeface="微软雅黑" panose="020B0503020204020204" charset="-122"/>
                <a:sym typeface="微软雅黑" panose="020B0503020204020204" charset="-122"/>
              </a:rPr>
              <a:t>2</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a:t>
            </a:r>
            <a:r>
              <a:rPr lang="en-US" altLang="zh-CN" sz="4000" b="1" dirty="0">
                <a:solidFill>
                  <a:schemeClr val="bg1"/>
                </a:solidFill>
                <a:latin typeface="微软雅黑" panose="020B0503020204020204" charset="-122"/>
                <a:ea typeface="微软雅黑" panose="020B0503020204020204" charset="-122"/>
                <a:sym typeface="+mn-ea"/>
              </a:rPr>
              <a:t> </a:t>
            </a:r>
            <a:r>
              <a:rPr lang="zh-CN" altLang="en-US" sz="4000" b="1" dirty="0">
                <a:solidFill>
                  <a:schemeClr val="bg1"/>
                </a:solidFill>
                <a:latin typeface="微软雅黑" panose="020B0503020204020204" charset="-122"/>
                <a:ea typeface="微软雅黑" panose="020B0503020204020204" charset="-122"/>
                <a:sym typeface="+mn-ea"/>
              </a:rPr>
              <a:t>清楚自己的现状</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415144" y="1373281"/>
            <a:ext cx="9165770" cy="825633"/>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defTabSz="914400">
              <a:lnSpc>
                <a:spcPct val="100000"/>
              </a:lnSpc>
              <a:buFont typeface="Wingdings" panose="05000000000000000000" pitchFamily="2" charset="2"/>
              <a:buChar char="Ø"/>
            </a:pPr>
            <a:r>
              <a:rPr lang="zh-CN" altLang="en-US" sz="3600" b="1" kern="1200" dirty="0">
                <a:solidFill>
                  <a:srgbClr val="008000"/>
                </a:solidFill>
                <a:latin typeface="微软雅黑" panose="020B0503020204020204" charset="-122"/>
                <a:ea typeface="微软雅黑" panose="020B0503020204020204" charset="-122"/>
              </a:rPr>
              <a:t>高考考什么？怎么考？</a:t>
            </a:r>
            <a:endParaRPr lang="en-US" altLang="zh-CN" sz="3600" b="1" kern="1200" dirty="0">
              <a:solidFill>
                <a:srgbClr val="008000"/>
              </a:solidFill>
              <a:latin typeface="微软雅黑" panose="020B0503020204020204" charset="-122"/>
              <a:ea typeface="微软雅黑" panose="020B0503020204020204" charset="-122"/>
            </a:endParaRPr>
          </a:p>
        </p:txBody>
      </p:sp>
      <p:sp>
        <p:nvSpPr>
          <p:cNvPr id="5" name="标题 1"/>
          <p:cNvSpPr>
            <a:spLocks noGrp="1"/>
          </p:cNvSpPr>
          <p:nvPr/>
        </p:nvSpPr>
        <p:spPr>
          <a:xfrm>
            <a:off x="4271528" y="481078"/>
            <a:ext cx="2760643" cy="762000"/>
          </a:xfrm>
          <a:prstGeom prst="rect">
            <a:avLst/>
          </a:prstGeom>
          <a:solidFill>
            <a:srgbClr val="008000"/>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00">
              <a:lnSpc>
                <a:spcPct val="100000"/>
              </a:lnSpc>
              <a:buNone/>
            </a:pPr>
            <a:r>
              <a:rPr lang="en-US" altLang="zh-CN" sz="3600" b="1" kern="1200" dirty="0">
                <a:solidFill>
                  <a:srgbClr val="FFFF00"/>
                </a:solidFill>
                <a:latin typeface="微软雅黑" panose="020B0503020204020204" charset="-122"/>
                <a:ea typeface="微软雅黑" panose="020B0503020204020204" charset="-122"/>
              </a:rPr>
              <a:t>1.</a:t>
            </a:r>
            <a:r>
              <a:rPr lang="zh-CN" altLang="en-US" sz="3600" b="1" kern="1200" dirty="0">
                <a:solidFill>
                  <a:srgbClr val="FFFF00"/>
                </a:solidFill>
                <a:latin typeface="微软雅黑" panose="020B0503020204020204" charset="-122"/>
                <a:ea typeface="微软雅黑" panose="020B0503020204020204" charset="-122"/>
              </a:rPr>
              <a:t>你知道</a:t>
            </a:r>
            <a:r>
              <a:rPr lang="zh-CN" altLang="en-US" sz="3600" b="1" dirty="0">
                <a:solidFill>
                  <a:srgbClr val="FFFF00"/>
                </a:solidFill>
                <a:latin typeface="微软雅黑" panose="020B0503020204020204" charset="-122"/>
                <a:ea typeface="微软雅黑" panose="020B0503020204020204" charset="-122"/>
              </a:rPr>
              <a:t>吗？</a:t>
            </a:r>
            <a:endParaRPr lang="en-US" altLang="zh-CN" sz="3600" b="1" dirty="0">
              <a:solidFill>
                <a:srgbClr val="FFFF00"/>
              </a:solidFill>
              <a:latin typeface="微软雅黑" panose="020B0503020204020204" charset="-122"/>
              <a:ea typeface="微软雅黑" panose="020B0503020204020204" charset="-122"/>
            </a:endParaRPr>
          </a:p>
        </p:txBody>
      </p:sp>
      <p:sp>
        <p:nvSpPr>
          <p:cNvPr id="10" name="标题 1"/>
          <p:cNvSpPr>
            <a:spLocks noGrp="1"/>
          </p:cNvSpPr>
          <p:nvPr/>
        </p:nvSpPr>
        <p:spPr>
          <a:xfrm>
            <a:off x="3934070" y="2385175"/>
            <a:ext cx="3435557" cy="762000"/>
          </a:xfrm>
          <a:prstGeom prst="rect">
            <a:avLst/>
          </a:prstGeom>
          <a:solidFill>
            <a:srgbClr val="008000"/>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00">
              <a:lnSpc>
                <a:spcPct val="100000"/>
              </a:lnSpc>
              <a:buNone/>
            </a:pPr>
            <a:r>
              <a:rPr lang="en-US" altLang="zh-CN" sz="3600" b="1" kern="1200" dirty="0">
                <a:solidFill>
                  <a:srgbClr val="FFFF00"/>
                </a:solidFill>
                <a:latin typeface="微软雅黑" panose="020B0503020204020204" charset="-122"/>
                <a:ea typeface="微软雅黑" panose="020B0503020204020204" charset="-122"/>
              </a:rPr>
              <a:t>2.</a:t>
            </a:r>
            <a:r>
              <a:rPr lang="zh-CN" altLang="en-US" sz="3600" b="1" kern="1200" dirty="0">
                <a:solidFill>
                  <a:srgbClr val="FFFF00"/>
                </a:solidFill>
                <a:latin typeface="微软雅黑" panose="020B0503020204020204" charset="-122"/>
                <a:ea typeface="微软雅黑" panose="020B0503020204020204" charset="-122"/>
              </a:rPr>
              <a:t>你准备好了</a:t>
            </a:r>
            <a:r>
              <a:rPr lang="zh-CN" altLang="en-US" sz="3600" b="1" dirty="0">
                <a:solidFill>
                  <a:srgbClr val="FFFF00"/>
                </a:solidFill>
                <a:latin typeface="微软雅黑" panose="020B0503020204020204" charset="-122"/>
                <a:ea typeface="微软雅黑" panose="020B0503020204020204" charset="-122"/>
              </a:rPr>
              <a:t>吗？</a:t>
            </a:r>
            <a:endParaRPr lang="en-US" altLang="zh-CN" sz="3600" b="1" dirty="0">
              <a:solidFill>
                <a:srgbClr val="FFFF00"/>
              </a:solidFill>
              <a:latin typeface="微软雅黑" panose="020B0503020204020204" charset="-122"/>
              <a:ea typeface="微软雅黑" panose="020B0503020204020204" charset="-122"/>
            </a:endParaRPr>
          </a:p>
        </p:txBody>
      </p:sp>
      <p:sp>
        <p:nvSpPr>
          <p:cNvPr id="11" name="标题 1"/>
          <p:cNvSpPr>
            <a:spLocks noGrp="1"/>
          </p:cNvSpPr>
          <p:nvPr/>
        </p:nvSpPr>
        <p:spPr>
          <a:xfrm>
            <a:off x="4459960" y="4697773"/>
            <a:ext cx="2760643" cy="762000"/>
          </a:xfrm>
          <a:prstGeom prst="rect">
            <a:avLst/>
          </a:prstGeom>
          <a:solidFill>
            <a:srgbClr val="008000"/>
          </a:solidFill>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00">
              <a:lnSpc>
                <a:spcPct val="100000"/>
              </a:lnSpc>
              <a:buNone/>
            </a:pPr>
            <a:r>
              <a:rPr lang="en-US" altLang="zh-CN" sz="3600" b="1" kern="1200" dirty="0">
                <a:solidFill>
                  <a:srgbClr val="FFFF00"/>
                </a:solidFill>
                <a:latin typeface="微软雅黑" panose="020B0503020204020204" charset="-122"/>
                <a:ea typeface="微软雅黑" panose="020B0503020204020204" charset="-122"/>
              </a:rPr>
              <a:t>3.</a:t>
            </a:r>
            <a:r>
              <a:rPr lang="zh-CN" altLang="en-US" sz="3600" b="1" kern="1200" dirty="0">
                <a:solidFill>
                  <a:srgbClr val="FFFF00"/>
                </a:solidFill>
                <a:latin typeface="微软雅黑" panose="020B0503020204020204" charset="-122"/>
                <a:ea typeface="微软雅黑" panose="020B0503020204020204" charset="-122"/>
              </a:rPr>
              <a:t>你</a:t>
            </a:r>
            <a:r>
              <a:rPr lang="zh-CN" altLang="en-US" sz="3600" b="1" dirty="0">
                <a:solidFill>
                  <a:srgbClr val="FFFF00"/>
                </a:solidFill>
                <a:latin typeface="微软雅黑" panose="020B0503020204020204" charset="-122"/>
                <a:ea typeface="微软雅黑" panose="020B0503020204020204" charset="-122"/>
              </a:rPr>
              <a:t>怎么做？</a:t>
            </a:r>
            <a:endParaRPr lang="en-US" altLang="zh-CN" sz="3600" b="1" dirty="0">
              <a:solidFill>
                <a:srgbClr val="FFFF00"/>
              </a:solidFill>
              <a:latin typeface="微软雅黑" panose="020B0503020204020204" charset="-122"/>
              <a:ea typeface="微软雅黑" panose="020B0503020204020204" charset="-122"/>
            </a:endParaRPr>
          </a:p>
        </p:txBody>
      </p:sp>
      <p:sp>
        <p:nvSpPr>
          <p:cNvPr id="12" name="标题 1"/>
          <p:cNvSpPr>
            <a:spLocks noGrp="1"/>
          </p:cNvSpPr>
          <p:nvPr/>
        </p:nvSpPr>
        <p:spPr>
          <a:xfrm>
            <a:off x="1415144" y="3304404"/>
            <a:ext cx="9165770" cy="1283674"/>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00">
              <a:lnSpc>
                <a:spcPct val="100000"/>
              </a:lnSpc>
              <a:buNone/>
            </a:pPr>
            <a:endParaRPr lang="en-US" altLang="zh-CN" sz="3600" b="1" dirty="0">
              <a:solidFill>
                <a:srgbClr val="008000"/>
              </a:solidFill>
              <a:latin typeface="微软雅黑" panose="020B0503020204020204" charset="-122"/>
              <a:ea typeface="微软雅黑" panose="020B0503020204020204" charset="-122"/>
            </a:endParaRPr>
          </a:p>
          <a:p>
            <a:pPr marL="571500" indent="-571500" algn="l" defTabSz="914400">
              <a:lnSpc>
                <a:spcPct val="100000"/>
              </a:lnSpc>
              <a:buFont typeface="Wingdings" panose="05000000000000000000" pitchFamily="2" charset="2"/>
              <a:buChar char="Ø"/>
            </a:pPr>
            <a:r>
              <a:rPr lang="zh-CN" altLang="en-US" sz="3600" b="1" dirty="0">
                <a:solidFill>
                  <a:srgbClr val="008000"/>
                </a:solidFill>
                <a:latin typeface="微软雅黑" panose="020B0503020204020204" charset="-122"/>
                <a:ea typeface="微软雅黑" panose="020B0503020204020204" charset="-122"/>
              </a:rPr>
              <a:t>是否构建了化学核心知识结构和思维模型？</a:t>
            </a:r>
            <a:endParaRPr lang="en-US" altLang="zh-CN" sz="3600" b="1" dirty="0">
              <a:solidFill>
                <a:srgbClr val="008000"/>
              </a:solidFill>
              <a:latin typeface="微软雅黑" panose="020B0503020204020204" charset="-122"/>
              <a:ea typeface="微软雅黑" panose="020B0503020204020204" charset="-122"/>
            </a:endParaRPr>
          </a:p>
          <a:p>
            <a:pPr marL="571500" indent="-571500" algn="l" defTabSz="914400">
              <a:lnSpc>
                <a:spcPct val="100000"/>
              </a:lnSpc>
              <a:buFont typeface="Wingdings" panose="05000000000000000000" pitchFamily="2" charset="2"/>
              <a:buChar char="Ø"/>
            </a:pPr>
            <a:r>
              <a:rPr lang="zh-CN" altLang="en-US" sz="3600" b="1" dirty="0">
                <a:solidFill>
                  <a:srgbClr val="008000"/>
                </a:solidFill>
                <a:latin typeface="微软雅黑" panose="020B0503020204020204" charset="-122"/>
                <a:ea typeface="微软雅黑" panose="020B0503020204020204" charset="-122"/>
              </a:rPr>
              <a:t>现在存在哪些主要问题？</a:t>
            </a:r>
            <a:endParaRPr lang="en-US" altLang="zh-CN" sz="3600" b="1" dirty="0">
              <a:solidFill>
                <a:srgbClr val="008000"/>
              </a:solidFill>
              <a:latin typeface="微软雅黑" panose="020B0503020204020204" charset="-122"/>
              <a:ea typeface="微软雅黑" panose="020B0503020204020204" charset="-122"/>
            </a:endParaRPr>
          </a:p>
        </p:txBody>
      </p:sp>
      <p:sp>
        <p:nvSpPr>
          <p:cNvPr id="13" name="标题 1"/>
          <p:cNvSpPr>
            <a:spLocks noGrp="1"/>
          </p:cNvSpPr>
          <p:nvPr/>
        </p:nvSpPr>
        <p:spPr>
          <a:xfrm>
            <a:off x="1415144" y="5693568"/>
            <a:ext cx="9165770" cy="670017"/>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00">
              <a:lnSpc>
                <a:spcPct val="100000"/>
              </a:lnSpc>
              <a:buNone/>
            </a:pPr>
            <a:endParaRPr lang="en-US" altLang="zh-CN" sz="3600" b="1" dirty="0">
              <a:solidFill>
                <a:srgbClr val="008000"/>
              </a:solidFill>
              <a:latin typeface="微软雅黑" panose="020B0503020204020204" charset="-122"/>
              <a:ea typeface="微软雅黑" panose="020B0503020204020204" charset="-122"/>
            </a:endParaRPr>
          </a:p>
          <a:p>
            <a:pPr algn="l" defTabSz="914400">
              <a:lnSpc>
                <a:spcPct val="100000"/>
              </a:lnSpc>
              <a:buNone/>
            </a:pPr>
            <a:endParaRPr lang="en-US" altLang="zh-CN" sz="3600" b="1" dirty="0">
              <a:solidFill>
                <a:srgbClr val="008000"/>
              </a:solidFill>
              <a:latin typeface="微软雅黑" panose="020B0503020204020204" charset="-122"/>
              <a:ea typeface="微软雅黑" panose="020B0503020204020204" charset="-122"/>
            </a:endParaRPr>
          </a:p>
          <a:p>
            <a:pPr marL="571500" indent="-571500" algn="l" defTabSz="914400">
              <a:lnSpc>
                <a:spcPct val="100000"/>
              </a:lnSpc>
              <a:buFont typeface="Wingdings" panose="05000000000000000000" pitchFamily="2" charset="2"/>
              <a:buChar char="Ø"/>
            </a:pPr>
            <a:r>
              <a:rPr lang="zh-CN" altLang="en-US" sz="3600" b="1" dirty="0">
                <a:solidFill>
                  <a:srgbClr val="008000"/>
                </a:solidFill>
                <a:latin typeface="微软雅黑" panose="020B0503020204020204" charset="-122"/>
                <a:ea typeface="微软雅黑" panose="020B0503020204020204" charset="-122"/>
              </a:rPr>
              <a:t>采取什么措施？冲刺阶段怎么复习？</a:t>
            </a:r>
            <a:endParaRPr lang="en-US" altLang="zh-CN" sz="3600" b="1" dirty="0">
              <a:solidFill>
                <a:srgbClr val="008000"/>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bwMode="auto">
          <a:xfrm>
            <a:off x="2175933" y="335882"/>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年湖南省适应性考试</a:t>
            </a:r>
            <a:r>
              <a:rPr lang="en-US" altLang="zh-CN" sz="3200" dirty="0">
                <a:solidFill>
                  <a:srgbClr val="FF0000"/>
                </a:solidFill>
                <a:latin typeface="+mn-ea"/>
                <a:ea typeface="+mn-ea"/>
                <a:cs typeface="微软雅黑" panose="020B0503020204020204" charset="-122"/>
              </a:rPr>
              <a:t>---</a:t>
            </a:r>
            <a:r>
              <a:rPr lang="zh-CN" altLang="en-US" sz="3200" dirty="0">
                <a:solidFill>
                  <a:srgbClr val="FF0000"/>
                </a:solidFill>
                <a:latin typeface="+mn-ea"/>
                <a:ea typeface="+mn-ea"/>
                <a:cs typeface="微软雅黑" panose="020B0503020204020204" charset="-122"/>
              </a:rPr>
              <a:t>考点一览</a:t>
            </a:r>
            <a:endParaRPr lang="zh-CN" altLang="en-US" sz="3200" dirty="0">
              <a:solidFill>
                <a:srgbClr val="FF0000"/>
              </a:solidFill>
              <a:latin typeface="+mn-ea"/>
              <a:ea typeface="+mn-ea"/>
            </a:endParaRPr>
          </a:p>
        </p:txBody>
      </p:sp>
      <p:graphicFrame>
        <p:nvGraphicFramePr>
          <p:cNvPr id="5" name="表格 4"/>
          <p:cNvGraphicFramePr/>
          <p:nvPr>
            <p:custDataLst>
              <p:tags r:id="rId2"/>
            </p:custDataLst>
          </p:nvPr>
        </p:nvGraphicFramePr>
        <p:xfrm>
          <a:off x="1054399" y="1346997"/>
          <a:ext cx="4101801" cy="4588504"/>
        </p:xfrm>
        <a:graphic>
          <a:graphicData uri="http://schemas.openxmlformats.org/drawingml/2006/table">
            <a:tbl>
              <a:tblPr/>
              <a:tblGrid>
                <a:gridCol w="431501">
                  <a:extLst>
                    <a:ext uri="{9D8B030D-6E8A-4147-A177-3AD203B41FA5}">
                      <a16:colId xmlns:a16="http://schemas.microsoft.com/office/drawing/2014/main" val="20000"/>
                    </a:ext>
                  </a:extLst>
                </a:gridCol>
                <a:gridCol w="3670300">
                  <a:extLst>
                    <a:ext uri="{9D8B030D-6E8A-4147-A177-3AD203B41FA5}">
                      <a16:colId xmlns:a16="http://schemas.microsoft.com/office/drawing/2014/main" val="20001"/>
                    </a:ext>
                  </a:extLst>
                </a:gridCol>
              </a:tblGrid>
              <a:tr h="548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题号</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内容</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55245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rgbClr val="000000"/>
                          </a:solidFill>
                          <a:latin typeface="+mn-ea"/>
                          <a:ea typeface="+mn-ea"/>
                        </a:rPr>
                        <a:t>1</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化学与生活，化学变化</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53086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2</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结合反应判断化学用语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3</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有机物的结构与性质</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4</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阿伏伽德罗常数</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5</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化学实验及基本操作判断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r h="53086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6</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cs typeface="微软雅黑" panose="020B0503020204020204" charset="-122"/>
                        </a:rPr>
                        <a:t>物质结构 元素周期律</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6"/>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7</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反应历程图有关判断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2" name="表格 1"/>
          <p:cNvGraphicFramePr>
            <a:graphicFrameLocks noGrp="1"/>
          </p:cNvGraphicFramePr>
          <p:nvPr/>
        </p:nvGraphicFramePr>
        <p:xfrm>
          <a:off x="5165725" y="2197046"/>
          <a:ext cx="6010275" cy="3761153"/>
        </p:xfrm>
        <a:graphic>
          <a:graphicData uri="http://schemas.openxmlformats.org/drawingml/2006/table">
            <a:tbl>
              <a:tblPr/>
              <a:tblGrid>
                <a:gridCol w="787808">
                  <a:extLst>
                    <a:ext uri="{9D8B030D-6E8A-4147-A177-3AD203B41FA5}">
                      <a16:colId xmlns:a16="http://schemas.microsoft.com/office/drawing/2014/main" val="20000"/>
                    </a:ext>
                  </a:extLst>
                </a:gridCol>
                <a:gridCol w="5222467">
                  <a:extLst>
                    <a:ext uri="{9D8B030D-6E8A-4147-A177-3AD203B41FA5}">
                      <a16:colId xmlns:a16="http://schemas.microsoft.com/office/drawing/2014/main" val="20001"/>
                    </a:ext>
                  </a:extLst>
                </a:gridCol>
              </a:tblGrid>
              <a:tr h="54229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rgbClr val="000000"/>
                          </a:solidFill>
                          <a:latin typeface="微软雅黑" panose="020B0503020204020204" charset="-122"/>
                          <a:ea typeface="微软雅黑" panose="020B0503020204020204" charset="-122"/>
                        </a:rPr>
                        <a:t>8</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氧化还原反应有关判断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562664">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9</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反应机理中的能量变化</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5207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10</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离子方程式书写</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5207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11</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化学实验、操作与结论对应关系</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5461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12</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原电池原理及应用</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r h="44011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13</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流程题，冶金废渣的应用流程及判断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r h="5810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14</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电解质溶液及其有关判断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3" name="表格 2"/>
          <p:cNvGraphicFramePr>
            <a:graphicFrameLocks noGrp="1"/>
          </p:cNvGraphicFramePr>
          <p:nvPr/>
        </p:nvGraphicFramePr>
        <p:xfrm>
          <a:off x="5178425" y="1360494"/>
          <a:ext cx="5997575" cy="853434"/>
        </p:xfrm>
        <a:graphic>
          <a:graphicData uri="http://schemas.openxmlformats.org/drawingml/2006/table">
            <a:tbl>
              <a:tblPr/>
              <a:tblGrid>
                <a:gridCol w="752475">
                  <a:extLst>
                    <a:ext uri="{9D8B030D-6E8A-4147-A177-3AD203B41FA5}">
                      <a16:colId xmlns:a16="http://schemas.microsoft.com/office/drawing/2014/main" val="20000"/>
                    </a:ext>
                  </a:extLst>
                </a:gridCol>
                <a:gridCol w="5245100">
                  <a:extLst>
                    <a:ext uri="{9D8B030D-6E8A-4147-A177-3AD203B41FA5}">
                      <a16:colId xmlns:a16="http://schemas.microsoft.com/office/drawing/2014/main" val="20001"/>
                    </a:ext>
                  </a:extLst>
                </a:gridCol>
              </a:tblGrid>
              <a:tr h="548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题号</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内容</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sp>
        <p:nvSpPr>
          <p:cNvPr id="8" name="矩形 7"/>
          <p:cNvSpPr/>
          <p:nvPr/>
        </p:nvSpPr>
        <p:spPr>
          <a:xfrm>
            <a:off x="489264" y="1170970"/>
            <a:ext cx="481250" cy="4523105"/>
          </a:xfrm>
          <a:prstGeom prst="rect">
            <a:avLst/>
          </a:prstGeom>
        </p:spPr>
        <p:txBody>
          <a:bodyPr wrap="square">
            <a:spAutoFit/>
          </a:bodyPr>
          <a:lstStyle/>
          <a:p>
            <a:pPr algn="ctr">
              <a:lnSpc>
                <a:spcPct val="150000"/>
              </a:lnSpc>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高考考什么</a:t>
            </a:r>
            <a:endParaRPr lang="en-US" altLang="zh-CN" sz="2400" b="1" dirty="0">
              <a:solidFill>
                <a:srgbClr val="FF0000"/>
              </a:solidFill>
              <a:latin typeface="微软雅黑" panose="020B0503020204020204" charset="-122"/>
              <a:ea typeface="微软雅黑" panose="020B0503020204020204" charset="-122"/>
            </a:endParaRPr>
          </a:p>
          <a:p>
            <a:pPr algn="ctr">
              <a:lnSpc>
                <a:spcPct val="150000"/>
              </a:lnSpc>
              <a:spcBef>
                <a:spcPct val="0"/>
              </a:spcBef>
              <a:spcAft>
                <a:spcPct val="0"/>
              </a:spcAft>
              <a:defRPr/>
            </a:pPr>
            <a:r>
              <a:rPr lang="zh-CN" altLang="en-US" sz="2400" b="1" i="1" dirty="0">
                <a:solidFill>
                  <a:srgbClr val="FF0000"/>
                </a:solidFill>
                <a:latin typeface="微软雅黑" panose="020B0503020204020204" charset="-122"/>
                <a:ea typeface="微软雅黑" panose="020B0503020204020204" charset="-122"/>
              </a:rPr>
              <a:t>怎么考</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bwMode="auto">
          <a:xfrm>
            <a:off x="2175933" y="335882"/>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年湖南省适应性考试</a:t>
            </a:r>
            <a:r>
              <a:rPr lang="en-US" altLang="zh-CN" sz="3200" dirty="0">
                <a:solidFill>
                  <a:srgbClr val="FF0000"/>
                </a:solidFill>
                <a:latin typeface="+mn-ea"/>
                <a:ea typeface="+mn-ea"/>
                <a:cs typeface="微软雅黑" panose="020B0503020204020204" charset="-122"/>
              </a:rPr>
              <a:t>---</a:t>
            </a:r>
            <a:r>
              <a:rPr lang="zh-CN" altLang="en-US" sz="3200" dirty="0">
                <a:solidFill>
                  <a:srgbClr val="FF0000"/>
                </a:solidFill>
                <a:latin typeface="+mn-ea"/>
                <a:ea typeface="+mn-ea"/>
                <a:cs typeface="微软雅黑" panose="020B0503020204020204" charset="-122"/>
              </a:rPr>
              <a:t>考点一览</a:t>
            </a:r>
            <a:endParaRPr lang="zh-CN" altLang="en-US" sz="3200" dirty="0">
              <a:solidFill>
                <a:srgbClr val="FF0000"/>
              </a:solidFill>
              <a:latin typeface="+mn-ea"/>
              <a:ea typeface="+mn-ea"/>
            </a:endParaRPr>
          </a:p>
        </p:txBody>
      </p:sp>
      <p:graphicFrame>
        <p:nvGraphicFramePr>
          <p:cNvPr id="8" name="表格 7"/>
          <p:cNvGraphicFramePr/>
          <p:nvPr>
            <p:custDataLst>
              <p:tags r:id="rId2"/>
            </p:custDataLst>
          </p:nvPr>
        </p:nvGraphicFramePr>
        <p:xfrm>
          <a:off x="1435697" y="1358660"/>
          <a:ext cx="9118003" cy="4588115"/>
        </p:xfrm>
        <a:graphic>
          <a:graphicData uri="http://schemas.openxmlformats.org/drawingml/2006/table">
            <a:tbl>
              <a:tblPr/>
              <a:tblGrid>
                <a:gridCol w="1139631">
                  <a:extLst>
                    <a:ext uri="{9D8B030D-6E8A-4147-A177-3AD203B41FA5}">
                      <a16:colId xmlns:a16="http://schemas.microsoft.com/office/drawing/2014/main" val="20000"/>
                    </a:ext>
                  </a:extLst>
                </a:gridCol>
                <a:gridCol w="7978372">
                  <a:extLst>
                    <a:ext uri="{9D8B030D-6E8A-4147-A177-3AD203B41FA5}">
                      <a16:colId xmlns:a16="http://schemas.microsoft.com/office/drawing/2014/main" val="20001"/>
                    </a:ext>
                  </a:extLst>
                </a:gridCol>
              </a:tblGrid>
              <a:tr h="54102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750" b="1" dirty="0">
                          <a:solidFill>
                            <a:srgbClr val="FFFFFF"/>
                          </a:solidFill>
                        </a:rPr>
                        <a:t>题号</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750" b="1" dirty="0">
                          <a:solidFill>
                            <a:srgbClr val="FFFFFF"/>
                          </a:solidFill>
                        </a:rPr>
                        <a:t>内容</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89114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chemeClr val="tx1"/>
                          </a:solidFill>
                          <a:latin typeface="微软雅黑" panose="020B0503020204020204" charset="-122"/>
                          <a:ea typeface="微软雅黑" panose="020B0503020204020204" charset="-122"/>
                        </a:rPr>
                        <a:t>15</a:t>
                      </a:r>
                    </a:p>
                  </a:txBody>
                  <a:tcPr marL="121915" marR="121915" marT="60957" marB="60957"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chemeClr val="tx1"/>
                          </a:solidFill>
                          <a:latin typeface="微软雅黑" panose="020B0503020204020204" charset="-122"/>
                          <a:ea typeface="微软雅黑" panose="020B0503020204020204" charset="-122"/>
                        </a:rPr>
                        <a:t>实验题。以葡萄糖酸钙晶体的制备流程考查仪器选择、操作目的分析、方程式书写、中和滴定终点判断及计算等；</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929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chemeClr val="tx1"/>
                          </a:solidFill>
                          <a:latin typeface="微软雅黑" panose="020B0503020204020204" charset="-122"/>
                          <a:ea typeface="微软雅黑" panose="020B0503020204020204" charset="-122"/>
                        </a:rPr>
                        <a:t>16</a:t>
                      </a:r>
                    </a:p>
                  </a:txBody>
                  <a:tcPr marL="121915" marR="121915" marT="60957" marB="60957"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流程题。以工业催化剂的制备流程考查物质成分的判断、操作分析、溶液pH计算、方程式书写等；</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929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chemeClr val="tx1"/>
                          </a:solidFill>
                          <a:latin typeface="微软雅黑" panose="020B0503020204020204" charset="-122"/>
                          <a:ea typeface="微软雅黑" panose="020B0503020204020204" charset="-122"/>
                        </a:rPr>
                        <a:t>17</a:t>
                      </a:r>
                    </a:p>
                  </a:txBody>
                  <a:tcPr marL="121915" marR="121915" marT="60957" marB="60957"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反应原理题。以氨基甲酸铵分解体系考查盖斯定律、平衡状态判断、K计算、平衡移动、反应热计算</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129667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chemeClr val="tx1"/>
                          </a:solidFill>
                          <a:latin typeface="微软雅黑" panose="020B0503020204020204" charset="-122"/>
                          <a:ea typeface="微软雅黑" panose="020B0503020204020204" charset="-122"/>
                        </a:rPr>
                        <a:t>18</a:t>
                      </a:r>
                    </a:p>
                    <a:p>
                      <a:pPr marL="0" lvl="0" indent="0" algn="ctr">
                        <a:spcBef>
                          <a:spcPct val="0"/>
                        </a:spcBef>
                        <a:buFontTx/>
                        <a:buNone/>
                      </a:pPr>
                      <a:r>
                        <a:rPr lang="en-US" altLang="zh-CN" sz="2400" b="0" dirty="0">
                          <a:solidFill>
                            <a:schemeClr val="tx1"/>
                          </a:solidFill>
                          <a:latin typeface="微软雅黑" panose="020B0503020204020204" charset="-122"/>
                          <a:ea typeface="微软雅黑" panose="020B0503020204020204" charset="-122"/>
                        </a:rPr>
                        <a:t>19</a:t>
                      </a:r>
                    </a:p>
                  </a:txBody>
                  <a:tcPr marL="121915" marR="121915" marT="60957" marB="60957"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chemeClr val="tx1"/>
                          </a:solidFill>
                          <a:latin typeface="微软雅黑" panose="020B0503020204020204" charset="-122"/>
                          <a:ea typeface="微软雅黑" panose="020B0503020204020204" charset="-122"/>
                        </a:rPr>
                        <a:t>选考题（物质结构与性质、有机化学基础）。</a:t>
                      </a:r>
                      <a:endParaRPr lang="en-US" altLang="zh-CN" sz="2400" b="0" dirty="0">
                        <a:solidFill>
                          <a:schemeClr val="tx1"/>
                        </a:solidFill>
                        <a:latin typeface="微软雅黑" panose="020B0503020204020204" charset="-122"/>
                        <a:ea typeface="微软雅黑" panose="020B0503020204020204" charset="-122"/>
                      </a:endParaRPr>
                    </a:p>
                    <a:p>
                      <a:pPr marL="0" lvl="0" indent="0">
                        <a:spcBef>
                          <a:spcPct val="0"/>
                        </a:spcBef>
                        <a:buFontTx/>
                        <a:buNone/>
                      </a:pPr>
                      <a:r>
                        <a:rPr lang="zh-CN" altLang="en-US" sz="2400" b="0" dirty="0">
                          <a:solidFill>
                            <a:schemeClr val="tx1"/>
                          </a:solidFill>
                          <a:latin typeface="微软雅黑" panose="020B0503020204020204" charset="-122"/>
                          <a:ea typeface="微软雅黑" panose="020B0503020204020204" charset="-122"/>
                        </a:rPr>
                        <a:t>以药物合成路线考查反应类型、条件、物质结构简式、方程式书写、官能团、同分异构体数目、合成路线设计等。</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0" name="矩形 9"/>
          <p:cNvSpPr/>
          <p:nvPr/>
        </p:nvSpPr>
        <p:spPr>
          <a:xfrm>
            <a:off x="670239" y="1179225"/>
            <a:ext cx="481250" cy="4523105"/>
          </a:xfrm>
          <a:prstGeom prst="rect">
            <a:avLst/>
          </a:prstGeom>
        </p:spPr>
        <p:txBody>
          <a:bodyPr wrap="square">
            <a:spAutoFit/>
          </a:bodyPr>
          <a:lstStyle/>
          <a:p>
            <a:pPr algn="ctr">
              <a:lnSpc>
                <a:spcPct val="150000"/>
              </a:lnSpc>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高考考什么</a:t>
            </a:r>
            <a:endParaRPr lang="en-US" altLang="zh-CN" sz="2400" b="1" dirty="0">
              <a:solidFill>
                <a:srgbClr val="FF0000"/>
              </a:solidFill>
              <a:latin typeface="微软雅黑" panose="020B0503020204020204" charset="-122"/>
              <a:ea typeface="微软雅黑" panose="020B0503020204020204" charset="-122"/>
            </a:endParaRPr>
          </a:p>
          <a:p>
            <a:pPr algn="ctr">
              <a:lnSpc>
                <a:spcPct val="150000"/>
              </a:lnSpc>
              <a:spcBef>
                <a:spcPct val="0"/>
              </a:spcBef>
              <a:spcAft>
                <a:spcPct val="0"/>
              </a:spcAft>
              <a:defRPr/>
            </a:pPr>
            <a:r>
              <a:rPr lang="zh-CN" altLang="en-US" sz="2400" b="1" i="1" dirty="0">
                <a:solidFill>
                  <a:srgbClr val="FF0000"/>
                </a:solidFill>
                <a:latin typeface="微软雅黑" panose="020B0503020204020204" charset="-122"/>
                <a:ea typeface="微软雅黑" panose="020B0503020204020204" charset="-122"/>
              </a:rPr>
              <a:t>怎么考</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a:xfrm>
            <a:off x="1194211" y="1735539"/>
            <a:ext cx="9626189" cy="4526078"/>
          </a:xfrm>
          <a:prstGeom prst="rect">
            <a:avLst/>
          </a:prstGeom>
        </p:spPr>
        <p:txBody>
          <a:bodyPr vert="horz" lIns="101600" tIns="0" rIns="8255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40000"/>
              </a:spcBef>
              <a:buFont typeface="Arial" panose="020B0604020202020204" pitchFamily="34" charset="0"/>
              <a:buNone/>
            </a:pP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1.必备知识考查全面，考试内容的</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基础性</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楷体" panose="02010609060101010101" pitchFamily="49" charset="-122"/>
              </a:rPr>
              <a:t>增强</a:t>
            </a:r>
            <a:r>
              <a:rPr lang="zh-CN" altLang="en-US" sz="2400" dirty="0">
                <a:latin typeface="微软雅黑" panose="020B0503020204020204" charset="-122"/>
                <a:ea typeface="微软雅黑" panose="020B0503020204020204" charset="-122"/>
                <a:cs typeface="微软雅黑" panose="020B0503020204020204" charset="-122"/>
                <a:sym typeface="楷体" panose="02010609060101010101" pitchFamily="49" charset="-122"/>
              </a:rPr>
              <a:t>；</a:t>
            </a:r>
          </a:p>
          <a:p>
            <a:pPr marL="0" indent="0">
              <a:lnSpc>
                <a:spcPct val="120000"/>
              </a:lnSpc>
              <a:spcBef>
                <a:spcPct val="40000"/>
              </a:spcBef>
              <a:buFont typeface="Arial" panose="020B0604020202020204" pitchFamily="34" charset="0"/>
              <a:buNone/>
            </a:pPr>
            <a:r>
              <a:rPr lang="zh-CN" altLang="en-US" sz="2400" dirty="0">
                <a:latin typeface="微软雅黑" panose="020B0503020204020204" charset="-122"/>
                <a:ea typeface="微软雅黑" panose="020B0503020204020204" charset="-122"/>
                <a:cs typeface="微软雅黑" panose="020B0503020204020204" charset="-122"/>
              </a:rPr>
              <a:t>　　2.试卷题量增加，全面考察学生</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学科知识体系</a:t>
            </a:r>
            <a:r>
              <a:rPr lang="zh-CN" altLang="en-US" sz="2400" dirty="0">
                <a:latin typeface="微软雅黑" panose="020B0503020204020204" charset="-122"/>
                <a:ea typeface="微软雅黑" panose="020B0503020204020204" charset="-122"/>
                <a:cs typeface="微软雅黑" panose="020B0503020204020204" charset="-122"/>
              </a:rPr>
              <a:t>；</a:t>
            </a:r>
          </a:p>
          <a:p>
            <a:pPr marL="0" indent="0">
              <a:lnSpc>
                <a:spcPct val="120000"/>
              </a:lnSpc>
              <a:spcBef>
                <a:spcPct val="40000"/>
              </a:spcBef>
              <a:buFont typeface="Arial" panose="020B0604020202020204" pitchFamily="34" charset="0"/>
              <a:buNone/>
            </a:pPr>
            <a:r>
              <a:rPr lang="zh-CN" altLang="en-US" sz="2400" dirty="0">
                <a:latin typeface="微软雅黑" panose="020B0503020204020204" charset="-122"/>
                <a:ea typeface="微软雅黑" panose="020B0503020204020204" charset="-122"/>
                <a:cs typeface="微软雅黑" panose="020B0503020204020204" charset="-122"/>
              </a:rPr>
              <a:t>　　</a:t>
            </a:r>
            <a:r>
              <a:rPr lang="en-US" altLang="zh-CN" sz="2400" dirty="0">
                <a:latin typeface="微软雅黑" panose="020B0503020204020204" charset="-122"/>
                <a:ea typeface="微软雅黑" panose="020B0503020204020204" charset="-122"/>
                <a:cs typeface="微软雅黑" panose="020B0503020204020204" charset="-122"/>
              </a:rPr>
              <a:t>3.</a:t>
            </a:r>
            <a:r>
              <a:rPr lang="zh-CN" altLang="en-US" sz="2400" dirty="0">
                <a:latin typeface="微软雅黑" panose="020B0503020204020204" charset="-122"/>
                <a:ea typeface="微软雅黑" panose="020B0503020204020204" charset="-122"/>
                <a:cs typeface="微软雅黑" panose="020B0503020204020204" charset="-122"/>
              </a:rPr>
              <a:t>大量采用化学方程式、工艺流程图、表格数据、坐标曲线、模型试验装置图推断框图等</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多种呈现方式</a:t>
            </a:r>
            <a:r>
              <a:rPr lang="zh-CN" altLang="en-US" sz="2400" dirty="0">
                <a:latin typeface="微软雅黑" panose="020B0503020204020204" charset="-122"/>
                <a:ea typeface="微软雅黑" panose="020B0503020204020204" charset="-122"/>
                <a:cs typeface="微软雅黑" panose="020B0503020204020204" charset="-122"/>
              </a:rPr>
              <a:t>的融合；</a:t>
            </a:r>
          </a:p>
          <a:p>
            <a:pPr marL="0" indent="0">
              <a:lnSpc>
                <a:spcPct val="120000"/>
              </a:lnSpc>
              <a:spcBef>
                <a:spcPct val="40000"/>
              </a:spcBef>
              <a:buFont typeface="Arial" panose="020B0604020202020204" pitchFamily="34" charset="0"/>
              <a:buNone/>
            </a:pPr>
            <a:r>
              <a:rPr lang="zh-CN" altLang="en-US" sz="2400" dirty="0">
                <a:latin typeface="微软雅黑" panose="020B0503020204020204" charset="-122"/>
                <a:ea typeface="微软雅黑" panose="020B0503020204020204" charset="-122"/>
                <a:cs typeface="微软雅黑" panose="020B0503020204020204" charset="-122"/>
              </a:rPr>
              <a:t>　　4.</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重视基本实验技能</a:t>
            </a:r>
            <a:r>
              <a:rPr lang="zh-CN" altLang="en-US" sz="2400" dirty="0">
                <a:latin typeface="微软雅黑" panose="020B0503020204020204" charset="-122"/>
                <a:ea typeface="微软雅黑" panose="020B0503020204020204" charset="-122"/>
                <a:cs typeface="微软雅黑" panose="020B0503020204020204" charset="-122"/>
              </a:rPr>
              <a:t>的考查，</a:t>
            </a:r>
            <a:r>
              <a:rPr lang="zh-CN" altLang="en-US" sz="2400" dirty="0">
                <a:latin typeface="微软雅黑" panose="020B0503020204020204" charset="-122"/>
                <a:ea typeface="微软雅黑" panose="020B0503020204020204" charset="-122"/>
                <a:cs typeface="微软雅黑" panose="020B0503020204020204" charset="-122"/>
                <a:sym typeface="楷体" panose="02010609060101010101" pitchFamily="49" charset="-122"/>
              </a:rPr>
              <a:t>重视学生对基本实验原型的理解，</a:t>
            </a:r>
            <a:r>
              <a:rPr lang="zh-CN" altLang="en-US" sz="2400" dirty="0">
                <a:latin typeface="微软雅黑" panose="020B0503020204020204" charset="-122"/>
                <a:ea typeface="微软雅黑" panose="020B0503020204020204" charset="-122"/>
                <a:cs typeface="微软雅黑" panose="020B0503020204020204" charset="-122"/>
              </a:rPr>
              <a:t>重视学生对实验过程的体验，培养基本实验能力。</a:t>
            </a:r>
          </a:p>
        </p:txBody>
      </p:sp>
      <p:sp>
        <p:nvSpPr>
          <p:cNvPr id="8" name="标题 2"/>
          <p:cNvSpPr txBox="1"/>
          <p:nvPr/>
        </p:nvSpPr>
        <p:spPr bwMode="auto">
          <a:xfrm>
            <a:off x="1741980" y="349915"/>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年湖南省适应性考试</a:t>
            </a:r>
            <a:r>
              <a:rPr lang="en-US" altLang="zh-CN" sz="3200" dirty="0">
                <a:solidFill>
                  <a:srgbClr val="FF0000"/>
                </a:solidFill>
                <a:latin typeface="+mn-ea"/>
                <a:ea typeface="+mn-ea"/>
                <a:cs typeface="微软雅黑" panose="020B0503020204020204" charset="-122"/>
              </a:rPr>
              <a:t>---</a:t>
            </a:r>
            <a:r>
              <a:rPr lang="zh-CN" altLang="en-US" sz="3200" dirty="0">
                <a:solidFill>
                  <a:srgbClr val="FF0000"/>
                </a:solidFill>
                <a:latin typeface="+mn-ea"/>
                <a:ea typeface="+mn-ea"/>
                <a:cs typeface="微软雅黑" panose="020B0503020204020204" charset="-122"/>
              </a:rPr>
              <a:t>试卷整体特点</a:t>
            </a:r>
            <a:endParaRPr lang="zh-CN" altLang="en-US" sz="3200" dirty="0">
              <a:solidFill>
                <a:srgbClr val="FF0000"/>
              </a:solidFill>
              <a:latin typeface="+mn-ea"/>
              <a:ea typeface="+mn-ea"/>
            </a:endParaRPr>
          </a:p>
        </p:txBody>
      </p:sp>
      <p:sp>
        <p:nvSpPr>
          <p:cNvPr id="10" name="矩形 9"/>
          <p:cNvSpPr/>
          <p:nvPr/>
        </p:nvSpPr>
        <p:spPr>
          <a:xfrm>
            <a:off x="618169" y="1153190"/>
            <a:ext cx="481250" cy="4523105"/>
          </a:xfrm>
          <a:prstGeom prst="rect">
            <a:avLst/>
          </a:prstGeom>
        </p:spPr>
        <p:txBody>
          <a:bodyPr wrap="square">
            <a:spAutoFit/>
          </a:bodyPr>
          <a:lstStyle/>
          <a:p>
            <a:pPr algn="ctr">
              <a:lnSpc>
                <a:spcPct val="150000"/>
              </a:lnSpc>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高考考什么</a:t>
            </a:r>
            <a:endParaRPr lang="en-US" altLang="zh-CN" sz="2400" b="1" dirty="0">
              <a:solidFill>
                <a:srgbClr val="FF0000"/>
              </a:solidFill>
              <a:latin typeface="微软雅黑" panose="020B0503020204020204" charset="-122"/>
              <a:ea typeface="微软雅黑" panose="020B0503020204020204" charset="-122"/>
            </a:endParaRPr>
          </a:p>
          <a:p>
            <a:pPr algn="ctr">
              <a:lnSpc>
                <a:spcPct val="150000"/>
              </a:lnSpc>
              <a:spcBef>
                <a:spcPct val="0"/>
              </a:spcBef>
              <a:spcAft>
                <a:spcPct val="0"/>
              </a:spcAft>
              <a:defRPr/>
            </a:pPr>
            <a:r>
              <a:rPr lang="zh-CN" altLang="en-US" sz="2400" b="1" i="1" dirty="0">
                <a:solidFill>
                  <a:srgbClr val="FF0000"/>
                </a:solidFill>
                <a:latin typeface="微软雅黑" panose="020B0503020204020204" charset="-122"/>
                <a:ea typeface="微软雅黑" panose="020B0503020204020204" charset="-122"/>
              </a:rPr>
              <a:t>怎么考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 y="-9524"/>
            <a:ext cx="12197635" cy="6867522"/>
          </a:xfrm>
          <a:prstGeom prst="rect">
            <a:avLst/>
          </a:prstGeom>
        </p:spPr>
      </p:pic>
      <p:sp>
        <p:nvSpPr>
          <p:cNvPr id="12" name="矩形 11"/>
          <p:cNvSpPr/>
          <p:nvPr/>
        </p:nvSpPr>
        <p:spPr>
          <a:xfrm>
            <a:off x="2428498" y="4921055"/>
            <a:ext cx="944880" cy="398780"/>
          </a:xfrm>
          <a:prstGeom prst="rect">
            <a:avLst/>
          </a:prstGeom>
        </p:spPr>
        <p:txBody>
          <a:bodyPr wrap="none">
            <a:spAutoFit/>
          </a:bodyPr>
          <a:lstStyle/>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曹美兰</a:t>
            </a:r>
            <a:endParaRPr lang="zh-CN" altLang="en-US" sz="2000" b="1" dirty="0">
              <a:solidFill>
                <a:schemeClr val="tx1">
                  <a:lumMod val="75000"/>
                  <a:lumOff val="25000"/>
                </a:schemeClr>
              </a:solidFill>
              <a:latin typeface="Times New Roman" panose="02020603050405020304" charset="0"/>
              <a:cs typeface="Times New Roman" panose="02020603050405020304" charset="0"/>
            </a:endParaRPr>
          </a:p>
        </p:txBody>
      </p:sp>
      <p:sp>
        <p:nvSpPr>
          <p:cNvPr id="2" name="矩形 1"/>
          <p:cNvSpPr/>
          <p:nvPr/>
        </p:nvSpPr>
        <p:spPr>
          <a:xfrm>
            <a:off x="4781726" y="1289862"/>
            <a:ext cx="45719" cy="410425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5447226" y="1804878"/>
            <a:ext cx="2749471" cy="1938992"/>
          </a:xfrm>
          <a:prstGeom prst="rect">
            <a:avLst/>
          </a:prstGeom>
        </p:spPr>
        <p:txBody>
          <a:bodyPr wrap="none">
            <a:spAutoFit/>
          </a:bodyPr>
          <a:lstStyle/>
          <a:p>
            <a:pPr algn="l"/>
            <a:r>
              <a:rPr lang="zh-CN" altLang="en-US" sz="2000" b="1" dirty="0">
                <a:solidFill>
                  <a:schemeClr val="tx1">
                    <a:lumMod val="75000"/>
                    <a:lumOff val="25000"/>
                  </a:schemeClr>
                </a:solidFill>
                <a:latin typeface="Times New Roman" panose="02020603050405020304" charset="0"/>
                <a:cs typeface="Times New Roman" panose="02020603050405020304" charset="0"/>
              </a:rPr>
              <a:t>主讲人介绍：</a:t>
            </a:r>
          </a:p>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从教18年</a:t>
            </a:r>
          </a:p>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衡阳市八中化学教师</a:t>
            </a:r>
            <a:endParaRPr lang="en-US" altLang="zh-CN" sz="2000" b="1" dirty="0">
              <a:solidFill>
                <a:schemeClr val="tx1">
                  <a:lumMod val="75000"/>
                  <a:lumOff val="25000"/>
                </a:schemeClr>
              </a:solidFill>
              <a:latin typeface="Times New Roman" panose="02020603050405020304" charset="0"/>
              <a:cs typeface="Times New Roman" panose="02020603050405020304" charset="0"/>
              <a:sym typeface="+mn-ea"/>
            </a:endParaRPr>
          </a:p>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衡阳市十佳教学能手</a:t>
            </a:r>
            <a:endParaRPr lang="en-US" altLang="zh-CN" sz="2000" b="1" dirty="0">
              <a:solidFill>
                <a:schemeClr val="tx1">
                  <a:lumMod val="75000"/>
                  <a:lumOff val="25000"/>
                </a:schemeClr>
              </a:solidFill>
              <a:latin typeface="Times New Roman" panose="02020603050405020304" charset="0"/>
              <a:cs typeface="Times New Roman" panose="02020603050405020304" charset="0"/>
              <a:sym typeface="+mn-ea"/>
            </a:endParaRPr>
          </a:p>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衡阳市高三联考命题人</a:t>
            </a:r>
            <a:endParaRPr lang="zh-CN" altLang="en-US" sz="2000" b="1" dirty="0">
              <a:solidFill>
                <a:schemeClr val="tx1">
                  <a:lumMod val="75000"/>
                  <a:lumOff val="25000"/>
                </a:schemeClr>
              </a:solidFill>
              <a:latin typeface="Times New Roman" panose="02020603050405020304" charset="0"/>
              <a:cs typeface="Times New Roman" panose="02020603050405020304" charset="0"/>
            </a:endParaRPr>
          </a:p>
          <a:p>
            <a:pPr algn="l">
              <a:buClrTx/>
              <a:buSzTx/>
              <a:buFontTx/>
            </a:pPr>
            <a:endParaRPr lang="zh-CN" altLang="en-US" sz="2000" b="1" dirty="0">
              <a:solidFill>
                <a:schemeClr val="tx1">
                  <a:lumMod val="75000"/>
                  <a:lumOff val="25000"/>
                </a:schemeClr>
              </a:solidFill>
              <a:latin typeface="Times New Roman" panose="02020603050405020304" charset="0"/>
              <a:cs typeface="Times New Roman" panose="02020603050405020304" charset="0"/>
            </a:endParaRPr>
          </a:p>
        </p:txBody>
      </p:sp>
      <p:sp>
        <p:nvSpPr>
          <p:cNvPr id="18" name="矩形 17"/>
          <p:cNvSpPr/>
          <p:nvPr/>
        </p:nvSpPr>
        <p:spPr>
          <a:xfrm>
            <a:off x="5447226" y="4047422"/>
            <a:ext cx="4246880" cy="1014730"/>
          </a:xfrm>
          <a:prstGeom prst="rect">
            <a:avLst/>
          </a:prstGeom>
        </p:spPr>
        <p:txBody>
          <a:bodyPr wrap="none">
            <a:spAutoFit/>
          </a:bodyPr>
          <a:lstStyle/>
          <a:p>
            <a:pPr algn="l"/>
            <a:r>
              <a:rPr lang="zh-CN" altLang="en-US" sz="2000" b="1" dirty="0">
                <a:solidFill>
                  <a:schemeClr val="tx1">
                    <a:lumMod val="75000"/>
                    <a:lumOff val="25000"/>
                  </a:schemeClr>
                </a:solidFill>
                <a:latin typeface="Times New Roman" panose="02020603050405020304" charset="0"/>
                <a:cs typeface="Times New Roman" panose="02020603050405020304" charset="0"/>
              </a:rPr>
              <a:t>演讲主题：</a:t>
            </a:r>
          </a:p>
          <a:p>
            <a:pPr algn="l">
              <a:buClrTx/>
              <a:buSzTx/>
              <a:buFontTx/>
            </a:pPr>
            <a:r>
              <a:rPr lang="zh-CN" altLang="en-US" sz="2000" b="1" dirty="0">
                <a:solidFill>
                  <a:schemeClr val="tx1">
                    <a:lumMod val="75000"/>
                    <a:lumOff val="25000"/>
                  </a:schemeClr>
                </a:solidFill>
                <a:latin typeface="Times New Roman" panose="02020603050405020304" charset="0"/>
                <a:cs typeface="Times New Roman" panose="02020603050405020304" charset="0"/>
                <a:sym typeface="+mn-ea"/>
              </a:rPr>
              <a:t>化学学科新高考考向及典型错误分析</a:t>
            </a:r>
            <a:endParaRPr lang="zh-CN" altLang="en-US" sz="2000" b="1" dirty="0">
              <a:solidFill>
                <a:schemeClr val="tx1">
                  <a:lumMod val="75000"/>
                  <a:lumOff val="25000"/>
                </a:schemeClr>
              </a:solidFill>
              <a:latin typeface="Times New Roman" panose="02020603050405020304" charset="0"/>
              <a:cs typeface="Times New Roman" panose="02020603050405020304" charset="0"/>
            </a:endParaRPr>
          </a:p>
          <a:p>
            <a:pPr algn="l">
              <a:buClrTx/>
              <a:buSzTx/>
              <a:buFontTx/>
            </a:pPr>
            <a:endParaRPr lang="zh-CN" altLang="en-US" sz="2000" b="1" dirty="0">
              <a:solidFill>
                <a:schemeClr val="tx1">
                  <a:lumMod val="75000"/>
                  <a:lumOff val="25000"/>
                </a:schemeClr>
              </a:solidFill>
              <a:latin typeface="Times New Roman" panose="02020603050405020304" charset="0"/>
              <a:cs typeface="Times New Roman" panose="02020603050405020304" charset="0"/>
            </a:endParaRPr>
          </a:p>
        </p:txBody>
      </p:sp>
      <p:sp>
        <p:nvSpPr>
          <p:cNvPr id="3" name="矩形 2"/>
          <p:cNvSpPr/>
          <p:nvPr/>
        </p:nvSpPr>
        <p:spPr>
          <a:xfrm>
            <a:off x="1888695" y="1697038"/>
            <a:ext cx="2290194" cy="3089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矩形 22"/>
          <p:cNvSpPr/>
          <p:nvPr/>
        </p:nvSpPr>
        <p:spPr>
          <a:xfrm>
            <a:off x="4239239" y="3076028"/>
            <a:ext cx="542487" cy="457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4831220" y="1959213"/>
            <a:ext cx="542487" cy="457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4827445" y="4247477"/>
            <a:ext cx="542487" cy="457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椭圆 4"/>
          <p:cNvSpPr/>
          <p:nvPr/>
        </p:nvSpPr>
        <p:spPr>
          <a:xfrm>
            <a:off x="4695202" y="1875287"/>
            <a:ext cx="218766" cy="2187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椭圆 25"/>
          <p:cNvSpPr/>
          <p:nvPr/>
        </p:nvSpPr>
        <p:spPr>
          <a:xfrm>
            <a:off x="4695202" y="4160954"/>
            <a:ext cx="218766" cy="2187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椭圆 26"/>
          <p:cNvSpPr/>
          <p:nvPr/>
        </p:nvSpPr>
        <p:spPr>
          <a:xfrm>
            <a:off x="4672343" y="3003976"/>
            <a:ext cx="218766" cy="2187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365" y="335560"/>
            <a:ext cx="1002484" cy="1002484"/>
          </a:xfrm>
          <a:prstGeom prst="rect">
            <a:avLst/>
          </a:prstGeom>
        </p:spPr>
      </p:pic>
      <p:pic>
        <p:nvPicPr>
          <p:cNvPr id="4" name="图片 3" descr="55"/>
          <p:cNvPicPr>
            <a:picLocks noChangeAspect="1"/>
          </p:cNvPicPr>
          <p:nvPr/>
        </p:nvPicPr>
        <p:blipFill>
          <a:blip r:embed="rId6"/>
          <a:stretch>
            <a:fillRect/>
          </a:stretch>
        </p:blipFill>
        <p:spPr>
          <a:xfrm>
            <a:off x="1524000" y="1697355"/>
            <a:ext cx="2715260" cy="3093720"/>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a:spLocks noChangeArrowheads="1"/>
          </p:cNvSpPr>
          <p:nvPr/>
        </p:nvSpPr>
        <p:spPr bwMode="auto">
          <a:xfrm>
            <a:off x="1245134" y="1271719"/>
            <a:ext cx="914655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330" indent="-354330">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40000"/>
              </a:spcBef>
            </a:pPr>
            <a:r>
              <a:rPr lang="zh-CN" altLang="en-US" sz="2400" b="1" dirty="0">
                <a:latin typeface="+mn-ea"/>
                <a:ea typeface="+mn-ea"/>
              </a:rPr>
              <a:t>1. 打牢化学基础知识，加强加深对基本概念、原理和技能的理解。</a:t>
            </a:r>
          </a:p>
        </p:txBody>
      </p:sp>
      <p:sp>
        <p:nvSpPr>
          <p:cNvPr id="18" name="object 11"/>
          <p:cNvSpPr txBox="1">
            <a:spLocks noGrp="1"/>
          </p:cNvSpPr>
          <p:nvPr/>
        </p:nvSpPr>
        <p:spPr>
          <a:xfrm>
            <a:off x="1065838" y="461876"/>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我能做什么？</a:t>
            </a:r>
            <a:endParaRPr sz="3200" spc="10" dirty="0">
              <a:solidFill>
                <a:srgbClr val="FF0000"/>
              </a:solidFill>
              <a:latin typeface="微软雅黑" panose="020B0503020204020204" charset="-122"/>
              <a:ea typeface="微软雅黑" panose="020B0503020204020204" charset="-122"/>
            </a:endParaRPr>
          </a:p>
        </p:txBody>
      </p:sp>
      <p:sp>
        <p:nvSpPr>
          <p:cNvPr id="8" name="object 7"/>
          <p:cNvSpPr txBox="1"/>
          <p:nvPr/>
        </p:nvSpPr>
        <p:spPr>
          <a:xfrm>
            <a:off x="1638045" y="1887920"/>
            <a:ext cx="9551035" cy="3072636"/>
          </a:xfrm>
          <a:prstGeom prst="rect">
            <a:avLst/>
          </a:prstGeom>
        </p:spPr>
        <p:txBody>
          <a:bodyPr vert="horz" wrap="square" lIns="0" tIns="149860" rIns="0" bIns="0" rtlCol="0">
            <a:spAutoFit/>
          </a:bodyPr>
          <a:lstStyle/>
          <a:p>
            <a:pPr marL="269875" indent="-257810">
              <a:lnSpc>
                <a:spcPct val="100000"/>
              </a:lnSpc>
              <a:spcBef>
                <a:spcPts val="1180"/>
              </a:spcBef>
              <a:buFont typeface="Arial" panose="020B0604020202020204"/>
              <a:buChar char="•"/>
              <a:tabLst>
                <a:tab pos="269875" algn="l"/>
                <a:tab pos="270510" algn="l"/>
              </a:tabLst>
            </a:pPr>
            <a:r>
              <a:rPr sz="2400" b="0" spc="10" dirty="0">
                <a:solidFill>
                  <a:schemeClr val="tx1"/>
                </a:solidFill>
                <a:latin typeface="微软雅黑" panose="020B0503020204020204" charset="-122"/>
                <a:ea typeface="微软雅黑" panose="020B0503020204020204" charset="-122"/>
                <a:cs typeface="Noto Sans CJK JP Medium"/>
              </a:rPr>
              <a:t>基本反应：氧化还原、沉淀溶解、络合解离</a:t>
            </a:r>
            <a:r>
              <a:rPr lang="zh-CN" sz="2400" b="0" spc="10" dirty="0">
                <a:solidFill>
                  <a:schemeClr val="tx1"/>
                </a:solidFill>
                <a:latin typeface="微软雅黑" panose="020B0503020204020204" charset="-122"/>
                <a:ea typeface="微软雅黑" panose="020B0503020204020204" charset="-122"/>
                <a:cs typeface="Noto Sans CJK JP Medium"/>
              </a:rPr>
              <a:t>、酸碱反应</a:t>
            </a:r>
            <a:endParaRPr sz="2400" dirty="0">
              <a:solidFill>
                <a:schemeClr val="tx1"/>
              </a:solidFill>
              <a:latin typeface="微软雅黑" panose="020B0503020204020204" charset="-122"/>
              <a:ea typeface="微软雅黑" panose="020B0503020204020204" charset="-122"/>
              <a:cs typeface="Noto Sans CJK JP Medium"/>
            </a:endParaRPr>
          </a:p>
          <a:p>
            <a:pPr marL="269875" indent="-257810">
              <a:lnSpc>
                <a:spcPct val="100000"/>
              </a:lnSpc>
              <a:spcBef>
                <a:spcPts val="1080"/>
              </a:spcBef>
              <a:buFont typeface="Arial" panose="020B0604020202020204"/>
              <a:buChar char="•"/>
              <a:tabLst>
                <a:tab pos="269875" algn="l"/>
                <a:tab pos="270510" algn="l"/>
              </a:tabLst>
            </a:pPr>
            <a:r>
              <a:rPr sz="2400" b="0" spc="10" dirty="0">
                <a:solidFill>
                  <a:schemeClr val="tx1"/>
                </a:solidFill>
                <a:latin typeface="微软雅黑" panose="020B0503020204020204" charset="-122"/>
                <a:ea typeface="微软雅黑" panose="020B0503020204020204" charset="-122"/>
                <a:cs typeface="Noto Sans CJK JP Medium"/>
              </a:rPr>
              <a:t>基础理论：物质结构、化学平衡、电离平衡、电化学原理</a:t>
            </a:r>
            <a:endParaRPr sz="2400" dirty="0">
              <a:solidFill>
                <a:schemeClr val="tx1"/>
              </a:solidFill>
              <a:latin typeface="微软雅黑" panose="020B0503020204020204" charset="-122"/>
              <a:ea typeface="微软雅黑" panose="020B0503020204020204" charset="-122"/>
              <a:cs typeface="Noto Sans CJK JP Medium"/>
            </a:endParaRPr>
          </a:p>
          <a:p>
            <a:pPr marL="269875" indent="-257810">
              <a:lnSpc>
                <a:spcPct val="100000"/>
              </a:lnSpc>
              <a:spcBef>
                <a:spcPts val="1080"/>
              </a:spcBef>
              <a:buFont typeface="Arial" panose="020B0604020202020204"/>
              <a:buChar char="•"/>
              <a:tabLst>
                <a:tab pos="269875" algn="l"/>
                <a:tab pos="270510" algn="l"/>
              </a:tabLst>
            </a:pPr>
            <a:r>
              <a:rPr sz="2400" b="0" spc="5" dirty="0">
                <a:solidFill>
                  <a:schemeClr val="tx1"/>
                </a:solidFill>
                <a:latin typeface="微软雅黑" panose="020B0503020204020204" charset="-122"/>
                <a:ea typeface="微软雅黑" panose="020B0503020204020204" charset="-122"/>
                <a:cs typeface="Noto Sans CJK JP Medium"/>
              </a:rPr>
              <a:t>无机化学：典型非金属、典型金属</a:t>
            </a:r>
            <a:endParaRPr sz="2400" dirty="0">
              <a:solidFill>
                <a:schemeClr val="tx1"/>
              </a:solidFill>
              <a:latin typeface="微软雅黑" panose="020B0503020204020204" charset="-122"/>
              <a:ea typeface="微软雅黑" panose="020B0503020204020204" charset="-122"/>
              <a:cs typeface="Noto Sans CJK JP Medium"/>
            </a:endParaRPr>
          </a:p>
          <a:p>
            <a:pPr marL="269875" indent="-257810">
              <a:lnSpc>
                <a:spcPct val="100000"/>
              </a:lnSpc>
              <a:spcBef>
                <a:spcPts val="1080"/>
              </a:spcBef>
              <a:buFont typeface="Arial" panose="020B0604020202020204"/>
              <a:buChar char="•"/>
              <a:tabLst>
                <a:tab pos="269875" algn="l"/>
                <a:tab pos="270510" algn="l"/>
              </a:tabLst>
            </a:pPr>
            <a:r>
              <a:rPr sz="2400" b="0" spc="10" dirty="0">
                <a:solidFill>
                  <a:schemeClr val="tx1"/>
                </a:solidFill>
                <a:latin typeface="微软雅黑" panose="020B0503020204020204" charset="-122"/>
                <a:ea typeface="微软雅黑" panose="020B0503020204020204" charset="-122"/>
                <a:cs typeface="Noto Sans CJK JP Medium"/>
              </a:rPr>
              <a:t>有机化学：典型有机物、重要反应</a:t>
            </a:r>
            <a:endParaRPr sz="2400" dirty="0">
              <a:solidFill>
                <a:schemeClr val="tx1"/>
              </a:solidFill>
              <a:latin typeface="微软雅黑" panose="020B0503020204020204" charset="-122"/>
              <a:ea typeface="微软雅黑" panose="020B0503020204020204" charset="-122"/>
              <a:cs typeface="Noto Sans CJK JP Medium"/>
            </a:endParaRPr>
          </a:p>
          <a:p>
            <a:pPr marL="269875" indent="-257810">
              <a:lnSpc>
                <a:spcPct val="100000"/>
              </a:lnSpc>
              <a:spcBef>
                <a:spcPts val="1080"/>
              </a:spcBef>
              <a:buFont typeface="Arial" panose="020B0604020202020204"/>
              <a:buChar char="•"/>
              <a:tabLst>
                <a:tab pos="269875" algn="l"/>
                <a:tab pos="270510" algn="l"/>
              </a:tabLst>
            </a:pPr>
            <a:r>
              <a:rPr sz="2400" b="0" spc="10" dirty="0">
                <a:solidFill>
                  <a:schemeClr val="tx1"/>
                </a:solidFill>
                <a:latin typeface="微软雅黑" panose="020B0503020204020204" charset="-122"/>
                <a:ea typeface="微软雅黑" panose="020B0503020204020204" charset="-122"/>
                <a:cs typeface="Noto Sans CJK JP Medium"/>
              </a:rPr>
              <a:t>实验化学：基本技能、实验探究</a:t>
            </a:r>
            <a:endParaRPr sz="2400" dirty="0">
              <a:solidFill>
                <a:schemeClr val="tx1"/>
              </a:solidFill>
              <a:latin typeface="微软雅黑" panose="020B0503020204020204" charset="-122"/>
              <a:ea typeface="微软雅黑" panose="020B0503020204020204" charset="-122"/>
              <a:cs typeface="Noto Sans CJK JP Medium"/>
            </a:endParaRPr>
          </a:p>
          <a:p>
            <a:pPr marL="269875" indent="-257810">
              <a:lnSpc>
                <a:spcPct val="100000"/>
              </a:lnSpc>
              <a:spcBef>
                <a:spcPts val="1085"/>
              </a:spcBef>
              <a:buFont typeface="Arial" panose="020B0604020202020204"/>
              <a:buChar char="•"/>
              <a:tabLst>
                <a:tab pos="269875" algn="l"/>
                <a:tab pos="270510" algn="l"/>
              </a:tabLst>
            </a:pPr>
            <a:r>
              <a:rPr sz="2400" b="0" spc="10" dirty="0">
                <a:solidFill>
                  <a:schemeClr val="tx1"/>
                </a:solidFill>
                <a:latin typeface="微软雅黑" panose="020B0503020204020204" charset="-122"/>
                <a:ea typeface="微软雅黑" panose="020B0503020204020204" charset="-122"/>
                <a:cs typeface="Noto Sans CJK JP Medium"/>
              </a:rPr>
              <a:t>化学用语：电子式、化学式、结构式、方程式。</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a:spLocks noChangeArrowheads="1"/>
          </p:cNvSpPr>
          <p:nvPr/>
        </p:nvSpPr>
        <p:spPr bwMode="auto">
          <a:xfrm>
            <a:off x="1258031" y="1479955"/>
            <a:ext cx="9817319"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330" indent="-354330">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40000"/>
              </a:spcBef>
            </a:pPr>
            <a:r>
              <a:rPr lang="zh-CN" altLang="en-US" sz="2400" b="1" dirty="0">
                <a:latin typeface="+mn-ea"/>
                <a:ea typeface="+mn-ea"/>
              </a:rPr>
              <a:t>1. 打牢化学基础知识，加强加深对基本概念、公式、原理和技能的理解。</a:t>
            </a:r>
          </a:p>
          <a:p>
            <a:pPr>
              <a:lnSpc>
                <a:spcPct val="120000"/>
              </a:lnSpc>
              <a:spcBef>
                <a:spcPct val="40000"/>
              </a:spcBef>
            </a:pPr>
            <a:r>
              <a:rPr lang="zh-CN" altLang="en-US" sz="2400" b="1" dirty="0">
                <a:latin typeface="+mn-ea"/>
                <a:ea typeface="+mn-ea"/>
              </a:rPr>
              <a:t>2.结合湖南省试卷结构特点，有针对性进行训练</a:t>
            </a:r>
            <a:endParaRPr lang="en-US" altLang="zh-CN" sz="2400" b="1" dirty="0">
              <a:latin typeface="+mn-ea"/>
              <a:ea typeface="+mn-ea"/>
            </a:endParaRPr>
          </a:p>
          <a:p>
            <a:pPr>
              <a:lnSpc>
                <a:spcPct val="120000"/>
              </a:lnSpc>
              <a:spcBef>
                <a:spcPct val="40000"/>
              </a:spcBef>
            </a:pPr>
            <a:r>
              <a:rPr lang="zh-CN" altLang="en-US" sz="2400" b="1" dirty="0">
                <a:latin typeface="+mn-ea"/>
                <a:ea typeface="+mn-ea"/>
              </a:rPr>
              <a:t>3. 注重各类信息提取、图表分析能力的培养</a:t>
            </a:r>
          </a:p>
          <a:p>
            <a:pPr eaLnBrk="1" hangingPunct="1">
              <a:lnSpc>
                <a:spcPct val="120000"/>
              </a:lnSpc>
              <a:spcBef>
                <a:spcPct val="40000"/>
              </a:spcBef>
            </a:pPr>
            <a:r>
              <a:rPr lang="zh-CN" altLang="en-US" sz="2400" b="1" dirty="0">
                <a:latin typeface="+mn-ea"/>
                <a:ea typeface="+mn-ea"/>
              </a:rPr>
              <a:t>4. 加强复习的开放性，以备高考中可能出现的变化</a:t>
            </a:r>
          </a:p>
          <a:p>
            <a:pPr eaLnBrk="1" hangingPunct="1">
              <a:lnSpc>
                <a:spcPct val="120000"/>
              </a:lnSpc>
              <a:spcBef>
                <a:spcPct val="40000"/>
              </a:spcBef>
            </a:pPr>
            <a:r>
              <a:rPr lang="en-US" altLang="zh-CN" sz="2400" b="1" dirty="0">
                <a:latin typeface="+mn-ea"/>
                <a:ea typeface="+mn-ea"/>
              </a:rPr>
              <a:t>5. </a:t>
            </a:r>
            <a:r>
              <a:rPr lang="zh-CN" altLang="en-US" sz="2400" b="1" dirty="0">
                <a:latin typeface="+mn-ea"/>
                <a:ea typeface="+mn-ea"/>
              </a:rPr>
              <a:t>模拟高考时间，定时训练</a:t>
            </a:r>
          </a:p>
        </p:txBody>
      </p:sp>
      <p:sp>
        <p:nvSpPr>
          <p:cNvPr id="9" name="object 11"/>
          <p:cNvSpPr txBox="1">
            <a:spLocks noGrp="1"/>
          </p:cNvSpPr>
          <p:nvPr/>
        </p:nvSpPr>
        <p:spPr>
          <a:xfrm>
            <a:off x="1258031" y="489695"/>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我能做什么？</a:t>
            </a:r>
            <a:endParaRPr sz="3200" spc="10"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1284968" y="412203"/>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我还能做什么？</a:t>
            </a:r>
            <a:endParaRPr sz="3200" spc="10" dirty="0">
              <a:solidFill>
                <a:srgbClr val="FF0000"/>
              </a:solidFill>
              <a:latin typeface="微软雅黑" panose="020B0503020204020204" charset="-122"/>
              <a:ea typeface="微软雅黑" panose="020B0503020204020204" charset="-122"/>
            </a:endParaRPr>
          </a:p>
        </p:txBody>
      </p:sp>
      <p:sp>
        <p:nvSpPr>
          <p:cNvPr id="5" name="内容占位符 3"/>
          <p:cNvSpPr txBox="1">
            <a:spLocks noChangeArrowheads="1"/>
          </p:cNvSpPr>
          <p:nvPr/>
        </p:nvSpPr>
        <p:spPr bwMode="auto">
          <a:xfrm>
            <a:off x="1284968" y="1355396"/>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spcBef>
                <a:spcPct val="20000"/>
              </a:spcBef>
              <a:buSzTx/>
            </a:pPr>
            <a:r>
              <a:rPr lang="en-US" altLang="zh-CN" sz="2800" b="1" dirty="0">
                <a:latin typeface="+mn-ea"/>
                <a:ea typeface="+mn-ea"/>
              </a:rPr>
              <a:t>1</a:t>
            </a:r>
            <a:r>
              <a:rPr lang="zh-CN" altLang="en-US" sz="2800" b="1" dirty="0">
                <a:latin typeface="+mn-ea"/>
                <a:ea typeface="+mn-ea"/>
              </a:rPr>
              <a:t>、看教材，看纠错本，找错、纠错。</a:t>
            </a:r>
          </a:p>
        </p:txBody>
      </p:sp>
      <p:pic>
        <p:nvPicPr>
          <p:cNvPr id="8" name="图示 2"/>
          <p:cNvPicPr>
            <a:picLocks noChangeArrowheads="1"/>
          </p:cNvPicPr>
          <p:nvPr/>
        </p:nvPicPr>
        <p:blipFill>
          <a:blip r:embed="rId4">
            <a:extLst>
              <a:ext uri="{28A0092B-C50C-407E-A947-70E740481C1C}">
                <a14:useLocalDpi xmlns:a14="http://schemas.microsoft.com/office/drawing/2010/main" val="0"/>
              </a:ext>
            </a:extLst>
          </a:blip>
          <a:srcRect l="20204" r="19662"/>
          <a:stretch>
            <a:fillRect/>
          </a:stretch>
        </p:blipFill>
        <p:spPr bwMode="auto">
          <a:xfrm>
            <a:off x="2583696" y="2102714"/>
            <a:ext cx="568293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bwMode="auto">
          <a:xfrm>
            <a:off x="874075" y="304886"/>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r>
              <a:rPr lang="en-US" altLang="zh-CN" sz="3200" dirty="0">
                <a:solidFill>
                  <a:srgbClr val="FF0000"/>
                </a:solidFill>
                <a:latin typeface="+mn-ea"/>
                <a:ea typeface="+mn-ea"/>
              </a:rPr>
              <a:t> </a:t>
            </a:r>
            <a:r>
              <a:rPr lang="zh-CN" altLang="en-US" sz="3200" dirty="0">
                <a:solidFill>
                  <a:srgbClr val="FF0000"/>
                </a:solidFill>
                <a:latin typeface="+mn-ea"/>
                <a:ea typeface="+mn-ea"/>
              </a:rPr>
              <a:t>选择题</a:t>
            </a:r>
          </a:p>
        </p:txBody>
      </p:sp>
      <p:graphicFrame>
        <p:nvGraphicFramePr>
          <p:cNvPr id="5" name="表格 4"/>
          <p:cNvGraphicFramePr/>
          <p:nvPr>
            <p:custDataLst>
              <p:tags r:id="rId2"/>
            </p:custDataLst>
          </p:nvPr>
        </p:nvGraphicFramePr>
        <p:xfrm>
          <a:off x="666940" y="1393491"/>
          <a:ext cx="4101801" cy="4588504"/>
        </p:xfrm>
        <a:graphic>
          <a:graphicData uri="http://schemas.openxmlformats.org/drawingml/2006/table">
            <a:tbl>
              <a:tblPr/>
              <a:tblGrid>
                <a:gridCol w="431501">
                  <a:extLst>
                    <a:ext uri="{9D8B030D-6E8A-4147-A177-3AD203B41FA5}">
                      <a16:colId xmlns:a16="http://schemas.microsoft.com/office/drawing/2014/main" val="20000"/>
                    </a:ext>
                  </a:extLst>
                </a:gridCol>
                <a:gridCol w="3670300">
                  <a:extLst>
                    <a:ext uri="{9D8B030D-6E8A-4147-A177-3AD203B41FA5}">
                      <a16:colId xmlns:a16="http://schemas.microsoft.com/office/drawing/2014/main" val="20001"/>
                    </a:ext>
                  </a:extLst>
                </a:gridCol>
              </a:tblGrid>
              <a:tr h="548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题号</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内容</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55245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rgbClr val="000000"/>
                          </a:solidFill>
                          <a:latin typeface="+mn-ea"/>
                          <a:ea typeface="+mn-ea"/>
                        </a:rPr>
                        <a:t>1</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化学与生活，化学变化</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53086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2</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结合反应判断化学用语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3</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有机物的结构与性质</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4</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阿伏伽德罗常数</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5</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rPr>
                        <a:t>化学实验及基本操作判断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r h="53086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6</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mn-ea"/>
                          <a:ea typeface="+mn-ea"/>
                          <a:cs typeface="微软雅黑" panose="020B0503020204020204" charset="-122"/>
                        </a:rPr>
                        <a:t>物质结构 元素周期律</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6"/>
                  </a:ext>
                </a:extLst>
              </a:tr>
              <a:tr h="5302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mn-ea"/>
                          <a:ea typeface="+mn-ea"/>
                        </a:rPr>
                        <a:t>7</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FF0000"/>
                          </a:solidFill>
                          <a:latin typeface="+mn-ea"/>
                          <a:ea typeface="+mn-ea"/>
                        </a:rPr>
                        <a:t>反应历程图有关判断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2" name="表格 1"/>
          <p:cNvGraphicFramePr>
            <a:graphicFrameLocks noGrp="1"/>
          </p:cNvGraphicFramePr>
          <p:nvPr/>
        </p:nvGraphicFramePr>
        <p:xfrm>
          <a:off x="4778266" y="2243540"/>
          <a:ext cx="6010275" cy="3761153"/>
        </p:xfrm>
        <a:graphic>
          <a:graphicData uri="http://schemas.openxmlformats.org/drawingml/2006/table">
            <a:tbl>
              <a:tblPr/>
              <a:tblGrid>
                <a:gridCol w="787808">
                  <a:extLst>
                    <a:ext uri="{9D8B030D-6E8A-4147-A177-3AD203B41FA5}">
                      <a16:colId xmlns:a16="http://schemas.microsoft.com/office/drawing/2014/main" val="20000"/>
                    </a:ext>
                  </a:extLst>
                </a:gridCol>
                <a:gridCol w="5222467">
                  <a:extLst>
                    <a:ext uri="{9D8B030D-6E8A-4147-A177-3AD203B41FA5}">
                      <a16:colId xmlns:a16="http://schemas.microsoft.com/office/drawing/2014/main" val="20001"/>
                    </a:ext>
                  </a:extLst>
                </a:gridCol>
              </a:tblGrid>
              <a:tr h="54229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dirty="0">
                          <a:solidFill>
                            <a:srgbClr val="000000"/>
                          </a:solidFill>
                          <a:latin typeface="微软雅黑" panose="020B0503020204020204" charset="-122"/>
                          <a:ea typeface="微软雅黑" panose="020B0503020204020204" charset="-122"/>
                        </a:rPr>
                        <a:t>8</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氧化还原反应有关判断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562664">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9</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反应机理中的能量变化</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1"/>
                  </a:ext>
                </a:extLst>
              </a:tr>
              <a:tr h="5207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10</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离子方程式书写</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2"/>
                  </a:ext>
                </a:extLst>
              </a:tr>
              <a:tr h="5207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11</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化学实验、操作与结论对应关系</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3"/>
                  </a:ext>
                </a:extLst>
              </a:tr>
              <a:tr h="54610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12</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原电池原理及应用</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4"/>
                  </a:ext>
                </a:extLst>
              </a:tr>
              <a:tr h="44011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13</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流程题，冶金废渣的应用流程及判断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5"/>
                  </a:ext>
                </a:extLst>
              </a:tr>
              <a:tr h="581025">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en-US" altLang="zh-CN" sz="2400" b="0">
                          <a:solidFill>
                            <a:srgbClr val="000000"/>
                          </a:solidFill>
                          <a:latin typeface="微软雅黑" panose="020B0503020204020204" charset="-122"/>
                          <a:ea typeface="微软雅黑" panose="020B0503020204020204" charset="-122"/>
                        </a:rPr>
                        <a:t>14</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FontTx/>
                        <a:buNone/>
                      </a:pPr>
                      <a:r>
                        <a:rPr lang="zh-CN" altLang="en-US" sz="2400" b="0" dirty="0">
                          <a:solidFill>
                            <a:srgbClr val="000000"/>
                          </a:solidFill>
                          <a:latin typeface="微软雅黑" panose="020B0503020204020204" charset="-122"/>
                          <a:ea typeface="微软雅黑" panose="020B0503020204020204" charset="-122"/>
                        </a:rPr>
                        <a:t>电解质溶液及其有关判断</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3" name="表格 2"/>
          <p:cNvGraphicFramePr>
            <a:graphicFrameLocks noGrp="1"/>
          </p:cNvGraphicFramePr>
          <p:nvPr/>
        </p:nvGraphicFramePr>
        <p:xfrm>
          <a:off x="4790966" y="1406988"/>
          <a:ext cx="5997575" cy="853434"/>
        </p:xfrm>
        <a:graphic>
          <a:graphicData uri="http://schemas.openxmlformats.org/drawingml/2006/table">
            <a:tbl>
              <a:tblPr/>
              <a:tblGrid>
                <a:gridCol w="752475">
                  <a:extLst>
                    <a:ext uri="{9D8B030D-6E8A-4147-A177-3AD203B41FA5}">
                      <a16:colId xmlns:a16="http://schemas.microsoft.com/office/drawing/2014/main" val="20000"/>
                    </a:ext>
                  </a:extLst>
                </a:gridCol>
                <a:gridCol w="5245100">
                  <a:extLst>
                    <a:ext uri="{9D8B030D-6E8A-4147-A177-3AD203B41FA5}">
                      <a16:colId xmlns:a16="http://schemas.microsoft.com/office/drawing/2014/main" val="20001"/>
                    </a:ext>
                  </a:extLst>
                </a:gridCol>
              </a:tblGrid>
              <a:tr h="548640">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题号</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tc>
                  <a:txBody>
                    <a:bodyPr/>
                    <a:lstStyle>
                      <a:lvl1pPr marL="431800" lvl="0" indent="-43180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800" kern="1200">
                          <a:solidFill>
                            <a:schemeClr val="tx1"/>
                          </a:solidFill>
                          <a:latin typeface="+mn-lt"/>
                          <a:ea typeface="+mn-ea"/>
                          <a:cs typeface="+mn-cs"/>
                        </a:defRPr>
                      </a:lvl1pPr>
                      <a:lvl2pPr marL="935990" lvl="1" indent="-360045"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400" kern="1200">
                          <a:solidFill>
                            <a:schemeClr val="tx1"/>
                          </a:solidFill>
                          <a:latin typeface="+mn-lt"/>
                          <a:ea typeface="+mn-ea"/>
                          <a:cs typeface="+mn-cs"/>
                        </a:defRPr>
                      </a:lvl2pPr>
                      <a:lvl3pPr marL="1440180" lvl="2"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2015" kern="1200">
                          <a:solidFill>
                            <a:schemeClr val="tx1"/>
                          </a:solidFill>
                          <a:latin typeface="+mn-lt"/>
                          <a:ea typeface="+mn-ea"/>
                          <a:cs typeface="+mn-cs"/>
                        </a:defRPr>
                      </a:lvl3pPr>
                      <a:lvl4pPr marL="2016125" lvl="3"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4pPr>
                      <a:lvl5pPr marL="2592070" lvl="4" indent="-288290" algn="l" defTabSz="1151890" rtl="0" eaLnBrk="1" fontAlgn="base" latinLnBrk="0" hangingPunct="1">
                        <a:lnSpc>
                          <a:spcPct val="100000"/>
                        </a:lnSpc>
                        <a:spcBef>
                          <a:spcPct val="25000"/>
                        </a:spcBef>
                        <a:spcAft>
                          <a:spcPct val="0"/>
                        </a:spcAft>
                        <a:buClrTx/>
                        <a:buSzTx/>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FontTx/>
                        <a:buNone/>
                      </a:pPr>
                      <a:r>
                        <a:rPr lang="zh-CN" altLang="en-US" sz="2400" b="0" dirty="0">
                          <a:solidFill>
                            <a:srgbClr val="FFFFFF"/>
                          </a:solidFill>
                          <a:latin typeface="+mn-ea"/>
                          <a:ea typeface="+mn-ea"/>
                        </a:rPr>
                        <a:t>内容</a:t>
                      </a:r>
                    </a:p>
                  </a:txBody>
                  <a:tcPr marL="121915" marR="121915" marT="60957" marB="60957">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07656" y="114416"/>
            <a:ext cx="8929202" cy="1015663"/>
          </a:xfrm>
          <a:prstGeom prst="rect">
            <a:avLst/>
          </a:prstGeom>
        </p:spPr>
        <p:txBody>
          <a:bodyPr wrap="square">
            <a:spAutoFit/>
          </a:bodyPr>
          <a:lstStyle/>
          <a:p>
            <a:pPr marL="235585">
              <a:lnSpc>
                <a:spcPct val="150000"/>
              </a:lnSpc>
              <a:spcBef>
                <a:spcPts val="25"/>
              </a:spcBef>
            </a:pPr>
            <a:r>
              <a:rPr lang="zh-CN" altLang="en-US" sz="4000" b="1" dirty="0">
                <a:solidFill>
                  <a:srgbClr val="FF0000"/>
                </a:solidFill>
                <a:latin typeface="微软雅黑" panose="020B0503020204020204" charset="-122"/>
                <a:ea typeface="微软雅黑" panose="020B0503020204020204" charset="-122"/>
              </a:rPr>
              <a:t>常见典型错误</a:t>
            </a:r>
            <a:r>
              <a:rPr lang="en-US" altLang="zh-CN" sz="4000" b="1" dirty="0">
                <a:solidFill>
                  <a:srgbClr val="FF0000"/>
                </a:solidFill>
                <a:latin typeface="微软雅黑" panose="020B0503020204020204" charset="-122"/>
                <a:ea typeface="微软雅黑" panose="020B0503020204020204" charset="-122"/>
              </a:rPr>
              <a:t>(</a:t>
            </a:r>
            <a:r>
              <a:rPr lang="zh-CN" altLang="en-US" sz="4000" spc="10" dirty="0">
                <a:solidFill>
                  <a:srgbClr val="FF0000"/>
                </a:solidFill>
                <a:latin typeface="微软雅黑" panose="020B0503020204020204" charset="-122"/>
                <a:ea typeface="微软雅黑" panose="020B0503020204020204" charset="-122"/>
              </a:rPr>
              <a:t>催化反应机理</a:t>
            </a:r>
            <a:r>
              <a:rPr lang="en-US" altLang="zh-CN" sz="4000" spc="10" dirty="0">
                <a:solidFill>
                  <a:srgbClr val="FF0000"/>
                </a:solidFill>
                <a:latin typeface="微软雅黑" panose="020B0503020204020204" charset="-122"/>
                <a:ea typeface="微软雅黑" panose="020B0503020204020204" charset="-122"/>
              </a:rPr>
              <a:t>)</a:t>
            </a:r>
            <a:endParaRPr lang="zh-CN" altLang="en-US" sz="4000" baseline="-25000" dirty="0">
              <a:solidFill>
                <a:srgbClr val="FF0000"/>
              </a:solidFill>
            </a:endParaRPr>
          </a:p>
        </p:txBody>
      </p:sp>
      <p:sp>
        <p:nvSpPr>
          <p:cNvPr id="14" name="object 11"/>
          <p:cNvSpPr txBox="1">
            <a:spLocks noGrp="1"/>
          </p:cNvSpPr>
          <p:nvPr/>
        </p:nvSpPr>
        <p:spPr>
          <a:xfrm>
            <a:off x="1207656" y="4166285"/>
            <a:ext cx="9200020" cy="2219197"/>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spcBef>
                <a:spcPts val="25"/>
              </a:spcBef>
            </a:pPr>
            <a:r>
              <a:rPr lang="zh-CN" altLang="en-US" sz="2400" spc="10" dirty="0">
                <a:latin typeface="微软雅黑" panose="020B0503020204020204" charset="-122"/>
                <a:ea typeface="微软雅黑" panose="020B0503020204020204" charset="-122"/>
              </a:rPr>
              <a:t>情景素材：</a:t>
            </a:r>
            <a:r>
              <a:rPr lang="zh-CN" altLang="en-US" sz="2400" spc="10" dirty="0">
                <a:solidFill>
                  <a:schemeClr val="tx1"/>
                </a:solidFill>
                <a:latin typeface="微软雅黑" panose="020B0503020204020204" charset="-122"/>
                <a:ea typeface="微软雅黑" panose="020B0503020204020204" charset="-122"/>
              </a:rPr>
              <a:t>学术探索情景</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latin typeface="微软雅黑" panose="020B0503020204020204" charset="-122"/>
                <a:ea typeface="微软雅黑" panose="020B0503020204020204" charset="-122"/>
              </a:rPr>
              <a:t>试题特点</a:t>
            </a:r>
            <a:r>
              <a:rPr lang="zh-CN" altLang="en-US" sz="2400" spc="10" dirty="0">
                <a:solidFill>
                  <a:schemeClr val="tx1"/>
                </a:solidFill>
                <a:latin typeface="微软雅黑" panose="020B0503020204020204" charset="-122"/>
                <a:ea typeface="微软雅黑" panose="020B0503020204020204" charset="-122"/>
              </a:rPr>
              <a:t>：步骤多、结构复杂、陌生度高、信息量大、考察灵活</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latin typeface="微软雅黑" panose="020B0503020204020204" charset="-122"/>
                <a:ea typeface="微软雅黑" panose="020B0503020204020204" charset="-122"/>
              </a:rPr>
              <a:t>考察角度：</a:t>
            </a:r>
            <a:endParaRPr lang="en-US" altLang="zh-CN" sz="2400" spc="10" dirty="0">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中间产物和催化剂的判断、主要物质产物的确定、微粒结构特点、某一步方程式书写、总方程式书写、从微观角度理解反应过程中断键与成键位置</a:t>
            </a:r>
            <a:endParaRPr lang="en-US" altLang="zh-CN" sz="2400" spc="10" dirty="0">
              <a:solidFill>
                <a:schemeClr val="tx1"/>
              </a:solidFill>
              <a:latin typeface="微软雅黑" panose="020B0503020204020204" charset="-122"/>
              <a:ea typeface="微软雅黑" panose="020B0503020204020204" charset="-122"/>
            </a:endParaRPr>
          </a:p>
        </p:txBody>
      </p:sp>
      <p:pic>
        <p:nvPicPr>
          <p:cNvPr id="62" name="图片 6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207656" y="1405746"/>
            <a:ext cx="4706258" cy="2411847"/>
          </a:xfrm>
          <a:prstGeom prst="rect">
            <a:avLst/>
          </a:prstGeom>
        </p:spPr>
      </p:pic>
      <p:sp>
        <p:nvSpPr>
          <p:cNvPr id="63" name="矩形 62"/>
          <p:cNvSpPr/>
          <p:nvPr/>
        </p:nvSpPr>
        <p:spPr>
          <a:xfrm>
            <a:off x="6096908" y="1139858"/>
            <a:ext cx="4399642" cy="1938992"/>
          </a:xfrm>
          <a:prstGeom prst="rect">
            <a:avLst/>
          </a:prstGeom>
        </p:spPr>
        <p:txBody>
          <a:bodyPr wrap="square">
            <a:spAutoFit/>
          </a:bodyPr>
          <a:lstStyle/>
          <a:p>
            <a:r>
              <a:rPr lang="en-US" altLang="zh-CN" sz="2400" dirty="0" err="1">
                <a:latin typeface="+mn-ea"/>
              </a:rPr>
              <a:t>A.d</a:t>
            </a:r>
            <a:r>
              <a:rPr lang="zh-CN" altLang="en-US" sz="2400" dirty="0">
                <a:latin typeface="+mn-ea"/>
              </a:rPr>
              <a:t>是催化剂</a:t>
            </a:r>
            <a:r>
              <a:rPr lang="en-US" altLang="zh-CN" sz="2400" dirty="0">
                <a:latin typeface="+mn-ea"/>
              </a:rPr>
              <a:t>                                        </a:t>
            </a:r>
          </a:p>
          <a:p>
            <a:r>
              <a:rPr lang="en-US" altLang="zh-CN" sz="2400" dirty="0" err="1">
                <a:latin typeface="+mn-ea"/>
              </a:rPr>
              <a:t>B.b</a:t>
            </a:r>
            <a:r>
              <a:rPr lang="zh-CN" altLang="en-US" sz="2400" dirty="0">
                <a:latin typeface="+mn-ea"/>
              </a:rPr>
              <a:t>和</a:t>
            </a:r>
            <a:r>
              <a:rPr lang="en-US" altLang="zh-CN" sz="2400" dirty="0">
                <a:latin typeface="+mn-ea"/>
              </a:rPr>
              <a:t>c</a:t>
            </a:r>
            <a:r>
              <a:rPr lang="zh-CN" altLang="en-US" sz="2400" dirty="0">
                <a:latin typeface="+mn-ea"/>
              </a:rPr>
              <a:t>互为同分异构体</a:t>
            </a:r>
            <a:endParaRPr lang="en-US" altLang="zh-CN" sz="2400" dirty="0">
              <a:latin typeface="+mn-ea"/>
            </a:endParaRPr>
          </a:p>
          <a:p>
            <a:r>
              <a:rPr lang="en-US" altLang="zh-CN" sz="2400" dirty="0">
                <a:latin typeface="+mn-ea"/>
              </a:rPr>
              <a:t>C.</a:t>
            </a:r>
            <a:r>
              <a:rPr lang="zh-CN" altLang="en-US" sz="2400" dirty="0">
                <a:latin typeface="+mn-ea"/>
              </a:rPr>
              <a:t>整个过程中</a:t>
            </a:r>
            <a:r>
              <a:rPr lang="en-US" altLang="zh-CN" sz="2400" dirty="0">
                <a:latin typeface="+mn-ea"/>
              </a:rPr>
              <a:t>Si</a:t>
            </a:r>
            <a:r>
              <a:rPr lang="zh-CN" altLang="en-US" sz="2400" dirty="0">
                <a:latin typeface="+mn-ea"/>
              </a:rPr>
              <a:t>和</a:t>
            </a:r>
            <a:r>
              <a:rPr lang="en-US" altLang="zh-CN" sz="2400" dirty="0">
                <a:latin typeface="+mn-ea"/>
              </a:rPr>
              <a:t>Al</a:t>
            </a:r>
            <a:r>
              <a:rPr lang="zh-CN" altLang="en-US" sz="2400" dirty="0">
                <a:latin typeface="+mn-ea"/>
              </a:rPr>
              <a:t>形成化学键的数目保持不变</a:t>
            </a:r>
            <a:br>
              <a:rPr lang="en-US" altLang="zh-CN" sz="2400" dirty="0">
                <a:latin typeface="+mn-ea"/>
              </a:rPr>
            </a:br>
            <a:r>
              <a:rPr lang="en-US" altLang="zh-CN" sz="2400" dirty="0">
                <a:latin typeface="+mn-ea"/>
              </a:rPr>
              <a:t>D.</a:t>
            </a:r>
            <a:r>
              <a:rPr lang="zh-CN" altLang="en-US" sz="2400" dirty="0">
                <a:latin typeface="+mn-ea"/>
              </a:rPr>
              <a:t>合成对二甲苯的总反应为</a:t>
            </a:r>
            <a:r>
              <a:rPr lang="en-US" altLang="zh-CN" sz="2400" dirty="0">
                <a:latin typeface="+mn-ea"/>
              </a:rPr>
              <a:t> </a:t>
            </a:r>
            <a:endParaRPr lang="zh-CN" altLang="en-US" sz="2400" dirty="0">
              <a:latin typeface="+mn-ea"/>
            </a:endParaRPr>
          </a:p>
        </p:txBody>
      </p:sp>
      <p:grpSp>
        <p:nvGrpSpPr>
          <p:cNvPr id="2" name="组合 1"/>
          <p:cNvGrpSpPr/>
          <p:nvPr/>
        </p:nvGrpSpPr>
        <p:grpSpPr>
          <a:xfrm>
            <a:off x="5972923" y="2682688"/>
            <a:ext cx="9858531" cy="852170"/>
            <a:chOff x="4131609" y="7711945"/>
            <a:chExt cx="9858531" cy="852170"/>
          </a:xfrm>
        </p:grpSpPr>
        <p:sp>
          <p:nvSpPr>
            <p:cNvPr id="8" name="矩形 7"/>
            <p:cNvSpPr/>
            <p:nvPr/>
          </p:nvSpPr>
          <p:spPr>
            <a:xfrm>
              <a:off x="4131609" y="7711945"/>
              <a:ext cx="9858531" cy="830997"/>
            </a:xfrm>
            <a:prstGeom prst="rect">
              <a:avLst/>
            </a:prstGeom>
          </p:spPr>
          <p:txBody>
            <a:bodyPr wrap="square">
              <a:spAutoFit/>
            </a:bodyPr>
            <a:lstStyle/>
            <a:p>
              <a:br>
                <a:rPr lang="en-US" altLang="zh-CN" sz="2400" dirty="0">
                  <a:latin typeface="+mn-ea"/>
                </a:rPr>
              </a:br>
              <a:r>
                <a:rPr lang="en-US" altLang="zh-CN" sz="2400" dirty="0">
                  <a:latin typeface="+mn-ea"/>
                </a:rPr>
                <a:t>CO</a:t>
              </a:r>
              <a:r>
                <a:rPr lang="en-US" altLang="zh-CN" sz="2400" baseline="-25000" dirty="0">
                  <a:latin typeface="+mn-ea"/>
                </a:rPr>
                <a:t>2</a:t>
              </a:r>
              <a:r>
                <a:rPr lang="en-US" altLang="zh-CN" sz="2400" dirty="0">
                  <a:latin typeface="+mn-ea"/>
                </a:rPr>
                <a:t>+4H</a:t>
              </a:r>
              <a:r>
                <a:rPr lang="en-US" altLang="zh-CN" sz="2400" baseline="-25000" dirty="0">
                  <a:latin typeface="+mn-ea"/>
                </a:rPr>
                <a:t>2</a:t>
              </a:r>
              <a:r>
                <a:rPr lang="en-US" altLang="zh-CN" sz="2400" dirty="0">
                  <a:latin typeface="+mn-ea"/>
                </a:rPr>
                <a:t>+                            +2H</a:t>
              </a:r>
              <a:r>
                <a:rPr lang="en-US" altLang="zh-CN" sz="2400" baseline="-25000" dirty="0">
                  <a:latin typeface="+mn-ea"/>
                </a:rPr>
                <a:t>2</a:t>
              </a:r>
              <a:r>
                <a:rPr lang="en-US" altLang="zh-CN" sz="2400" dirty="0">
                  <a:latin typeface="+mn-ea"/>
                </a:rPr>
                <a:t>O</a:t>
              </a:r>
              <a:endParaRPr lang="zh-CN" altLang="en-US" sz="2400" dirty="0">
                <a:latin typeface="+mn-ea"/>
              </a:endParaRPr>
            </a:p>
          </p:txBody>
        </p:sp>
        <p:pic>
          <p:nvPicPr>
            <p:cNvPr id="9" name="图片 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913914" y="8127443"/>
              <a:ext cx="638175" cy="390525"/>
            </a:xfrm>
            <a:prstGeom prst="rect">
              <a:avLst/>
            </a:prstGeom>
          </p:spPr>
        </p:pic>
        <p:cxnSp>
          <p:nvCxnSpPr>
            <p:cNvPr id="11" name="直接箭头连接符 10"/>
            <p:cNvCxnSpPr/>
            <p:nvPr/>
          </p:nvCxnSpPr>
          <p:spPr>
            <a:xfrm flipV="1">
              <a:off x="6579461" y="8312766"/>
              <a:ext cx="934278" cy="9939"/>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pic>
          <p:nvPicPr>
            <p:cNvPr id="12" name="图片 1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7482743" y="8125965"/>
              <a:ext cx="857250" cy="438150"/>
            </a:xfrm>
            <a:prstGeom prst="rect">
              <a:avLst/>
            </a:prstGeom>
          </p:spPr>
        </p:pic>
        <p:sp>
          <p:nvSpPr>
            <p:cNvPr id="13" name="文本框 12"/>
            <p:cNvSpPr txBox="1"/>
            <p:nvPr/>
          </p:nvSpPr>
          <p:spPr>
            <a:xfrm>
              <a:off x="6558743" y="7950572"/>
              <a:ext cx="1350479" cy="369332"/>
            </a:xfrm>
            <a:prstGeom prst="rect">
              <a:avLst/>
            </a:prstGeom>
            <a:noFill/>
          </p:spPr>
          <p:txBody>
            <a:bodyPr wrap="square" rtlCol="0">
              <a:spAutoFit/>
            </a:bodyPr>
            <a:lstStyle/>
            <a:p>
              <a:r>
                <a:rPr lang="zh-CN" altLang="en-US" dirty="0"/>
                <a:t>催化剂</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右箭头 23"/>
          <p:cNvSpPr/>
          <p:nvPr/>
        </p:nvSpPr>
        <p:spPr>
          <a:xfrm>
            <a:off x="3395584" y="1592802"/>
            <a:ext cx="985911" cy="381157"/>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3" name="组合 2"/>
          <p:cNvGrpSpPr/>
          <p:nvPr/>
        </p:nvGrpSpPr>
        <p:grpSpPr>
          <a:xfrm>
            <a:off x="1435419" y="1330435"/>
            <a:ext cx="1724738" cy="983638"/>
            <a:chOff x="-742533" y="4984838"/>
            <a:chExt cx="1724738" cy="983638"/>
          </a:xfrm>
        </p:grpSpPr>
        <p:sp>
          <p:nvSpPr>
            <p:cNvPr id="2" name="矩形 1"/>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1" name="文本框 30"/>
            <p:cNvSpPr txBox="1"/>
            <p:nvPr/>
          </p:nvSpPr>
          <p:spPr>
            <a:xfrm>
              <a:off x="-687509" y="5014369"/>
              <a:ext cx="1669714" cy="954107"/>
            </a:xfrm>
            <a:prstGeom prst="rect">
              <a:avLst/>
            </a:prstGeom>
            <a:noFill/>
          </p:spPr>
          <p:txBody>
            <a:bodyPr wrap="square" rtlCol="0">
              <a:spAutoFit/>
            </a:bodyPr>
            <a:lstStyle/>
            <a:p>
              <a:r>
                <a:rPr lang="zh-CN" altLang="en-US" sz="2800" dirty="0">
                  <a:solidFill>
                    <a:srgbClr val="FFFF00"/>
                  </a:solidFill>
                </a:rPr>
                <a:t>   确定</a:t>
              </a:r>
              <a:endParaRPr lang="en-US" altLang="zh-CN" sz="2800" dirty="0">
                <a:solidFill>
                  <a:srgbClr val="FFFF00"/>
                </a:solidFill>
              </a:endParaRPr>
            </a:p>
            <a:p>
              <a:r>
                <a:rPr lang="zh-CN" altLang="en-US" sz="2800" dirty="0">
                  <a:solidFill>
                    <a:srgbClr val="FFFF00"/>
                  </a:solidFill>
                </a:rPr>
                <a:t>反应历程</a:t>
              </a:r>
            </a:p>
          </p:txBody>
        </p:sp>
      </p:grpSp>
      <p:grpSp>
        <p:nvGrpSpPr>
          <p:cNvPr id="36" name="组合 35"/>
          <p:cNvGrpSpPr/>
          <p:nvPr/>
        </p:nvGrpSpPr>
        <p:grpSpPr>
          <a:xfrm>
            <a:off x="4627162" y="1152893"/>
            <a:ext cx="3033786" cy="1144531"/>
            <a:chOff x="1465725" y="4961864"/>
            <a:chExt cx="3351737" cy="1359473"/>
          </a:xfrm>
        </p:grpSpPr>
        <p:sp>
          <p:nvSpPr>
            <p:cNvPr id="32" name="矩形 31"/>
            <p:cNvSpPr/>
            <p:nvPr/>
          </p:nvSpPr>
          <p:spPr>
            <a:xfrm>
              <a:off x="1471258" y="4968569"/>
              <a:ext cx="2613621" cy="135276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a:latin typeface="+mn-ea"/>
              </a:endParaRPr>
            </a:p>
          </p:txBody>
        </p:sp>
        <p:sp>
          <p:nvSpPr>
            <p:cNvPr id="33" name="文本框 32"/>
            <p:cNvSpPr txBox="1"/>
            <p:nvPr/>
          </p:nvSpPr>
          <p:spPr>
            <a:xfrm>
              <a:off x="1465725" y="4961864"/>
              <a:ext cx="3351737" cy="1200329"/>
            </a:xfrm>
            <a:prstGeom prst="rect">
              <a:avLst/>
            </a:prstGeom>
            <a:noFill/>
          </p:spPr>
          <p:txBody>
            <a:bodyPr wrap="square" rtlCol="0">
              <a:spAutoFit/>
            </a:bodyPr>
            <a:lstStyle/>
            <a:p>
              <a:r>
                <a:rPr lang="zh-CN" altLang="en-US" sz="2400" dirty="0">
                  <a:solidFill>
                    <a:srgbClr val="FFFF00"/>
                  </a:solidFill>
                  <a:latin typeface="+mn-ea"/>
                </a:rPr>
                <a:t>         确定</a:t>
              </a:r>
              <a:endParaRPr lang="en-US" altLang="zh-CN" sz="2400" dirty="0">
                <a:solidFill>
                  <a:srgbClr val="FFFF00"/>
                </a:solidFill>
                <a:latin typeface="+mn-ea"/>
              </a:endParaRPr>
            </a:p>
            <a:p>
              <a:r>
                <a:rPr lang="zh-CN" altLang="en-US" sz="2400" dirty="0">
                  <a:solidFill>
                    <a:srgbClr val="FFFF00"/>
                  </a:solidFill>
                  <a:latin typeface="+mn-ea"/>
                </a:rPr>
                <a:t>反应物、生成物</a:t>
              </a:r>
              <a:endParaRPr lang="en-US" altLang="zh-CN" sz="2400" dirty="0">
                <a:solidFill>
                  <a:srgbClr val="FFFF00"/>
                </a:solidFill>
                <a:latin typeface="+mn-ea"/>
              </a:endParaRPr>
            </a:p>
            <a:p>
              <a:r>
                <a:rPr lang="zh-CN" altLang="en-US" sz="2400" dirty="0">
                  <a:solidFill>
                    <a:srgbClr val="FFFF00"/>
                  </a:solidFill>
                  <a:latin typeface="+mn-ea"/>
                </a:rPr>
                <a:t>催化剂中间产物</a:t>
              </a:r>
            </a:p>
          </p:txBody>
        </p:sp>
      </p:grpSp>
      <p:grpSp>
        <p:nvGrpSpPr>
          <p:cNvPr id="4" name="组合 3"/>
          <p:cNvGrpSpPr/>
          <p:nvPr/>
        </p:nvGrpSpPr>
        <p:grpSpPr>
          <a:xfrm>
            <a:off x="8641473" y="1291561"/>
            <a:ext cx="1724738" cy="983638"/>
            <a:chOff x="4873042" y="4851935"/>
            <a:chExt cx="1724738" cy="983638"/>
          </a:xfrm>
        </p:grpSpPr>
        <p:sp>
          <p:nvSpPr>
            <p:cNvPr id="34" name="矩形 33"/>
            <p:cNvSpPr/>
            <p:nvPr/>
          </p:nvSpPr>
          <p:spPr>
            <a:xfrm>
              <a:off x="4873042" y="4851935"/>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5" name="文本框 34"/>
            <p:cNvSpPr txBox="1"/>
            <p:nvPr/>
          </p:nvSpPr>
          <p:spPr>
            <a:xfrm>
              <a:off x="4928066" y="4881466"/>
              <a:ext cx="1669714" cy="954107"/>
            </a:xfrm>
            <a:prstGeom prst="rect">
              <a:avLst/>
            </a:prstGeom>
            <a:noFill/>
          </p:spPr>
          <p:txBody>
            <a:bodyPr wrap="square" rtlCol="0">
              <a:spAutoFit/>
            </a:bodyPr>
            <a:lstStyle/>
            <a:p>
              <a:r>
                <a:rPr lang="zh-CN" altLang="en-US" sz="2800" dirty="0">
                  <a:solidFill>
                    <a:srgbClr val="FFFF00"/>
                  </a:solidFill>
                </a:rPr>
                <a:t>   确定</a:t>
              </a:r>
              <a:endParaRPr lang="en-US" altLang="zh-CN" sz="2800" dirty="0">
                <a:solidFill>
                  <a:srgbClr val="FFFF00"/>
                </a:solidFill>
              </a:endParaRPr>
            </a:p>
            <a:p>
              <a:r>
                <a:rPr lang="zh-CN" altLang="en-US" sz="2800" dirty="0">
                  <a:solidFill>
                    <a:srgbClr val="FFFF00"/>
                  </a:solidFill>
                </a:rPr>
                <a:t>反应机理</a:t>
              </a:r>
            </a:p>
          </p:txBody>
        </p:sp>
      </p:grpSp>
      <p:sp>
        <p:nvSpPr>
          <p:cNvPr id="39" name="右箭头 38"/>
          <p:cNvSpPr/>
          <p:nvPr/>
        </p:nvSpPr>
        <p:spPr>
          <a:xfrm>
            <a:off x="7451280" y="1570191"/>
            <a:ext cx="985911" cy="381157"/>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0" name="右箭头 39"/>
          <p:cNvSpPr/>
          <p:nvPr/>
        </p:nvSpPr>
        <p:spPr>
          <a:xfrm rot="5400000">
            <a:off x="1922368" y="2422395"/>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1" name="右箭头 40"/>
          <p:cNvSpPr/>
          <p:nvPr/>
        </p:nvSpPr>
        <p:spPr>
          <a:xfrm rot="5400000">
            <a:off x="5406897" y="2422395"/>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2" name="右箭头 41"/>
          <p:cNvSpPr/>
          <p:nvPr/>
        </p:nvSpPr>
        <p:spPr>
          <a:xfrm rot="5400000">
            <a:off x="8967154" y="2439051"/>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43" name="组合 42"/>
          <p:cNvGrpSpPr/>
          <p:nvPr/>
        </p:nvGrpSpPr>
        <p:grpSpPr>
          <a:xfrm>
            <a:off x="1467659" y="2883122"/>
            <a:ext cx="1704975" cy="983638"/>
            <a:chOff x="-742533" y="4984838"/>
            <a:chExt cx="1704975" cy="983638"/>
          </a:xfrm>
        </p:grpSpPr>
        <p:sp>
          <p:nvSpPr>
            <p:cNvPr id="44" name="矩形 43"/>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5" name="文本框 44"/>
            <p:cNvSpPr txBox="1"/>
            <p:nvPr/>
          </p:nvSpPr>
          <p:spPr>
            <a:xfrm>
              <a:off x="-742533" y="5215047"/>
              <a:ext cx="1704975" cy="523220"/>
            </a:xfrm>
            <a:prstGeom prst="rect">
              <a:avLst/>
            </a:prstGeom>
            <a:solidFill>
              <a:schemeClr val="accent6">
                <a:lumMod val="60000"/>
                <a:lumOff val="40000"/>
              </a:schemeClr>
            </a:solidFill>
          </p:spPr>
          <p:txBody>
            <a:bodyPr wrap="square" rtlCol="0">
              <a:spAutoFit/>
            </a:bodyPr>
            <a:lstStyle/>
            <a:p>
              <a:r>
                <a:rPr lang="zh-CN" altLang="en-US" sz="2800" dirty="0"/>
                <a:t>   第</a:t>
              </a:r>
              <a:r>
                <a:rPr lang="en-US" altLang="zh-CN" sz="2800" dirty="0"/>
                <a:t>1</a:t>
              </a:r>
              <a:r>
                <a:rPr lang="zh-CN" altLang="en-US" sz="2800" dirty="0"/>
                <a:t>步骤</a:t>
              </a:r>
            </a:p>
          </p:txBody>
        </p:sp>
      </p:grpSp>
      <p:grpSp>
        <p:nvGrpSpPr>
          <p:cNvPr id="50" name="组合 49"/>
          <p:cNvGrpSpPr/>
          <p:nvPr/>
        </p:nvGrpSpPr>
        <p:grpSpPr>
          <a:xfrm>
            <a:off x="3550546" y="2802606"/>
            <a:ext cx="4896171" cy="1294049"/>
            <a:chOff x="3533454" y="5142988"/>
            <a:chExt cx="4896171" cy="1294049"/>
          </a:xfrm>
        </p:grpSpPr>
        <p:grpSp>
          <p:nvGrpSpPr>
            <p:cNvPr id="46" name="组合 45"/>
            <p:cNvGrpSpPr/>
            <p:nvPr/>
          </p:nvGrpSpPr>
          <p:grpSpPr>
            <a:xfrm>
              <a:off x="3533454" y="5142988"/>
              <a:ext cx="4886647" cy="1294049"/>
              <a:chOff x="-742533" y="4984838"/>
              <a:chExt cx="2003053" cy="983638"/>
            </a:xfrm>
          </p:grpSpPr>
          <p:sp>
            <p:nvSpPr>
              <p:cNvPr id="47" name="矩形 46"/>
              <p:cNvSpPr/>
              <p:nvPr/>
            </p:nvSpPr>
            <p:spPr>
              <a:xfrm>
                <a:off x="-742533" y="4984838"/>
                <a:ext cx="2003053"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8" name="文本框 47"/>
              <p:cNvSpPr txBox="1"/>
              <p:nvPr/>
            </p:nvSpPr>
            <p:spPr>
              <a:xfrm>
                <a:off x="-739099" y="5095583"/>
                <a:ext cx="1999618" cy="304133"/>
              </a:xfrm>
              <a:prstGeom prst="rect">
                <a:avLst/>
              </a:prstGeom>
              <a:solidFill>
                <a:schemeClr val="accent6">
                  <a:lumMod val="60000"/>
                  <a:lumOff val="40000"/>
                </a:schemeClr>
              </a:solidFill>
            </p:spPr>
            <p:txBody>
              <a:bodyPr wrap="square" rtlCol="0">
                <a:spAutoFit/>
              </a:bodyPr>
              <a:lstStyle/>
              <a:p>
                <a:r>
                  <a:rPr lang="zh-CN" altLang="en-US" sz="2000" dirty="0"/>
                  <a:t>只进不出（反应物）只出不进（生成物）</a:t>
                </a:r>
              </a:p>
            </p:txBody>
          </p:sp>
        </p:grpSp>
        <p:sp>
          <p:nvSpPr>
            <p:cNvPr id="49" name="文本框 48"/>
            <p:cNvSpPr txBox="1"/>
            <p:nvPr/>
          </p:nvSpPr>
          <p:spPr>
            <a:xfrm>
              <a:off x="3542979" y="5862859"/>
              <a:ext cx="4886646" cy="400110"/>
            </a:xfrm>
            <a:prstGeom prst="rect">
              <a:avLst/>
            </a:prstGeom>
            <a:solidFill>
              <a:schemeClr val="accent6">
                <a:lumMod val="60000"/>
                <a:lumOff val="40000"/>
              </a:schemeClr>
            </a:solidFill>
          </p:spPr>
          <p:txBody>
            <a:bodyPr wrap="square" rtlCol="0">
              <a:spAutoFit/>
            </a:bodyPr>
            <a:lstStyle/>
            <a:p>
              <a:r>
                <a:rPr lang="zh-CN" altLang="en-US" sz="2000" dirty="0"/>
                <a:t>失而复得（催化剂）昙花一现（中间产物）</a:t>
              </a:r>
            </a:p>
          </p:txBody>
        </p:sp>
      </p:grpSp>
      <p:grpSp>
        <p:nvGrpSpPr>
          <p:cNvPr id="51" name="组合 50"/>
          <p:cNvGrpSpPr/>
          <p:nvPr/>
        </p:nvGrpSpPr>
        <p:grpSpPr>
          <a:xfrm>
            <a:off x="8741992" y="2864883"/>
            <a:ext cx="1704975" cy="983638"/>
            <a:chOff x="-742533" y="4984838"/>
            <a:chExt cx="1704975" cy="983638"/>
          </a:xfrm>
        </p:grpSpPr>
        <p:sp>
          <p:nvSpPr>
            <p:cNvPr id="52" name="矩形 51"/>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3" name="文本框 52"/>
            <p:cNvSpPr txBox="1"/>
            <p:nvPr/>
          </p:nvSpPr>
          <p:spPr>
            <a:xfrm>
              <a:off x="-742533" y="5215047"/>
              <a:ext cx="1704975" cy="523220"/>
            </a:xfrm>
            <a:prstGeom prst="rect">
              <a:avLst/>
            </a:prstGeom>
            <a:solidFill>
              <a:schemeClr val="accent6">
                <a:lumMod val="60000"/>
                <a:lumOff val="40000"/>
              </a:schemeClr>
            </a:solidFill>
          </p:spPr>
          <p:txBody>
            <a:bodyPr wrap="square" rtlCol="0">
              <a:spAutoFit/>
            </a:bodyPr>
            <a:lstStyle/>
            <a:p>
              <a:r>
                <a:rPr lang="zh-CN" altLang="en-US" sz="2800" dirty="0"/>
                <a:t> 断键位置</a:t>
              </a:r>
            </a:p>
          </p:txBody>
        </p:sp>
      </p:grpSp>
      <p:sp>
        <p:nvSpPr>
          <p:cNvPr id="54" name="矩形 53"/>
          <p:cNvSpPr/>
          <p:nvPr/>
        </p:nvSpPr>
        <p:spPr>
          <a:xfrm>
            <a:off x="2004959" y="2210810"/>
            <a:ext cx="1977789" cy="581057"/>
          </a:xfrm>
          <a:prstGeom prst="rect">
            <a:avLst/>
          </a:prstGeom>
        </p:spPr>
        <p:txBody>
          <a:bodyPr wrap="square">
            <a:spAutoFit/>
          </a:bodyPr>
          <a:lstStyle/>
          <a:p>
            <a:pPr marL="235585">
              <a:lnSpc>
                <a:spcPct val="150000"/>
              </a:lnSpc>
              <a:spcBef>
                <a:spcPts val="25"/>
              </a:spcBef>
            </a:pPr>
            <a:r>
              <a:rPr lang="zh-CN" altLang="en-US" sz="2400" spc="10" dirty="0">
                <a:latin typeface="微软雅黑" panose="020B0503020204020204" charset="-122"/>
                <a:ea typeface="微软雅黑" panose="020B0503020204020204" charset="-122"/>
              </a:rPr>
              <a:t>起始物质</a:t>
            </a:r>
            <a:endParaRPr lang="zh-CN" altLang="en-US" sz="2400" baseline="-25000" dirty="0"/>
          </a:p>
        </p:txBody>
      </p:sp>
      <p:sp>
        <p:nvSpPr>
          <p:cNvPr id="55" name="矩形 54"/>
          <p:cNvSpPr/>
          <p:nvPr/>
        </p:nvSpPr>
        <p:spPr>
          <a:xfrm>
            <a:off x="5527709" y="2200408"/>
            <a:ext cx="1977789" cy="581057"/>
          </a:xfrm>
          <a:prstGeom prst="rect">
            <a:avLst/>
          </a:prstGeom>
        </p:spPr>
        <p:txBody>
          <a:bodyPr wrap="square">
            <a:spAutoFit/>
          </a:bodyPr>
          <a:lstStyle/>
          <a:p>
            <a:pPr marL="235585">
              <a:lnSpc>
                <a:spcPct val="150000"/>
              </a:lnSpc>
              <a:spcBef>
                <a:spcPts val="25"/>
              </a:spcBef>
            </a:pPr>
            <a:r>
              <a:rPr lang="zh-CN" altLang="en-US" sz="2400" spc="10" dirty="0">
                <a:latin typeface="微软雅黑" panose="020B0503020204020204" charset="-122"/>
                <a:ea typeface="微软雅黑" panose="020B0503020204020204" charset="-122"/>
              </a:rPr>
              <a:t>物质走向</a:t>
            </a:r>
            <a:endParaRPr lang="zh-CN" altLang="en-US" sz="2400" baseline="-25000" dirty="0"/>
          </a:p>
        </p:txBody>
      </p:sp>
      <p:sp>
        <p:nvSpPr>
          <p:cNvPr id="56" name="矩形 55"/>
          <p:cNvSpPr/>
          <p:nvPr/>
        </p:nvSpPr>
        <p:spPr>
          <a:xfrm>
            <a:off x="9090243" y="2210809"/>
            <a:ext cx="1977789" cy="581057"/>
          </a:xfrm>
          <a:prstGeom prst="rect">
            <a:avLst/>
          </a:prstGeom>
        </p:spPr>
        <p:txBody>
          <a:bodyPr wrap="square">
            <a:spAutoFit/>
          </a:bodyPr>
          <a:lstStyle/>
          <a:p>
            <a:pPr marL="235585">
              <a:lnSpc>
                <a:spcPct val="150000"/>
              </a:lnSpc>
              <a:spcBef>
                <a:spcPts val="25"/>
              </a:spcBef>
            </a:pPr>
            <a:r>
              <a:rPr lang="zh-CN" altLang="en-US" sz="2400" spc="10" dirty="0">
                <a:latin typeface="微软雅黑" panose="020B0503020204020204" charset="-122"/>
                <a:ea typeface="微软雅黑" panose="020B0503020204020204" charset="-122"/>
              </a:rPr>
              <a:t>结构特点</a:t>
            </a:r>
            <a:endParaRPr lang="zh-CN" altLang="en-US" sz="2400" baseline="-25000" dirty="0"/>
          </a:p>
        </p:txBody>
      </p:sp>
      <p:pic>
        <p:nvPicPr>
          <p:cNvPr id="38" name="图片 3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436359" y="3907356"/>
            <a:ext cx="6305551" cy="2989791"/>
          </a:xfrm>
          <a:prstGeom prst="rect">
            <a:avLst/>
          </a:prstGeom>
        </p:spPr>
      </p:pic>
      <p:sp>
        <p:nvSpPr>
          <p:cNvPr id="58" name="椭圆 57"/>
          <p:cNvSpPr/>
          <p:nvPr/>
        </p:nvSpPr>
        <p:spPr>
          <a:xfrm>
            <a:off x="7307308" y="3793078"/>
            <a:ext cx="2063106"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59" name="椭圆 58"/>
          <p:cNvSpPr/>
          <p:nvPr/>
        </p:nvSpPr>
        <p:spPr>
          <a:xfrm>
            <a:off x="3686354" y="6211365"/>
            <a:ext cx="920106"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0" name="椭圆 59"/>
          <p:cNvSpPr/>
          <p:nvPr/>
        </p:nvSpPr>
        <p:spPr>
          <a:xfrm>
            <a:off x="2971979" y="3834290"/>
            <a:ext cx="2063106"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1" name="椭圆 60"/>
          <p:cNvSpPr/>
          <p:nvPr/>
        </p:nvSpPr>
        <p:spPr>
          <a:xfrm>
            <a:off x="7905929" y="6348890"/>
            <a:ext cx="1190625" cy="5101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5" name="椭圆 64"/>
          <p:cNvSpPr/>
          <p:nvPr/>
        </p:nvSpPr>
        <p:spPr>
          <a:xfrm>
            <a:off x="5281001" y="3890077"/>
            <a:ext cx="2063106" cy="123667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6" name="椭圆 65"/>
          <p:cNvSpPr/>
          <p:nvPr/>
        </p:nvSpPr>
        <p:spPr>
          <a:xfrm>
            <a:off x="5433401" y="5737927"/>
            <a:ext cx="2063106" cy="123667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7" name="椭圆 66"/>
          <p:cNvSpPr/>
          <p:nvPr/>
        </p:nvSpPr>
        <p:spPr>
          <a:xfrm>
            <a:off x="2175933" y="4766635"/>
            <a:ext cx="3462565" cy="12366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68" name="椭圆 67"/>
          <p:cNvSpPr/>
          <p:nvPr/>
        </p:nvSpPr>
        <p:spPr>
          <a:xfrm>
            <a:off x="7181151" y="4846459"/>
            <a:ext cx="3265816" cy="11382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57" name="矩形 56"/>
          <p:cNvSpPr/>
          <p:nvPr/>
        </p:nvSpPr>
        <p:spPr>
          <a:xfrm>
            <a:off x="6079693" y="4761385"/>
            <a:ext cx="445956" cy="461665"/>
          </a:xfrm>
          <a:prstGeom prst="rect">
            <a:avLst/>
          </a:prstGeom>
        </p:spPr>
        <p:txBody>
          <a:bodyPr wrap="none">
            <a:spAutoFit/>
          </a:bodyPr>
          <a:lstStyle/>
          <a:p>
            <a:r>
              <a:rPr lang="en-US" altLang="zh-CN" sz="2400" dirty="0">
                <a:latin typeface="+mn-ea"/>
              </a:rPr>
              <a:t> a</a:t>
            </a:r>
            <a:endParaRPr lang="zh-CN" altLang="en-US" sz="2400" dirty="0">
              <a:latin typeface="+mn-ea"/>
            </a:endParaRPr>
          </a:p>
        </p:txBody>
      </p:sp>
      <p:sp>
        <p:nvSpPr>
          <p:cNvPr id="62" name="矩形 61"/>
          <p:cNvSpPr/>
          <p:nvPr/>
        </p:nvSpPr>
        <p:spPr>
          <a:xfrm>
            <a:off x="9584037" y="5184764"/>
            <a:ext cx="473206" cy="461665"/>
          </a:xfrm>
          <a:prstGeom prst="rect">
            <a:avLst/>
          </a:prstGeom>
        </p:spPr>
        <p:txBody>
          <a:bodyPr wrap="none">
            <a:spAutoFit/>
          </a:bodyPr>
          <a:lstStyle/>
          <a:p>
            <a:r>
              <a:rPr lang="en-US" altLang="zh-CN" sz="2400" dirty="0">
                <a:latin typeface="+mn-ea"/>
              </a:rPr>
              <a:t> b</a:t>
            </a:r>
            <a:endParaRPr lang="zh-CN" altLang="en-US" sz="2400" dirty="0">
              <a:latin typeface="+mn-ea"/>
            </a:endParaRPr>
          </a:p>
        </p:txBody>
      </p:sp>
      <p:sp>
        <p:nvSpPr>
          <p:cNvPr id="63" name="矩形 62"/>
          <p:cNvSpPr/>
          <p:nvPr/>
        </p:nvSpPr>
        <p:spPr>
          <a:xfrm>
            <a:off x="6165532" y="5523071"/>
            <a:ext cx="429926" cy="461665"/>
          </a:xfrm>
          <a:prstGeom prst="rect">
            <a:avLst/>
          </a:prstGeom>
        </p:spPr>
        <p:txBody>
          <a:bodyPr wrap="none">
            <a:spAutoFit/>
          </a:bodyPr>
          <a:lstStyle/>
          <a:p>
            <a:r>
              <a:rPr lang="en-US" altLang="zh-CN" sz="2400" dirty="0">
                <a:latin typeface="+mn-ea"/>
              </a:rPr>
              <a:t> c</a:t>
            </a:r>
            <a:endParaRPr lang="zh-CN" altLang="en-US" sz="2400" dirty="0">
              <a:latin typeface="+mn-ea"/>
            </a:endParaRPr>
          </a:p>
        </p:txBody>
      </p:sp>
      <p:sp>
        <p:nvSpPr>
          <p:cNvPr id="64" name="矩形 63"/>
          <p:cNvSpPr/>
          <p:nvPr/>
        </p:nvSpPr>
        <p:spPr>
          <a:xfrm>
            <a:off x="3083298" y="5250704"/>
            <a:ext cx="473206" cy="461665"/>
          </a:xfrm>
          <a:prstGeom prst="rect">
            <a:avLst/>
          </a:prstGeom>
        </p:spPr>
        <p:txBody>
          <a:bodyPr wrap="none">
            <a:spAutoFit/>
          </a:bodyPr>
          <a:lstStyle/>
          <a:p>
            <a:r>
              <a:rPr lang="en-US" altLang="zh-CN" sz="2400" dirty="0">
                <a:latin typeface="+mn-ea"/>
              </a:rPr>
              <a:t> d</a:t>
            </a:r>
            <a:endParaRPr lang="zh-CN" altLang="en-US" sz="2400" dirty="0">
              <a:latin typeface="+mn-ea"/>
            </a:endParaRPr>
          </a:p>
        </p:txBody>
      </p:sp>
      <p:sp>
        <p:nvSpPr>
          <p:cNvPr id="69" name="矩形 68"/>
          <p:cNvSpPr/>
          <p:nvPr/>
        </p:nvSpPr>
        <p:spPr>
          <a:xfrm>
            <a:off x="1207656" y="114416"/>
            <a:ext cx="8929202" cy="1015663"/>
          </a:xfrm>
          <a:prstGeom prst="rect">
            <a:avLst/>
          </a:prstGeom>
        </p:spPr>
        <p:txBody>
          <a:bodyPr wrap="square">
            <a:spAutoFit/>
          </a:bodyPr>
          <a:lstStyle/>
          <a:p>
            <a:pPr marL="235585">
              <a:lnSpc>
                <a:spcPct val="150000"/>
              </a:lnSpc>
              <a:spcBef>
                <a:spcPts val="25"/>
              </a:spcBef>
            </a:pPr>
            <a:r>
              <a:rPr lang="zh-CN" altLang="en-US" sz="4000" b="1" dirty="0">
                <a:solidFill>
                  <a:srgbClr val="FF0000"/>
                </a:solidFill>
                <a:latin typeface="微软雅黑" panose="020B0503020204020204" charset="-122"/>
                <a:ea typeface="微软雅黑" panose="020B0503020204020204" charset="-122"/>
              </a:rPr>
              <a:t>常见典型错误</a:t>
            </a:r>
            <a:r>
              <a:rPr lang="en-US" altLang="zh-CN" sz="4000" b="1" dirty="0">
                <a:solidFill>
                  <a:srgbClr val="FF0000"/>
                </a:solidFill>
                <a:latin typeface="微软雅黑" panose="020B0503020204020204" charset="-122"/>
                <a:ea typeface="微软雅黑" panose="020B0503020204020204" charset="-122"/>
              </a:rPr>
              <a:t>(</a:t>
            </a:r>
            <a:r>
              <a:rPr lang="zh-CN" altLang="en-US" sz="4000" spc="10" dirty="0">
                <a:solidFill>
                  <a:srgbClr val="FF0000"/>
                </a:solidFill>
                <a:latin typeface="微软雅黑" panose="020B0503020204020204" charset="-122"/>
                <a:ea typeface="微软雅黑" panose="020B0503020204020204" charset="-122"/>
              </a:rPr>
              <a:t>催化反应机理</a:t>
            </a:r>
            <a:r>
              <a:rPr lang="en-US" altLang="zh-CN" sz="4000" spc="10" dirty="0">
                <a:solidFill>
                  <a:srgbClr val="FF0000"/>
                </a:solidFill>
                <a:latin typeface="微软雅黑" panose="020B0503020204020204" charset="-122"/>
                <a:ea typeface="微软雅黑" panose="020B0503020204020204" charset="-122"/>
              </a:rPr>
              <a:t>)</a:t>
            </a:r>
            <a:endParaRPr lang="zh-CN" altLang="en-US" sz="4000" baseline="-25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3913" y="1176403"/>
            <a:ext cx="9858531" cy="5262979"/>
          </a:xfrm>
          <a:prstGeom prst="rect">
            <a:avLst/>
          </a:prstGeom>
        </p:spPr>
        <p:txBody>
          <a:bodyPr wrap="square">
            <a:spAutoFit/>
          </a:bodyPr>
          <a:lstStyle/>
          <a:p>
            <a:r>
              <a:rPr lang="zh-CN" altLang="en-US" sz="2400" dirty="0">
                <a:latin typeface="+mn-ea"/>
              </a:rPr>
              <a:t>例</a:t>
            </a:r>
            <a:r>
              <a:rPr lang="en-US" altLang="zh-CN" sz="2400" dirty="0">
                <a:latin typeface="+mn-ea"/>
              </a:rPr>
              <a:t>1</a:t>
            </a:r>
            <a:r>
              <a:rPr lang="zh-CN" altLang="en-US" sz="2400" dirty="0">
                <a:latin typeface="+mn-ea"/>
              </a:rPr>
              <a:t>：二氧化碳加氢与甲苯烷基化耦合制对二甲苯的反应机理如图所示。下列叙述正确的是（       ）</a:t>
            </a:r>
            <a:br>
              <a:rPr lang="zh-CN" altLang="en-US" sz="2400" dirty="0">
                <a:latin typeface="+mn-ea"/>
              </a:rPr>
            </a:br>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endParaRPr lang="en-US" altLang="zh-CN" sz="2400" dirty="0">
              <a:latin typeface="+mn-ea"/>
            </a:endParaRPr>
          </a:p>
          <a:p>
            <a:r>
              <a:rPr lang="en-US" altLang="zh-CN" sz="2400" dirty="0" err="1">
                <a:latin typeface="+mn-ea"/>
              </a:rPr>
              <a:t>A.d</a:t>
            </a:r>
            <a:r>
              <a:rPr lang="zh-CN" altLang="en-US" sz="2400" dirty="0">
                <a:latin typeface="+mn-ea"/>
              </a:rPr>
              <a:t>是催化剂</a:t>
            </a:r>
            <a:r>
              <a:rPr lang="en-US" altLang="zh-CN" sz="2400" dirty="0">
                <a:latin typeface="+mn-ea"/>
              </a:rPr>
              <a:t>                                        </a:t>
            </a:r>
          </a:p>
          <a:p>
            <a:r>
              <a:rPr lang="en-US" altLang="zh-CN" sz="2400" dirty="0" err="1">
                <a:latin typeface="+mn-ea"/>
              </a:rPr>
              <a:t>B.b</a:t>
            </a:r>
            <a:r>
              <a:rPr lang="zh-CN" altLang="en-US" sz="2400" dirty="0">
                <a:latin typeface="+mn-ea"/>
              </a:rPr>
              <a:t>和</a:t>
            </a:r>
            <a:r>
              <a:rPr lang="en-US" altLang="zh-CN" sz="2400" dirty="0">
                <a:latin typeface="+mn-ea"/>
              </a:rPr>
              <a:t>c</a:t>
            </a:r>
            <a:r>
              <a:rPr lang="zh-CN" altLang="en-US" sz="2400" dirty="0">
                <a:latin typeface="+mn-ea"/>
              </a:rPr>
              <a:t>互为同分异构体</a:t>
            </a:r>
            <a:endParaRPr lang="en-US" altLang="zh-CN" sz="2400" dirty="0">
              <a:latin typeface="+mn-ea"/>
            </a:endParaRPr>
          </a:p>
          <a:p>
            <a:r>
              <a:rPr lang="en-US" altLang="zh-CN" sz="2400" dirty="0">
                <a:latin typeface="+mn-ea"/>
              </a:rPr>
              <a:t>C.</a:t>
            </a:r>
            <a:r>
              <a:rPr lang="zh-CN" altLang="en-US" sz="2400" dirty="0">
                <a:latin typeface="+mn-ea"/>
              </a:rPr>
              <a:t>整个过程中</a:t>
            </a:r>
            <a:r>
              <a:rPr lang="en-US" altLang="zh-CN" sz="2400" dirty="0">
                <a:latin typeface="+mn-ea"/>
              </a:rPr>
              <a:t>Si</a:t>
            </a:r>
            <a:r>
              <a:rPr lang="zh-CN" altLang="en-US" sz="2400" dirty="0">
                <a:latin typeface="+mn-ea"/>
              </a:rPr>
              <a:t>和</a:t>
            </a:r>
            <a:r>
              <a:rPr lang="en-US" altLang="zh-CN" sz="2400" dirty="0">
                <a:latin typeface="+mn-ea"/>
              </a:rPr>
              <a:t>Al</a:t>
            </a:r>
            <a:r>
              <a:rPr lang="zh-CN" altLang="en-US" sz="2400" dirty="0">
                <a:latin typeface="+mn-ea"/>
              </a:rPr>
              <a:t>形成化学键的数目保持不变</a:t>
            </a:r>
            <a:br>
              <a:rPr lang="en-US" altLang="zh-CN" sz="2400" dirty="0">
                <a:latin typeface="+mn-ea"/>
              </a:rPr>
            </a:br>
            <a:r>
              <a:rPr lang="en-US" altLang="zh-CN" sz="2400" dirty="0">
                <a:latin typeface="+mn-ea"/>
              </a:rPr>
              <a:t>D.</a:t>
            </a:r>
            <a:r>
              <a:rPr lang="zh-CN" altLang="en-US" sz="2400" dirty="0">
                <a:latin typeface="+mn-ea"/>
              </a:rPr>
              <a:t>合成对二甲苯的总反应为</a:t>
            </a:r>
            <a:r>
              <a:rPr lang="en-US" altLang="zh-CN" sz="2400" dirty="0">
                <a:latin typeface="+mn-ea"/>
              </a:rPr>
              <a:t> </a:t>
            </a:r>
            <a:endParaRPr lang="zh-CN" altLang="en-US" sz="2400" dirty="0">
              <a:latin typeface="+mn-ea"/>
            </a:endParaRPr>
          </a:p>
        </p:txBody>
      </p: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38474" y="2018850"/>
            <a:ext cx="6305551" cy="3231447"/>
          </a:xfrm>
          <a:prstGeom prst="rect">
            <a:avLst/>
          </a:prstGeom>
        </p:spPr>
      </p:pic>
      <p:sp>
        <p:nvSpPr>
          <p:cNvPr id="8" name="矩形 7"/>
          <p:cNvSpPr/>
          <p:nvPr/>
        </p:nvSpPr>
        <p:spPr>
          <a:xfrm>
            <a:off x="4068632" y="1584682"/>
            <a:ext cx="389850" cy="461665"/>
          </a:xfrm>
          <a:prstGeom prst="rect">
            <a:avLst/>
          </a:prstGeom>
        </p:spPr>
        <p:txBody>
          <a:bodyPr wrap="none">
            <a:spAutoFit/>
          </a:bodyPr>
          <a:lstStyle/>
          <a:p>
            <a:r>
              <a:rPr lang="en-US" altLang="zh-CN" sz="2400" kern="100" dirty="0">
                <a:solidFill>
                  <a:srgbClr val="0000FF"/>
                </a:solidFill>
                <a:latin typeface="+mn-ea"/>
                <a:cs typeface="宋体" panose="02010600030101010101" pitchFamily="2" charset="-122"/>
              </a:rPr>
              <a:t>C</a:t>
            </a:r>
            <a:endParaRPr lang="zh-CN" altLang="en-US" sz="2400" dirty="0">
              <a:solidFill>
                <a:srgbClr val="0000FF"/>
              </a:solidFill>
              <a:latin typeface="+mn-ea"/>
            </a:endParaRPr>
          </a:p>
        </p:txBody>
      </p:sp>
      <p:sp>
        <p:nvSpPr>
          <p:cNvPr id="15" name="矩形 14"/>
          <p:cNvSpPr/>
          <p:nvPr/>
        </p:nvSpPr>
        <p:spPr>
          <a:xfrm>
            <a:off x="5780934" y="1737532"/>
            <a:ext cx="445956" cy="461665"/>
          </a:xfrm>
          <a:prstGeom prst="rect">
            <a:avLst/>
          </a:prstGeom>
        </p:spPr>
        <p:txBody>
          <a:bodyPr wrap="none">
            <a:spAutoFit/>
          </a:bodyPr>
          <a:lstStyle/>
          <a:p>
            <a:r>
              <a:rPr lang="en-US" altLang="zh-CN" sz="2400" dirty="0">
                <a:latin typeface="+mn-ea"/>
              </a:rPr>
              <a:t> a</a:t>
            </a:r>
            <a:endParaRPr lang="zh-CN" altLang="en-US" sz="2400" dirty="0">
              <a:latin typeface="+mn-ea"/>
            </a:endParaRPr>
          </a:p>
        </p:txBody>
      </p:sp>
      <p:sp>
        <p:nvSpPr>
          <p:cNvPr id="16" name="矩形 15"/>
          <p:cNvSpPr/>
          <p:nvPr/>
        </p:nvSpPr>
        <p:spPr>
          <a:xfrm>
            <a:off x="9177514" y="3577059"/>
            <a:ext cx="473206" cy="461665"/>
          </a:xfrm>
          <a:prstGeom prst="rect">
            <a:avLst/>
          </a:prstGeom>
        </p:spPr>
        <p:txBody>
          <a:bodyPr wrap="none">
            <a:spAutoFit/>
          </a:bodyPr>
          <a:lstStyle/>
          <a:p>
            <a:r>
              <a:rPr lang="en-US" altLang="zh-CN" sz="2400" dirty="0">
                <a:latin typeface="+mn-ea"/>
              </a:rPr>
              <a:t> b</a:t>
            </a:r>
            <a:endParaRPr lang="zh-CN" altLang="en-US" sz="2400" dirty="0">
              <a:latin typeface="+mn-ea"/>
            </a:endParaRPr>
          </a:p>
        </p:txBody>
      </p:sp>
      <p:sp>
        <p:nvSpPr>
          <p:cNvPr id="17" name="矩形 16"/>
          <p:cNvSpPr/>
          <p:nvPr/>
        </p:nvSpPr>
        <p:spPr>
          <a:xfrm>
            <a:off x="5732842" y="5124239"/>
            <a:ext cx="429926" cy="461665"/>
          </a:xfrm>
          <a:prstGeom prst="rect">
            <a:avLst/>
          </a:prstGeom>
        </p:spPr>
        <p:txBody>
          <a:bodyPr wrap="none">
            <a:spAutoFit/>
          </a:bodyPr>
          <a:lstStyle/>
          <a:p>
            <a:r>
              <a:rPr lang="en-US" altLang="zh-CN" sz="2400" dirty="0">
                <a:latin typeface="+mn-ea"/>
              </a:rPr>
              <a:t> c</a:t>
            </a:r>
            <a:endParaRPr lang="zh-CN" altLang="en-US" sz="2400" dirty="0">
              <a:latin typeface="+mn-ea"/>
            </a:endParaRPr>
          </a:p>
        </p:txBody>
      </p:sp>
      <p:sp>
        <p:nvSpPr>
          <p:cNvPr id="18" name="矩形 17"/>
          <p:cNvSpPr/>
          <p:nvPr/>
        </p:nvSpPr>
        <p:spPr>
          <a:xfrm>
            <a:off x="2721690" y="3403740"/>
            <a:ext cx="473206" cy="461665"/>
          </a:xfrm>
          <a:prstGeom prst="rect">
            <a:avLst/>
          </a:prstGeom>
        </p:spPr>
        <p:txBody>
          <a:bodyPr wrap="none">
            <a:spAutoFit/>
          </a:bodyPr>
          <a:lstStyle/>
          <a:p>
            <a:r>
              <a:rPr lang="en-US" altLang="zh-CN" sz="2400" dirty="0">
                <a:latin typeface="+mn-ea"/>
              </a:rPr>
              <a:t> d</a:t>
            </a:r>
            <a:endParaRPr lang="zh-CN" altLang="en-US" sz="2400" dirty="0">
              <a:latin typeface="+mn-ea"/>
            </a:endParaRPr>
          </a:p>
        </p:txBody>
      </p:sp>
      <p:sp>
        <p:nvSpPr>
          <p:cNvPr id="14" name="椭圆 13"/>
          <p:cNvSpPr/>
          <p:nvPr/>
        </p:nvSpPr>
        <p:spPr>
          <a:xfrm>
            <a:off x="7507576" y="4694371"/>
            <a:ext cx="1190625" cy="5101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000"/>
              </a:solidFill>
            </a:endParaRPr>
          </a:p>
        </p:txBody>
      </p:sp>
      <p:sp>
        <p:nvSpPr>
          <p:cNvPr id="13" name="矩形 12"/>
          <p:cNvSpPr/>
          <p:nvPr/>
        </p:nvSpPr>
        <p:spPr>
          <a:xfrm>
            <a:off x="1207656" y="114416"/>
            <a:ext cx="8929202" cy="1015663"/>
          </a:xfrm>
          <a:prstGeom prst="rect">
            <a:avLst/>
          </a:prstGeom>
        </p:spPr>
        <p:txBody>
          <a:bodyPr wrap="square">
            <a:spAutoFit/>
          </a:bodyPr>
          <a:lstStyle/>
          <a:p>
            <a:pPr marL="235585">
              <a:lnSpc>
                <a:spcPct val="150000"/>
              </a:lnSpc>
              <a:spcBef>
                <a:spcPts val="25"/>
              </a:spcBef>
            </a:pPr>
            <a:r>
              <a:rPr lang="zh-CN" altLang="en-US" sz="4000" b="1" dirty="0">
                <a:solidFill>
                  <a:srgbClr val="FF0000"/>
                </a:solidFill>
                <a:latin typeface="微软雅黑" panose="020B0503020204020204" charset="-122"/>
                <a:ea typeface="微软雅黑" panose="020B0503020204020204" charset="-122"/>
              </a:rPr>
              <a:t>常见典型错误（</a:t>
            </a:r>
            <a:r>
              <a:rPr lang="zh-CN" altLang="en-US" sz="4000" spc="10" dirty="0">
                <a:solidFill>
                  <a:srgbClr val="FF0000"/>
                </a:solidFill>
                <a:latin typeface="微软雅黑" panose="020B0503020204020204" charset="-122"/>
                <a:ea typeface="微软雅黑" panose="020B0503020204020204" charset="-122"/>
              </a:rPr>
              <a:t>催化反应机理</a:t>
            </a:r>
            <a:r>
              <a:rPr lang="en-US" altLang="zh-CN" sz="4000" spc="10" dirty="0">
                <a:solidFill>
                  <a:srgbClr val="FF0000"/>
                </a:solidFill>
                <a:latin typeface="微软雅黑" panose="020B0503020204020204" charset="-122"/>
                <a:ea typeface="微软雅黑" panose="020B0503020204020204" charset="-122"/>
              </a:rPr>
              <a:t>)</a:t>
            </a:r>
            <a:endParaRPr lang="zh-CN" altLang="en-US" sz="4000" baseline="-25000" dirty="0">
              <a:solidFill>
                <a:srgbClr val="FF0000"/>
              </a:solidFill>
            </a:endParaRPr>
          </a:p>
        </p:txBody>
      </p:sp>
      <p:grpSp>
        <p:nvGrpSpPr>
          <p:cNvPr id="23" name="组合 22"/>
          <p:cNvGrpSpPr/>
          <p:nvPr/>
        </p:nvGrpSpPr>
        <p:grpSpPr>
          <a:xfrm>
            <a:off x="4894036" y="5587210"/>
            <a:ext cx="9858531" cy="852170"/>
            <a:chOff x="4131609" y="7711945"/>
            <a:chExt cx="9858531" cy="852170"/>
          </a:xfrm>
        </p:grpSpPr>
        <p:sp>
          <p:nvSpPr>
            <p:cNvPr id="24" name="矩形 23"/>
            <p:cNvSpPr/>
            <p:nvPr/>
          </p:nvSpPr>
          <p:spPr>
            <a:xfrm>
              <a:off x="4131609" y="7711945"/>
              <a:ext cx="9858531" cy="830997"/>
            </a:xfrm>
            <a:prstGeom prst="rect">
              <a:avLst/>
            </a:prstGeom>
          </p:spPr>
          <p:txBody>
            <a:bodyPr wrap="square">
              <a:spAutoFit/>
            </a:bodyPr>
            <a:lstStyle/>
            <a:p>
              <a:br>
                <a:rPr lang="en-US" altLang="zh-CN" sz="2400" dirty="0">
                  <a:latin typeface="+mn-ea"/>
                </a:rPr>
              </a:br>
              <a:r>
                <a:rPr lang="en-US" altLang="zh-CN" sz="2400" dirty="0">
                  <a:latin typeface="+mn-ea"/>
                </a:rPr>
                <a:t>CO</a:t>
              </a:r>
              <a:r>
                <a:rPr lang="en-US" altLang="zh-CN" sz="2400" baseline="-25000" dirty="0">
                  <a:latin typeface="+mn-ea"/>
                </a:rPr>
                <a:t>2</a:t>
              </a:r>
              <a:r>
                <a:rPr lang="en-US" altLang="zh-CN" sz="2400" dirty="0">
                  <a:latin typeface="+mn-ea"/>
                </a:rPr>
                <a:t>+4H</a:t>
              </a:r>
              <a:r>
                <a:rPr lang="en-US" altLang="zh-CN" sz="2400" baseline="-25000" dirty="0">
                  <a:latin typeface="+mn-ea"/>
                </a:rPr>
                <a:t>2</a:t>
              </a:r>
              <a:r>
                <a:rPr lang="en-US" altLang="zh-CN" sz="2400" dirty="0">
                  <a:latin typeface="+mn-ea"/>
                </a:rPr>
                <a:t>+                            +2H</a:t>
              </a:r>
              <a:r>
                <a:rPr lang="en-US" altLang="zh-CN" sz="2400" baseline="-25000" dirty="0">
                  <a:latin typeface="+mn-ea"/>
                </a:rPr>
                <a:t>2</a:t>
              </a:r>
              <a:r>
                <a:rPr lang="en-US" altLang="zh-CN" sz="2400" dirty="0">
                  <a:latin typeface="+mn-ea"/>
                </a:rPr>
                <a:t>O</a:t>
              </a:r>
              <a:endParaRPr lang="zh-CN" altLang="en-US" sz="2400" dirty="0">
                <a:latin typeface="+mn-ea"/>
              </a:endParaRPr>
            </a:p>
          </p:txBody>
        </p:sp>
        <p:pic>
          <p:nvPicPr>
            <p:cNvPr id="25" name="图片 2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913914" y="8127443"/>
              <a:ext cx="638175" cy="390525"/>
            </a:xfrm>
            <a:prstGeom prst="rect">
              <a:avLst/>
            </a:prstGeom>
          </p:spPr>
        </p:pic>
        <p:cxnSp>
          <p:nvCxnSpPr>
            <p:cNvPr id="26" name="直接箭头连接符 25"/>
            <p:cNvCxnSpPr/>
            <p:nvPr/>
          </p:nvCxnSpPr>
          <p:spPr>
            <a:xfrm flipV="1">
              <a:off x="6579461" y="8312766"/>
              <a:ext cx="934278" cy="9939"/>
            </a:xfrm>
            <a:prstGeom prst="straightConnector1">
              <a:avLst/>
            </a:prstGeom>
            <a:ln>
              <a:solidFill>
                <a:schemeClr val="tx1"/>
              </a:solidFill>
              <a:tailEnd type="triangle"/>
            </a:ln>
          </p:spPr>
          <p:style>
            <a:lnRef idx="3">
              <a:schemeClr val="accent5"/>
            </a:lnRef>
            <a:fillRef idx="0">
              <a:schemeClr val="accent5"/>
            </a:fillRef>
            <a:effectRef idx="2">
              <a:schemeClr val="accent5"/>
            </a:effectRef>
            <a:fontRef idx="minor">
              <a:schemeClr val="tx1"/>
            </a:fontRef>
          </p:style>
        </p:cxnSp>
        <p:pic>
          <p:nvPicPr>
            <p:cNvPr id="27" name="图片 26"/>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7482743" y="8125965"/>
              <a:ext cx="857250" cy="438150"/>
            </a:xfrm>
            <a:prstGeom prst="rect">
              <a:avLst/>
            </a:prstGeom>
          </p:spPr>
        </p:pic>
        <p:sp>
          <p:nvSpPr>
            <p:cNvPr id="28" name="文本框 27"/>
            <p:cNvSpPr txBox="1"/>
            <p:nvPr/>
          </p:nvSpPr>
          <p:spPr>
            <a:xfrm>
              <a:off x="6558743" y="7950572"/>
              <a:ext cx="1350479" cy="369332"/>
            </a:xfrm>
            <a:prstGeom prst="rect">
              <a:avLst/>
            </a:prstGeom>
            <a:noFill/>
          </p:spPr>
          <p:txBody>
            <a:bodyPr wrap="square" rtlCol="0">
              <a:spAutoFit/>
            </a:bodyPr>
            <a:lstStyle/>
            <a:p>
              <a:r>
                <a:rPr lang="zh-CN" altLang="en-US" dirty="0"/>
                <a:t>催化剂</a:t>
              </a:r>
            </a:p>
          </p:txBody>
        </p:sp>
      </p:grpSp>
      <p:pic>
        <p:nvPicPr>
          <p:cNvPr id="5" name="图片 4">
            <a:extLst>
              <a:ext uri="{FF2B5EF4-FFF2-40B4-BE49-F238E27FC236}">
                <a16:creationId xmlns:a16="http://schemas.microsoft.com/office/drawing/2014/main" id="{F8042243-178E-48D3-A5D0-69B694995A46}"/>
              </a:ext>
            </a:extLst>
          </p:cNvPr>
          <p:cNvPicPr>
            <a:picLocks noChangeAspect="1"/>
          </p:cNvPicPr>
          <p:nvPr/>
        </p:nvPicPr>
        <p:blipFill>
          <a:blip r:embed="rId10"/>
          <a:stretch>
            <a:fillRect/>
          </a:stretch>
        </p:blipFill>
        <p:spPr>
          <a:xfrm>
            <a:off x="11022444" y="26179"/>
            <a:ext cx="1156603" cy="117272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4212626" y="489870"/>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化学综合实验题</a:t>
            </a:r>
            <a:endParaRPr sz="3200" spc="10"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1598055" y="1397476"/>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bject 11"/>
          <p:cNvSpPr txBox="1">
            <a:spLocks noGrp="1"/>
          </p:cNvSpPr>
          <p:nvPr/>
        </p:nvSpPr>
        <p:spPr>
          <a:xfrm>
            <a:off x="2219063" y="1559703"/>
            <a:ext cx="2430427"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命题特点</a:t>
            </a:r>
            <a:endParaRPr sz="3200" spc="10"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6093178" y="1413589"/>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11"/>
          <p:cNvSpPr txBox="1">
            <a:spLocks noGrp="1"/>
          </p:cNvSpPr>
          <p:nvPr/>
        </p:nvSpPr>
        <p:spPr>
          <a:xfrm>
            <a:off x="6874195" y="1556051"/>
            <a:ext cx="2430427"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核心考点</a:t>
            </a:r>
            <a:endParaRPr sz="3200" spc="10" dirty="0">
              <a:solidFill>
                <a:srgbClr val="0070C0"/>
              </a:solidFill>
              <a:latin typeface="微软雅黑" panose="020B0503020204020204" charset="-122"/>
              <a:ea typeface="微软雅黑" panose="020B0503020204020204" charset="-122"/>
            </a:endParaRPr>
          </a:p>
        </p:txBody>
      </p:sp>
      <p:cxnSp>
        <p:nvCxnSpPr>
          <p:cNvPr id="5" name="直接连接符 4"/>
          <p:cNvCxnSpPr/>
          <p:nvPr/>
        </p:nvCxnSpPr>
        <p:spPr>
          <a:xfrm>
            <a:off x="1598055"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1" name="object 11"/>
          <p:cNvSpPr txBox="1">
            <a:spLocks noGrp="1"/>
          </p:cNvSpPr>
          <p:nvPr/>
        </p:nvSpPr>
        <p:spPr>
          <a:xfrm>
            <a:off x="1492632" y="2486563"/>
            <a:ext cx="3883287" cy="326191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50000"/>
              </a:lnSpc>
              <a:spcBef>
                <a:spcPts val="25"/>
              </a:spcBef>
            </a:pPr>
            <a:r>
              <a:rPr lang="zh-CN" altLang="en-US" sz="2400" spc="10" dirty="0">
                <a:solidFill>
                  <a:schemeClr val="tx1"/>
                </a:solidFill>
                <a:latin typeface="微软雅黑" panose="020B0503020204020204" charset="-122"/>
                <a:ea typeface="微软雅黑" panose="020B0503020204020204" charset="-122"/>
              </a:rPr>
              <a:t>      以考察化学原理和基本技能为基础，重点考察结合新信息解决实际问题的能力，不仅考察制备方法和实验操作，而且对定量分析提出了较高的要求。</a:t>
            </a:r>
            <a:endParaRPr sz="2400" spc="10" dirty="0">
              <a:solidFill>
                <a:schemeClr val="tx1"/>
              </a:solidFill>
              <a:latin typeface="微软雅黑" panose="020B0503020204020204" charset="-122"/>
              <a:ea typeface="微软雅黑" panose="020B0503020204020204" charset="-122"/>
            </a:endParaRPr>
          </a:p>
        </p:txBody>
      </p:sp>
      <p:cxnSp>
        <p:nvCxnSpPr>
          <p:cNvPr id="13" name="直接连接符 12"/>
          <p:cNvCxnSpPr/>
          <p:nvPr/>
        </p:nvCxnSpPr>
        <p:spPr>
          <a:xfrm>
            <a:off x="5933575"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4" name="object 11"/>
          <p:cNvSpPr txBox="1">
            <a:spLocks noGrp="1"/>
          </p:cNvSpPr>
          <p:nvPr/>
        </p:nvSpPr>
        <p:spPr>
          <a:xfrm>
            <a:off x="5853692" y="2324600"/>
            <a:ext cx="5565422" cy="443518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反应原理确定化学方程式的书写</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仪器的识别与使用</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实验装置的连接、基本操作</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实验关键条件控制</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实验现象的描述与解释</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物质分离提纯基本方法和操作</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定量计算如滴定法</a:t>
            </a:r>
            <a:r>
              <a:rPr lang="en-US" altLang="zh-CN" sz="2400" spc="10" dirty="0">
                <a:solidFill>
                  <a:schemeClr val="tx1"/>
                </a:solidFill>
                <a:latin typeface="微软雅黑" panose="020B0503020204020204" charset="-122"/>
                <a:ea typeface="微软雅黑" panose="020B0503020204020204" charset="-122"/>
              </a:rPr>
              <a:t>.</a:t>
            </a:r>
            <a:r>
              <a:rPr lang="zh-CN" altLang="en-US" sz="2400" spc="10" dirty="0">
                <a:latin typeface="微软雅黑" panose="020B0503020204020204" charset="-122"/>
                <a:ea typeface="微软雅黑" panose="020B0503020204020204" charset="-122"/>
              </a:rPr>
              <a:t>热重分析</a:t>
            </a:r>
            <a:endParaRPr lang="en-US" altLang="zh-CN" sz="2400" spc="10" dirty="0">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实验方案的设计和评价</a:t>
            </a:r>
            <a:endParaRPr lang="en-US" altLang="zh-CN" sz="2400" spc="10" dirty="0">
              <a:solidFill>
                <a:schemeClr val="tx1"/>
              </a:solidFill>
              <a:latin typeface="微软雅黑" panose="020B0503020204020204" charset="-122"/>
              <a:ea typeface="微软雅黑" panose="020B0503020204020204" charset="-122"/>
            </a:endParaRPr>
          </a:p>
        </p:txBody>
      </p:sp>
      <p:pic>
        <p:nvPicPr>
          <p:cNvPr id="6" name="图片 5">
            <a:extLst>
              <a:ext uri="{FF2B5EF4-FFF2-40B4-BE49-F238E27FC236}">
                <a16:creationId xmlns:a16="http://schemas.microsoft.com/office/drawing/2014/main" id="{9E4459A2-7D4B-4B08-A99D-87170C5C428C}"/>
              </a:ext>
            </a:extLst>
          </p:cNvPr>
          <p:cNvPicPr>
            <a:picLocks noChangeAspect="1"/>
          </p:cNvPicPr>
          <p:nvPr/>
        </p:nvPicPr>
        <p:blipFill>
          <a:blip r:embed="rId4"/>
          <a:stretch>
            <a:fillRect/>
          </a:stretch>
        </p:blipFill>
        <p:spPr>
          <a:xfrm>
            <a:off x="11029322" y="-19386"/>
            <a:ext cx="1162678" cy="1178883"/>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17357" y="1244356"/>
            <a:ext cx="91389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tabLst>
                <a:tab pos="2971800" algn="l"/>
              </a:tabLst>
              <a:defRPr>
                <a:solidFill>
                  <a:schemeClr val="tx1"/>
                </a:solidFill>
                <a:latin typeface="Arial" panose="020B0604020202020204" pitchFamily="34" charset="0"/>
              </a:defRPr>
            </a:lvl1pPr>
            <a:lvl2pPr eaLnBrk="0" fontAlgn="base" hangingPunct="0">
              <a:spcBef>
                <a:spcPct val="0"/>
              </a:spcBef>
              <a:spcAft>
                <a:spcPct val="0"/>
              </a:spcAft>
              <a:tabLst>
                <a:tab pos="2971800" algn="l"/>
              </a:tabLst>
              <a:defRPr>
                <a:solidFill>
                  <a:schemeClr val="tx1"/>
                </a:solidFill>
                <a:latin typeface="Arial" panose="020B0604020202020204" pitchFamily="34" charset="0"/>
              </a:defRPr>
            </a:lvl2pPr>
            <a:lvl3pPr eaLnBrk="0" fontAlgn="base" hangingPunct="0">
              <a:spcBef>
                <a:spcPct val="0"/>
              </a:spcBef>
              <a:spcAft>
                <a:spcPct val="0"/>
              </a:spcAft>
              <a:tabLst>
                <a:tab pos="2971800" algn="l"/>
              </a:tabLst>
              <a:defRPr>
                <a:solidFill>
                  <a:schemeClr val="tx1"/>
                </a:solidFill>
                <a:latin typeface="Arial" panose="020B0604020202020204" pitchFamily="34" charset="0"/>
              </a:defRPr>
            </a:lvl3pPr>
            <a:lvl4pPr eaLnBrk="0" fontAlgn="base" hangingPunct="0">
              <a:spcBef>
                <a:spcPct val="0"/>
              </a:spcBef>
              <a:spcAft>
                <a:spcPct val="0"/>
              </a:spcAft>
              <a:tabLst>
                <a:tab pos="2971800" algn="l"/>
              </a:tabLst>
              <a:defRPr>
                <a:solidFill>
                  <a:schemeClr val="tx1"/>
                </a:solidFill>
                <a:latin typeface="Arial" panose="020B0604020202020204" pitchFamily="34" charset="0"/>
              </a:defRPr>
            </a:lvl4pPr>
            <a:lvl5pPr eaLnBrk="0" fontAlgn="base" hangingPunct="0">
              <a:spcBef>
                <a:spcPct val="0"/>
              </a:spcBef>
              <a:spcAft>
                <a:spcPct val="0"/>
              </a:spcAft>
              <a:tabLst>
                <a:tab pos="2971800" algn="l"/>
              </a:tabLst>
              <a:defRPr>
                <a:solidFill>
                  <a:schemeClr val="tx1"/>
                </a:solidFill>
                <a:latin typeface="Arial" panose="020B0604020202020204" pitchFamily="34" charset="0"/>
              </a:defRPr>
            </a:lvl5pPr>
            <a:lvl6pPr eaLnBrk="0" fontAlgn="base" hangingPunct="0">
              <a:spcBef>
                <a:spcPct val="0"/>
              </a:spcBef>
              <a:spcAft>
                <a:spcPct val="0"/>
              </a:spcAft>
              <a:tabLst>
                <a:tab pos="2971800" algn="l"/>
              </a:tabLst>
              <a:defRPr>
                <a:solidFill>
                  <a:schemeClr val="tx1"/>
                </a:solidFill>
                <a:latin typeface="Arial" panose="020B0604020202020204" pitchFamily="34" charset="0"/>
              </a:defRPr>
            </a:lvl6pPr>
            <a:lvl7pPr eaLnBrk="0" fontAlgn="base" hangingPunct="0">
              <a:spcBef>
                <a:spcPct val="0"/>
              </a:spcBef>
              <a:spcAft>
                <a:spcPct val="0"/>
              </a:spcAft>
              <a:tabLst>
                <a:tab pos="2971800" algn="l"/>
              </a:tabLst>
              <a:defRPr>
                <a:solidFill>
                  <a:schemeClr val="tx1"/>
                </a:solidFill>
                <a:latin typeface="Arial" panose="020B0604020202020204" pitchFamily="34" charset="0"/>
              </a:defRPr>
            </a:lvl7pPr>
            <a:lvl8pPr eaLnBrk="0" fontAlgn="base" hangingPunct="0">
              <a:spcBef>
                <a:spcPct val="0"/>
              </a:spcBef>
              <a:spcAft>
                <a:spcPct val="0"/>
              </a:spcAft>
              <a:tabLst>
                <a:tab pos="2971800" algn="l"/>
              </a:tabLst>
              <a:defRPr>
                <a:solidFill>
                  <a:schemeClr val="tx1"/>
                </a:solidFill>
                <a:latin typeface="Arial" panose="020B0604020202020204" pitchFamily="34" charset="0"/>
              </a:defRPr>
            </a:lvl8pPr>
            <a:lvl9pPr eaLnBrk="0" fontAlgn="base" hangingPunct="0">
              <a:spcBef>
                <a:spcPct val="0"/>
              </a:spcBef>
              <a:spcAft>
                <a:spcPct val="0"/>
              </a:spcAft>
              <a:tabLst>
                <a:tab pos="2971800" algn="l"/>
              </a:tabLs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tab pos="2971800" algn="l"/>
              </a:tabLst>
            </a:pPr>
            <a:r>
              <a:rPr lang="zh-CN" altLang="en-US" sz="2400" dirty="0">
                <a:latin typeface="+mn-ea"/>
                <a:cs typeface="Times New Roman" panose="02020603050405020304" charset="0"/>
              </a:rPr>
              <a:t>例</a:t>
            </a:r>
            <a:r>
              <a:rPr lang="en-US" altLang="zh-CN" sz="2400" dirty="0">
                <a:latin typeface="+mn-ea"/>
                <a:cs typeface="Times New Roman" panose="02020603050405020304" charset="0"/>
              </a:rPr>
              <a:t>2</a:t>
            </a:r>
            <a:r>
              <a:rPr kumimoji="0" lang="zh-CN" altLang="en-US" sz="2400" b="0" i="0" u="none" strike="noStrike" cap="none" normalizeH="0" baseline="0" dirty="0">
                <a:ln>
                  <a:noFill/>
                </a:ln>
                <a:effectLst/>
                <a:latin typeface="+mn-ea"/>
                <a:cs typeface="Times New Roman" panose="02020603050405020304" charset="0"/>
              </a:rPr>
              <a:t>．</a:t>
            </a:r>
            <a:r>
              <a:rPr kumimoji="0" lang="en-US" altLang="zh-CN" sz="2400" b="0" i="0" u="none" strike="noStrike" cap="none" normalizeH="0" baseline="0" dirty="0">
                <a:ln>
                  <a:noFill/>
                </a:ln>
                <a:effectLst/>
                <a:latin typeface="+mn-ea"/>
                <a:cs typeface="Times New Roman" panose="02020603050405020304" charset="0"/>
              </a:rPr>
              <a:t>8.34 g FeSO</a:t>
            </a:r>
            <a:r>
              <a:rPr kumimoji="0" lang="en-US" altLang="zh-CN" sz="2400" b="0" i="0" u="none" strike="noStrike" cap="none" normalizeH="0" baseline="-30000" dirty="0">
                <a:ln>
                  <a:noFill/>
                </a:ln>
                <a:effectLst/>
                <a:latin typeface="+mn-ea"/>
                <a:cs typeface="Times New Roman" panose="02020603050405020304" charset="0"/>
              </a:rPr>
              <a:t>4</a:t>
            </a:r>
            <a:r>
              <a:rPr kumimoji="0" lang="en-US" altLang="zh-CN" sz="2400" b="0" i="0" u="none" strike="noStrike" cap="none" normalizeH="0" baseline="0" dirty="0">
                <a:ln>
                  <a:noFill/>
                </a:ln>
                <a:effectLst/>
                <a:latin typeface="+mn-ea"/>
                <a:cs typeface="Times New Roman" panose="02020603050405020304" charset="0"/>
              </a:rPr>
              <a:t>·7H</a:t>
            </a:r>
            <a:r>
              <a:rPr kumimoji="0" lang="en-US" altLang="zh-CN" sz="2400" b="0" i="0" u="none" strike="noStrike" cap="none" normalizeH="0" baseline="-30000" dirty="0">
                <a:ln>
                  <a:noFill/>
                </a:ln>
                <a:effectLst/>
                <a:latin typeface="+mn-ea"/>
                <a:cs typeface="Times New Roman" panose="02020603050405020304" charset="0"/>
              </a:rPr>
              <a:t>2</a:t>
            </a:r>
            <a:r>
              <a:rPr kumimoji="0" lang="en-US" altLang="zh-CN" sz="2400" b="0" i="0" u="none" strike="noStrike" cap="none" normalizeH="0" baseline="0" dirty="0">
                <a:ln>
                  <a:noFill/>
                </a:ln>
                <a:effectLst/>
                <a:latin typeface="+mn-ea"/>
                <a:cs typeface="Times New Roman" panose="02020603050405020304" charset="0"/>
              </a:rPr>
              <a:t>O(</a:t>
            </a:r>
            <a:r>
              <a:rPr kumimoji="0" lang="zh-CN" altLang="en-US" sz="2400" b="0" i="0" u="none" strike="noStrike" cap="none" normalizeH="0" baseline="0" dirty="0">
                <a:ln>
                  <a:noFill/>
                </a:ln>
                <a:effectLst/>
                <a:latin typeface="+mn-ea"/>
                <a:cs typeface="Times New Roman" panose="02020603050405020304" charset="0"/>
              </a:rPr>
              <a:t>相对分子质量：</a:t>
            </a:r>
            <a:r>
              <a:rPr kumimoji="0" lang="en-US" altLang="zh-CN" sz="2400" b="0" i="0" u="none" strike="noStrike" cap="none" normalizeH="0" baseline="0" dirty="0">
                <a:ln>
                  <a:noFill/>
                </a:ln>
                <a:effectLst/>
                <a:latin typeface="+mn-ea"/>
                <a:cs typeface="Times New Roman" panose="02020603050405020304" charset="0"/>
              </a:rPr>
              <a:t>278)</a:t>
            </a:r>
            <a:r>
              <a:rPr kumimoji="0" lang="zh-CN" altLang="en-US" sz="2400" b="0" i="0" u="none" strike="noStrike" cap="none" normalizeH="0" baseline="0" dirty="0">
                <a:ln>
                  <a:noFill/>
                </a:ln>
                <a:effectLst/>
                <a:latin typeface="+mn-ea"/>
                <a:cs typeface="Times New Roman" panose="02020603050405020304" charset="0"/>
              </a:rPr>
              <a:t>样品受热脱水过程的热重曲线</a:t>
            </a:r>
            <a:r>
              <a:rPr kumimoji="0" lang="en-US" altLang="zh-CN" sz="2400" b="0" i="0" u="none" strike="noStrike" cap="none" normalizeH="0" baseline="0" dirty="0">
                <a:ln>
                  <a:noFill/>
                </a:ln>
                <a:effectLst/>
                <a:latin typeface="+mn-ea"/>
                <a:cs typeface="Times New Roman" panose="02020603050405020304" charset="0"/>
              </a:rPr>
              <a:t>(</a:t>
            </a:r>
            <a:r>
              <a:rPr kumimoji="0" lang="zh-CN" altLang="en-US" sz="2400" b="0" i="0" u="none" strike="noStrike" cap="none" normalizeH="0" baseline="0" dirty="0">
                <a:ln>
                  <a:noFill/>
                </a:ln>
                <a:effectLst/>
                <a:latin typeface="+mn-ea"/>
                <a:cs typeface="Times New Roman" panose="02020603050405020304" charset="0"/>
              </a:rPr>
              <a:t>样品质量随温度变化的曲线</a:t>
            </a:r>
            <a:r>
              <a:rPr kumimoji="0" lang="en-US" altLang="zh-CN" sz="2400" b="0" i="0" u="none" strike="noStrike" cap="none" normalizeH="0" baseline="0" dirty="0">
                <a:ln>
                  <a:noFill/>
                </a:ln>
                <a:effectLst/>
                <a:latin typeface="+mn-ea"/>
                <a:cs typeface="Times New Roman" panose="02020603050405020304" charset="0"/>
              </a:rPr>
              <a:t>)</a:t>
            </a:r>
            <a:r>
              <a:rPr kumimoji="0" lang="zh-CN" altLang="en-US" sz="2400" b="0" i="0" u="none" strike="noStrike" cap="none" normalizeH="0" baseline="0" dirty="0">
                <a:ln>
                  <a:noFill/>
                </a:ln>
                <a:effectLst/>
                <a:latin typeface="+mn-ea"/>
                <a:cs typeface="Times New Roman" panose="02020603050405020304" charset="0"/>
              </a:rPr>
              <a:t>如图所示。</a:t>
            </a:r>
            <a:endParaRPr kumimoji="0" lang="zh-CN" altLang="en-US" sz="2400" b="0" i="0" u="none" strike="noStrike" cap="none" normalizeH="0" baseline="0" dirty="0">
              <a:ln>
                <a:noFill/>
              </a:ln>
              <a:effectLst/>
              <a:latin typeface="+mn-ea"/>
            </a:endParaRPr>
          </a:p>
        </p:txBody>
      </p:sp>
      <p:pic>
        <p:nvPicPr>
          <p:cNvPr id="19457" name="Picture 1" descr="G:\化学\教师用书\119.TIF"/>
          <p:cNvPicPr>
            <a:picLocks noChangeAspect="1" noChangeArrowheads="1"/>
          </p:cNvPicPr>
          <p:nvPr/>
        </p:nvPicPr>
        <p:blipFill rotWithShape="1">
          <a:blip r:embed="rId4" r:link="rId5" cstate="print">
            <a:extLst>
              <a:ext uri="{28A0092B-C50C-407E-A947-70E740481C1C}">
                <a14:useLocalDpi xmlns:a14="http://schemas.microsoft.com/office/drawing/2010/main" val="0"/>
              </a:ext>
            </a:extLst>
          </a:blip>
          <a:srcRect l="2158"/>
          <a:stretch>
            <a:fillRect/>
          </a:stretch>
        </p:blipFill>
        <p:spPr bwMode="auto">
          <a:xfrm>
            <a:off x="1032290" y="2036790"/>
            <a:ext cx="5208760" cy="2716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88752" y="4753631"/>
            <a:ext cx="5402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tabLst>
                <a:tab pos="2971800" algn="l"/>
              </a:tabLst>
              <a:defRPr>
                <a:solidFill>
                  <a:schemeClr val="tx1"/>
                </a:solidFill>
                <a:latin typeface="Arial" panose="020B0604020202020204" pitchFamily="34" charset="0"/>
              </a:defRPr>
            </a:lvl1pPr>
            <a:lvl2pPr eaLnBrk="0" fontAlgn="base" hangingPunct="0">
              <a:spcBef>
                <a:spcPct val="0"/>
              </a:spcBef>
              <a:spcAft>
                <a:spcPct val="0"/>
              </a:spcAft>
              <a:tabLst>
                <a:tab pos="2971800" algn="l"/>
              </a:tabLst>
              <a:defRPr>
                <a:solidFill>
                  <a:schemeClr val="tx1"/>
                </a:solidFill>
                <a:latin typeface="Arial" panose="020B0604020202020204" pitchFamily="34" charset="0"/>
              </a:defRPr>
            </a:lvl2pPr>
            <a:lvl3pPr eaLnBrk="0" fontAlgn="base" hangingPunct="0">
              <a:spcBef>
                <a:spcPct val="0"/>
              </a:spcBef>
              <a:spcAft>
                <a:spcPct val="0"/>
              </a:spcAft>
              <a:tabLst>
                <a:tab pos="2971800" algn="l"/>
              </a:tabLst>
              <a:defRPr>
                <a:solidFill>
                  <a:schemeClr val="tx1"/>
                </a:solidFill>
                <a:latin typeface="Arial" panose="020B0604020202020204" pitchFamily="34" charset="0"/>
              </a:defRPr>
            </a:lvl3pPr>
            <a:lvl4pPr eaLnBrk="0" fontAlgn="base" hangingPunct="0">
              <a:spcBef>
                <a:spcPct val="0"/>
              </a:spcBef>
              <a:spcAft>
                <a:spcPct val="0"/>
              </a:spcAft>
              <a:tabLst>
                <a:tab pos="2971800" algn="l"/>
              </a:tabLst>
              <a:defRPr>
                <a:solidFill>
                  <a:schemeClr val="tx1"/>
                </a:solidFill>
                <a:latin typeface="Arial" panose="020B0604020202020204" pitchFamily="34" charset="0"/>
              </a:defRPr>
            </a:lvl4pPr>
            <a:lvl5pPr eaLnBrk="0" fontAlgn="base" hangingPunct="0">
              <a:spcBef>
                <a:spcPct val="0"/>
              </a:spcBef>
              <a:spcAft>
                <a:spcPct val="0"/>
              </a:spcAft>
              <a:tabLst>
                <a:tab pos="2971800" algn="l"/>
              </a:tabLst>
              <a:defRPr>
                <a:solidFill>
                  <a:schemeClr val="tx1"/>
                </a:solidFill>
                <a:latin typeface="Arial" panose="020B0604020202020204" pitchFamily="34" charset="0"/>
              </a:defRPr>
            </a:lvl5pPr>
            <a:lvl6pPr eaLnBrk="0" fontAlgn="base" hangingPunct="0">
              <a:spcBef>
                <a:spcPct val="0"/>
              </a:spcBef>
              <a:spcAft>
                <a:spcPct val="0"/>
              </a:spcAft>
              <a:tabLst>
                <a:tab pos="2971800" algn="l"/>
              </a:tabLst>
              <a:defRPr>
                <a:solidFill>
                  <a:schemeClr val="tx1"/>
                </a:solidFill>
                <a:latin typeface="Arial" panose="020B0604020202020204" pitchFamily="34" charset="0"/>
              </a:defRPr>
            </a:lvl6pPr>
            <a:lvl7pPr eaLnBrk="0" fontAlgn="base" hangingPunct="0">
              <a:spcBef>
                <a:spcPct val="0"/>
              </a:spcBef>
              <a:spcAft>
                <a:spcPct val="0"/>
              </a:spcAft>
              <a:tabLst>
                <a:tab pos="2971800" algn="l"/>
              </a:tabLst>
              <a:defRPr>
                <a:solidFill>
                  <a:schemeClr val="tx1"/>
                </a:solidFill>
                <a:latin typeface="Arial" panose="020B0604020202020204" pitchFamily="34" charset="0"/>
              </a:defRPr>
            </a:lvl7pPr>
            <a:lvl8pPr eaLnBrk="0" fontAlgn="base" hangingPunct="0">
              <a:spcBef>
                <a:spcPct val="0"/>
              </a:spcBef>
              <a:spcAft>
                <a:spcPct val="0"/>
              </a:spcAft>
              <a:tabLst>
                <a:tab pos="2971800" algn="l"/>
              </a:tabLst>
              <a:defRPr>
                <a:solidFill>
                  <a:schemeClr val="tx1"/>
                </a:solidFill>
                <a:latin typeface="Arial" panose="020B0604020202020204" pitchFamily="34" charset="0"/>
              </a:defRPr>
            </a:lvl8pPr>
            <a:lvl9pPr eaLnBrk="0" fontAlgn="base" hangingPunct="0">
              <a:spcBef>
                <a:spcPct val="0"/>
              </a:spcBef>
              <a:spcAft>
                <a:spcPct val="0"/>
              </a:spcAft>
              <a:tabLst>
                <a:tab pos="2971800" algn="l"/>
              </a:tabLst>
              <a:defRPr>
                <a:solidFill>
                  <a:schemeClr val="tx1"/>
                </a:solidFill>
                <a:latin typeface="Arial" panose="020B0604020202020204" pitchFamily="34" charset="0"/>
              </a:defRPr>
            </a:lvl9pPr>
          </a:lstStyle>
          <a:p>
            <a:pPr lvl="0" indent="0"/>
            <a:r>
              <a:rPr kumimoji="0" lang="en-US" altLang="zh-CN" sz="2000" b="0" i="0" u="none" strike="noStrike" cap="none" normalizeH="0" baseline="0" dirty="0">
                <a:ln>
                  <a:noFill/>
                </a:ln>
                <a:effectLst/>
                <a:latin typeface="+mn-ea"/>
                <a:cs typeface="Times New Roman" panose="02020603050405020304" charset="0"/>
              </a:rPr>
              <a:t>(1)78 ℃</a:t>
            </a:r>
            <a:r>
              <a:rPr kumimoji="0" lang="zh-CN" altLang="en-US" sz="2000" b="0" i="0" u="none" strike="noStrike" cap="none" normalizeH="0" baseline="0" dirty="0">
                <a:ln>
                  <a:noFill/>
                </a:ln>
                <a:effectLst/>
                <a:latin typeface="+mn-ea"/>
                <a:cs typeface="Times New Roman" panose="02020603050405020304" charset="0"/>
              </a:rPr>
              <a:t>时固体物质</a:t>
            </a:r>
            <a:r>
              <a:rPr kumimoji="0" lang="en-US" altLang="zh-CN" sz="2000" b="0" i="0" u="none" strike="noStrike" cap="none" normalizeH="0" baseline="0" dirty="0">
                <a:ln>
                  <a:noFill/>
                </a:ln>
                <a:effectLst/>
                <a:latin typeface="+mn-ea"/>
                <a:cs typeface="Times New Roman" panose="02020603050405020304" charset="0"/>
              </a:rPr>
              <a:t>M</a:t>
            </a:r>
            <a:r>
              <a:rPr kumimoji="0" lang="zh-CN" altLang="en-US" sz="2000" b="0" i="0" u="none" strike="noStrike" cap="none" normalizeH="0" baseline="0" dirty="0">
                <a:ln>
                  <a:noFill/>
                </a:ln>
                <a:effectLst/>
                <a:latin typeface="+mn-ea"/>
                <a:cs typeface="Times New Roman" panose="02020603050405020304" charset="0"/>
              </a:rPr>
              <a:t>的化学式为</a:t>
            </a:r>
            <a:r>
              <a:rPr kumimoji="0" lang="en-US" altLang="zh-CN" sz="2000" b="0" i="0" u="none" strike="noStrike" cap="none" normalizeH="0" baseline="0" dirty="0">
                <a:ln>
                  <a:noFill/>
                </a:ln>
                <a:effectLst/>
                <a:latin typeface="+mn-ea"/>
                <a:cs typeface="Times New Roman" panose="02020603050405020304" charset="0"/>
              </a:rPr>
              <a:t>______</a:t>
            </a:r>
            <a:r>
              <a:rPr lang="en-US" altLang="zh-CN" sz="2000" dirty="0">
                <a:latin typeface="+mn-ea"/>
                <a:cs typeface="Times New Roman" panose="02020603050405020304" charset="0"/>
              </a:rPr>
              <a:t>_____</a:t>
            </a:r>
            <a:endParaRPr kumimoji="0" lang="zh-CN" altLang="en-US" sz="2000" b="0" i="0" u="none" strike="noStrike" cap="none" normalizeH="0" baseline="0" dirty="0">
              <a:ln>
                <a:noFill/>
              </a:ln>
              <a:effectLst/>
              <a:latin typeface="+mn-ea"/>
            </a:endParaRPr>
          </a:p>
          <a:p>
            <a:pPr lvl="0" indent="0"/>
            <a:r>
              <a:rPr kumimoji="0" lang="en-US" altLang="zh-CN" sz="2000" b="0" i="0" u="none" strike="noStrike" cap="none" normalizeH="0" baseline="0" dirty="0">
                <a:ln>
                  <a:noFill/>
                </a:ln>
                <a:effectLst/>
                <a:latin typeface="+mn-ea"/>
                <a:cs typeface="Times New Roman" panose="02020603050405020304" charset="0"/>
              </a:rPr>
              <a:t>(2)</a:t>
            </a:r>
            <a:r>
              <a:rPr kumimoji="0" lang="zh-CN" altLang="en-US" sz="2000" b="0" i="0" u="none" strike="noStrike" cap="none" normalizeH="0" baseline="0" dirty="0">
                <a:ln>
                  <a:noFill/>
                </a:ln>
                <a:effectLst/>
                <a:latin typeface="+mn-ea"/>
                <a:cs typeface="Times New Roman" panose="02020603050405020304" charset="0"/>
              </a:rPr>
              <a:t>取适量</a:t>
            </a:r>
            <a:r>
              <a:rPr kumimoji="0" lang="en-US" altLang="zh-CN" sz="2000" b="0" i="0" u="none" strike="noStrike" cap="none" normalizeH="0" baseline="0" dirty="0">
                <a:ln>
                  <a:noFill/>
                </a:ln>
                <a:effectLst/>
                <a:latin typeface="+mn-ea"/>
                <a:cs typeface="Times New Roman" panose="02020603050405020304" charset="0"/>
              </a:rPr>
              <a:t>380 ℃</a:t>
            </a:r>
            <a:r>
              <a:rPr kumimoji="0" lang="zh-CN" altLang="en-US" sz="2000" b="0" i="0" u="none" strike="noStrike" cap="none" normalizeH="0" baseline="0" dirty="0">
                <a:ln>
                  <a:noFill/>
                </a:ln>
                <a:effectLst/>
                <a:latin typeface="+mn-ea"/>
                <a:cs typeface="Times New Roman" panose="02020603050405020304" charset="0"/>
              </a:rPr>
              <a:t>时所得的样品</a:t>
            </a:r>
            <a:r>
              <a:rPr kumimoji="0" lang="en-US" altLang="zh-CN" sz="2000" b="0" i="0" u="none" strike="noStrike" cap="none" normalizeH="0" baseline="0" dirty="0">
                <a:ln>
                  <a:noFill/>
                </a:ln>
                <a:effectLst/>
                <a:latin typeface="+mn-ea"/>
                <a:cs typeface="Times New Roman" panose="02020603050405020304" charset="0"/>
              </a:rPr>
              <a:t>P</a:t>
            </a:r>
            <a:r>
              <a:rPr kumimoji="0" lang="zh-CN" altLang="en-US" sz="2000" b="0" i="0" u="none" strike="noStrike" cap="none" normalizeH="0" baseline="0" dirty="0">
                <a:ln>
                  <a:noFill/>
                </a:ln>
                <a:effectLst/>
                <a:latin typeface="+mn-ea"/>
                <a:cs typeface="Times New Roman" panose="02020603050405020304" charset="0"/>
              </a:rPr>
              <a:t>，隔绝空气加热至</a:t>
            </a:r>
            <a:r>
              <a:rPr kumimoji="0" lang="en-US" altLang="zh-CN" sz="2000" b="0" i="0" u="none" strike="noStrike" cap="none" normalizeH="0" baseline="0" dirty="0">
                <a:ln>
                  <a:noFill/>
                </a:ln>
                <a:effectLst/>
                <a:latin typeface="+mn-ea"/>
                <a:cs typeface="Times New Roman" panose="02020603050405020304" charset="0"/>
              </a:rPr>
              <a:t>650 ℃</a:t>
            </a:r>
            <a:r>
              <a:rPr kumimoji="0" lang="zh-CN" altLang="en-US" sz="2000" b="0" i="0" u="none" strike="noStrike" cap="none" normalizeH="0" baseline="0" dirty="0">
                <a:ln>
                  <a:noFill/>
                </a:ln>
                <a:effectLst/>
                <a:latin typeface="+mn-ea"/>
                <a:cs typeface="Times New Roman" panose="02020603050405020304" charset="0"/>
              </a:rPr>
              <a:t>得到一种固体物质</a:t>
            </a:r>
            <a:r>
              <a:rPr kumimoji="0" lang="en-US" altLang="zh-CN" sz="2000" b="0" i="0" u="none" strike="noStrike" cap="none" normalizeH="0" baseline="0" dirty="0">
                <a:ln>
                  <a:noFill/>
                </a:ln>
                <a:effectLst/>
                <a:latin typeface="+mn-ea"/>
                <a:cs typeface="Times New Roman" panose="02020603050405020304" charset="0"/>
              </a:rPr>
              <a:t>Q</a:t>
            </a:r>
            <a:r>
              <a:rPr kumimoji="0" lang="zh-CN" altLang="en-US" sz="2000" b="0" i="0" u="none" strike="noStrike" cap="none" normalizeH="0" baseline="0" dirty="0">
                <a:ln>
                  <a:noFill/>
                </a:ln>
                <a:effectLst/>
                <a:latin typeface="+mn-ea"/>
                <a:cs typeface="Times New Roman" panose="02020603050405020304" charset="0"/>
              </a:rPr>
              <a:t>，同时有两种无色气体生成，</a:t>
            </a:r>
            <a:r>
              <a:rPr kumimoji="0" lang="en-US" altLang="zh-CN" sz="2000" b="0" i="0" u="none" strike="noStrike" cap="none" normalizeH="0" baseline="0" dirty="0">
                <a:ln>
                  <a:noFill/>
                </a:ln>
                <a:effectLst/>
                <a:latin typeface="+mn-ea"/>
                <a:cs typeface="Times New Roman" panose="02020603050405020304" charset="0"/>
              </a:rPr>
              <a:t>Q</a:t>
            </a:r>
            <a:r>
              <a:rPr kumimoji="0" lang="zh-CN" altLang="en-US" sz="2000" b="0" i="0" u="none" strike="noStrike" cap="none" normalizeH="0" baseline="0" dirty="0">
                <a:ln>
                  <a:noFill/>
                </a:ln>
                <a:effectLst/>
                <a:latin typeface="+mn-ea"/>
                <a:cs typeface="Times New Roman" panose="02020603050405020304" charset="0"/>
              </a:rPr>
              <a:t>的化学式为</a:t>
            </a:r>
            <a:r>
              <a:rPr kumimoji="0" lang="en-US" altLang="zh-CN" sz="2000" b="0" i="0" u="none" strike="noStrike" cap="none" normalizeH="0" baseline="0" dirty="0">
                <a:ln>
                  <a:noFill/>
                </a:ln>
                <a:effectLst/>
                <a:latin typeface="+mn-ea"/>
                <a:cs typeface="Times New Roman" panose="02020603050405020304" charset="0"/>
              </a:rPr>
              <a:t>__</a:t>
            </a:r>
            <a:r>
              <a:rPr lang="en-US" altLang="zh-CN" sz="2000" dirty="0">
                <a:latin typeface="+mn-ea"/>
                <a:cs typeface="Times New Roman" panose="02020603050405020304" charset="0"/>
              </a:rPr>
              <a:t>___</a:t>
            </a:r>
            <a:r>
              <a:rPr kumimoji="0" lang="en-US" altLang="zh-CN" sz="2000" b="0" i="0" u="none" strike="noStrike" cap="none" normalizeH="0" baseline="0" dirty="0">
                <a:ln>
                  <a:noFill/>
                </a:ln>
                <a:effectLst/>
                <a:latin typeface="+mn-ea"/>
                <a:cs typeface="Times New Roman" panose="02020603050405020304" charset="0"/>
              </a:rPr>
              <a:t>____</a:t>
            </a:r>
            <a:r>
              <a:rPr lang="zh-CN" altLang="en-US" sz="2000" dirty="0">
                <a:latin typeface="+mn-ea"/>
                <a:cs typeface="Times New Roman" panose="02020603050405020304" charset="0"/>
              </a:rPr>
              <a:t>。</a:t>
            </a:r>
            <a:endParaRPr kumimoji="0" lang="zh-CN" altLang="en-US" sz="2000" b="0" i="0" u="none" strike="noStrike" cap="none" normalizeH="0" baseline="0" dirty="0">
              <a:ln>
                <a:noFill/>
              </a:ln>
              <a:effectLst/>
              <a:latin typeface="+mn-ea"/>
            </a:endParaRPr>
          </a:p>
        </p:txBody>
      </p:sp>
      <p:sp>
        <p:nvSpPr>
          <p:cNvPr id="9" name="object 11"/>
          <p:cNvSpPr txBox="1">
            <a:spLocks noGrp="1"/>
          </p:cNvSpPr>
          <p:nvPr/>
        </p:nvSpPr>
        <p:spPr>
          <a:xfrm>
            <a:off x="804014" y="484821"/>
            <a:ext cx="7549571" cy="74187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a:lnSpc>
                <a:spcPct val="150000"/>
              </a:lnSpc>
              <a:spcBef>
                <a:spcPct val="0"/>
              </a:spcBef>
              <a:spcAft>
                <a:spcPct val="0"/>
              </a:spcAft>
              <a:defRPr/>
            </a:pPr>
            <a:r>
              <a:rPr lang="zh-CN" altLang="en-US" sz="3200" b="1" dirty="0">
                <a:latin typeface="微软雅黑" panose="020B0503020204020204" charset="-122"/>
                <a:ea typeface="微软雅黑" panose="020B0503020204020204" charset="-122"/>
              </a:rPr>
              <a:t>常见典型错误（热重分析）</a:t>
            </a:r>
            <a:endParaRPr lang="en-US" altLang="zh-CN" sz="3200" b="1" dirty="0">
              <a:latin typeface="微软雅黑" panose="020B0503020204020204" charset="-122"/>
              <a:ea typeface="微软雅黑" panose="020B0503020204020204" charset="-122"/>
            </a:endParaRPr>
          </a:p>
        </p:txBody>
      </p:sp>
      <p:sp>
        <p:nvSpPr>
          <p:cNvPr id="10" name="object 11"/>
          <p:cNvSpPr txBox="1">
            <a:spLocks noGrp="1"/>
          </p:cNvSpPr>
          <p:nvPr/>
        </p:nvSpPr>
        <p:spPr>
          <a:xfrm>
            <a:off x="4607949" y="4830133"/>
            <a:ext cx="2055008"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FeSO</a:t>
            </a:r>
            <a:r>
              <a:rPr lang="en-US" altLang="zh-CN" baseline="-30000" dirty="0">
                <a:solidFill>
                  <a:srgbClr val="0000FF"/>
                </a:solidFill>
                <a:latin typeface="+mn-ea"/>
                <a:cs typeface="Times New Roman" panose="02020603050405020304" charset="0"/>
              </a:rPr>
              <a:t>4</a:t>
            </a:r>
            <a:r>
              <a:rPr lang="en-US" altLang="zh-CN" dirty="0">
                <a:solidFill>
                  <a:srgbClr val="0000FF"/>
                </a:solidFill>
                <a:latin typeface="+mn-ea"/>
                <a:cs typeface="Times New Roman" panose="02020603050405020304" charset="0"/>
              </a:rPr>
              <a:t>·4H</a:t>
            </a:r>
            <a:r>
              <a:rPr lang="en-US" altLang="zh-CN" baseline="-30000" dirty="0">
                <a:solidFill>
                  <a:srgbClr val="0000FF"/>
                </a:solidFill>
                <a:latin typeface="+mn-ea"/>
                <a:cs typeface="Times New Roman" panose="02020603050405020304" charset="0"/>
              </a:rPr>
              <a:t>2</a:t>
            </a:r>
            <a:r>
              <a:rPr lang="en-US" altLang="zh-CN" dirty="0">
                <a:solidFill>
                  <a:srgbClr val="0000FF"/>
                </a:solidFill>
                <a:latin typeface="+mn-ea"/>
                <a:cs typeface="Times New Roman" panose="02020603050405020304" charset="0"/>
              </a:rPr>
              <a:t>O</a:t>
            </a:r>
            <a:endParaRPr spc="10" dirty="0">
              <a:solidFill>
                <a:srgbClr val="0000FF"/>
              </a:solidFill>
              <a:latin typeface="微软雅黑" panose="020B0503020204020204" charset="-122"/>
              <a:ea typeface="微软雅黑" panose="020B0503020204020204" charset="-122"/>
            </a:endParaRPr>
          </a:p>
        </p:txBody>
      </p:sp>
      <p:sp>
        <p:nvSpPr>
          <p:cNvPr id="11" name="object 11"/>
          <p:cNvSpPr txBox="1">
            <a:spLocks noGrp="1"/>
          </p:cNvSpPr>
          <p:nvPr/>
        </p:nvSpPr>
        <p:spPr>
          <a:xfrm>
            <a:off x="4212350" y="5665120"/>
            <a:ext cx="1274050" cy="372538"/>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sz="2400" dirty="0">
                <a:solidFill>
                  <a:srgbClr val="0000FF"/>
                </a:solidFill>
                <a:latin typeface="+mn-ea"/>
                <a:cs typeface="Times New Roman" panose="02020603050405020304" charset="0"/>
              </a:rPr>
              <a:t>Fe</a:t>
            </a:r>
            <a:r>
              <a:rPr lang="en-US" altLang="zh-CN" sz="2400" baseline="-25000" dirty="0">
                <a:solidFill>
                  <a:srgbClr val="0000FF"/>
                </a:solidFill>
                <a:latin typeface="+mn-ea"/>
                <a:cs typeface="Times New Roman" panose="02020603050405020304" charset="0"/>
              </a:rPr>
              <a:t>2</a:t>
            </a:r>
            <a:r>
              <a:rPr lang="en-US" altLang="zh-CN" sz="2400" dirty="0">
                <a:solidFill>
                  <a:srgbClr val="0000FF"/>
                </a:solidFill>
                <a:latin typeface="+mn-ea"/>
                <a:cs typeface="Times New Roman" panose="02020603050405020304" charset="0"/>
              </a:rPr>
              <a:t>O</a:t>
            </a:r>
            <a:r>
              <a:rPr lang="en-US" altLang="zh-CN" sz="2400" baseline="-30000" dirty="0">
                <a:solidFill>
                  <a:srgbClr val="0000FF"/>
                </a:solidFill>
                <a:latin typeface="+mn-ea"/>
                <a:cs typeface="Times New Roman" panose="02020603050405020304" charset="0"/>
              </a:rPr>
              <a:t>3</a:t>
            </a:r>
            <a:endParaRPr sz="2400" spc="10" dirty="0">
              <a:solidFill>
                <a:srgbClr val="0000FF"/>
              </a:solidFill>
              <a:latin typeface="微软雅黑" panose="020B0503020204020204" charset="-122"/>
              <a:ea typeface="微软雅黑" panose="020B0503020204020204" charset="-122"/>
            </a:endParaRPr>
          </a:p>
        </p:txBody>
      </p:sp>
      <p:sp>
        <p:nvSpPr>
          <p:cNvPr id="12" name="object 11"/>
          <p:cNvSpPr txBox="1">
            <a:spLocks noGrp="1"/>
          </p:cNvSpPr>
          <p:nvPr/>
        </p:nvSpPr>
        <p:spPr>
          <a:xfrm>
            <a:off x="6469326" y="2229183"/>
            <a:ext cx="4654882" cy="3327193"/>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a:lnSpc>
                <a:spcPct val="100000"/>
              </a:lnSpc>
            </a:pPr>
            <a:r>
              <a:rPr lang="zh-CN" altLang="en-US" sz="2400" spc="10" dirty="0">
                <a:latin typeface="微软雅黑" panose="020B0503020204020204" charset="-122"/>
                <a:ea typeface="微软雅黑" panose="020B0503020204020204" charset="-122"/>
              </a:rPr>
              <a:t>变化过程：</a:t>
            </a:r>
            <a:r>
              <a:rPr lang="zh-CN" altLang="en-US" sz="2400" spc="10" dirty="0">
                <a:solidFill>
                  <a:schemeClr val="tx1"/>
                </a:solidFill>
                <a:latin typeface="微软雅黑" panose="020B0503020204020204" charset="-122"/>
                <a:ea typeface="微软雅黑" panose="020B0503020204020204" charset="-122"/>
              </a:rPr>
              <a:t>含水金属含氧酸盐→</a:t>
            </a:r>
            <a:endParaRPr lang="en-US" altLang="zh-CN" sz="2400" spc="10" dirty="0">
              <a:solidFill>
                <a:schemeClr val="tx1"/>
              </a:solidFill>
              <a:latin typeface="微软雅黑" panose="020B0503020204020204" charset="-122"/>
              <a:ea typeface="微软雅黑" panose="020B0503020204020204" charset="-122"/>
            </a:endParaRPr>
          </a:p>
          <a:p>
            <a:pPr>
              <a:lnSpc>
                <a:spcPct val="100000"/>
              </a:lnSpc>
            </a:pPr>
            <a:r>
              <a:rPr lang="zh-CN" altLang="en-US" sz="2400" spc="10" dirty="0">
                <a:solidFill>
                  <a:schemeClr val="tx1"/>
                </a:solidFill>
                <a:latin typeface="微软雅黑" panose="020B0503020204020204" charset="-122"/>
                <a:ea typeface="微软雅黑" panose="020B0503020204020204" charset="-122"/>
              </a:rPr>
              <a:t>失部分水后金属含氧酸盐→</a:t>
            </a:r>
            <a:endParaRPr lang="en-US" altLang="zh-CN" sz="2400" spc="10" dirty="0">
              <a:solidFill>
                <a:schemeClr val="tx1"/>
              </a:solidFill>
              <a:latin typeface="微软雅黑" panose="020B0503020204020204" charset="-122"/>
              <a:ea typeface="微软雅黑" panose="020B0503020204020204" charset="-122"/>
            </a:endParaRPr>
          </a:p>
          <a:p>
            <a:pPr>
              <a:lnSpc>
                <a:spcPct val="100000"/>
              </a:lnSpc>
            </a:pPr>
            <a:r>
              <a:rPr lang="zh-CN" altLang="en-US" sz="2400" spc="10" dirty="0">
                <a:solidFill>
                  <a:schemeClr val="tx1"/>
                </a:solidFill>
                <a:latin typeface="微软雅黑" panose="020B0503020204020204" charset="-122"/>
                <a:ea typeface="微软雅黑" panose="020B0503020204020204" charset="-122"/>
              </a:rPr>
              <a:t>无水金属含氧酸盐→</a:t>
            </a:r>
            <a:endParaRPr lang="en-US" altLang="zh-CN" sz="2400" spc="10" dirty="0">
              <a:solidFill>
                <a:schemeClr val="tx1"/>
              </a:solidFill>
              <a:latin typeface="微软雅黑" panose="020B0503020204020204" charset="-122"/>
              <a:ea typeface="微软雅黑" panose="020B0503020204020204" charset="-122"/>
            </a:endParaRPr>
          </a:p>
          <a:p>
            <a:pPr>
              <a:lnSpc>
                <a:spcPct val="100000"/>
              </a:lnSpc>
            </a:pPr>
            <a:r>
              <a:rPr lang="zh-CN" altLang="en-US" sz="2400" spc="10" dirty="0">
                <a:solidFill>
                  <a:schemeClr val="tx1"/>
                </a:solidFill>
                <a:latin typeface="微软雅黑" panose="020B0503020204020204" charset="-122"/>
                <a:ea typeface="微软雅黑" panose="020B0503020204020204" charset="-122"/>
              </a:rPr>
              <a:t>失非金属氧化物后的金属氧化物→得氧或失氧后其他金属氧化物→</a:t>
            </a:r>
            <a:endParaRPr lang="en-US" altLang="zh-CN" sz="2400" spc="10" dirty="0">
              <a:solidFill>
                <a:schemeClr val="tx1"/>
              </a:solidFill>
              <a:latin typeface="微软雅黑" panose="020B0503020204020204" charset="-122"/>
              <a:ea typeface="微软雅黑" panose="020B0503020204020204" charset="-122"/>
            </a:endParaRPr>
          </a:p>
          <a:p>
            <a:pPr>
              <a:lnSpc>
                <a:spcPct val="100000"/>
              </a:lnSpc>
            </a:pPr>
            <a:r>
              <a:rPr lang="zh-CN" altLang="en-US" sz="2400" spc="10" dirty="0">
                <a:solidFill>
                  <a:schemeClr val="tx1"/>
                </a:solidFill>
                <a:latin typeface="微软雅黑" panose="020B0503020204020204" charset="-122"/>
                <a:ea typeface="微软雅黑" panose="020B0503020204020204" charset="-122"/>
              </a:rPr>
              <a:t>金属单质</a:t>
            </a:r>
            <a:endParaRPr lang="en-US" altLang="zh-CN" sz="2400" spc="10" dirty="0">
              <a:solidFill>
                <a:schemeClr val="tx1"/>
              </a:solidFill>
              <a:latin typeface="微软雅黑" panose="020B0503020204020204" charset="-122"/>
              <a:ea typeface="微软雅黑" panose="020B0503020204020204" charset="-122"/>
            </a:endParaRPr>
          </a:p>
          <a:p>
            <a:r>
              <a:rPr lang="zh-CN" altLang="en-US" sz="2400" spc="10" dirty="0">
                <a:latin typeface="微软雅黑" panose="020B0503020204020204" charset="-122"/>
                <a:ea typeface="微软雅黑" panose="020B0503020204020204" charset="-122"/>
              </a:rPr>
              <a:t>做题步骤：</a:t>
            </a:r>
            <a:r>
              <a:rPr lang="zh-CN" altLang="en-US" sz="2400" spc="10" dirty="0">
                <a:solidFill>
                  <a:schemeClr val="tx1"/>
                </a:solidFill>
                <a:latin typeface="微软雅黑" panose="020B0503020204020204" charset="-122"/>
              </a:rPr>
              <a:t>①</a:t>
            </a:r>
            <a:r>
              <a:rPr lang="zh-CN" altLang="en-US" sz="2400" spc="10" dirty="0">
                <a:solidFill>
                  <a:schemeClr val="tx1"/>
                </a:solidFill>
                <a:latin typeface="微软雅黑" panose="020B0503020204020204" charset="-122"/>
                <a:ea typeface="微软雅黑" panose="020B0503020204020204" charset="-122"/>
              </a:rPr>
              <a:t>算</a:t>
            </a:r>
            <a:r>
              <a:rPr lang="en-US" altLang="zh-CN" sz="2400" spc="10" dirty="0">
                <a:solidFill>
                  <a:schemeClr val="tx1"/>
                </a:solidFill>
                <a:latin typeface="微软雅黑" panose="020B0503020204020204" charset="-122"/>
                <a:ea typeface="微软雅黑" panose="020B0503020204020204" charset="-122"/>
              </a:rPr>
              <a:t>M</a:t>
            </a:r>
            <a:r>
              <a:rPr lang="zh-CN" altLang="en-US" sz="2400" spc="10" dirty="0">
                <a:solidFill>
                  <a:schemeClr val="tx1"/>
                </a:solidFill>
                <a:latin typeface="微软雅黑" panose="020B0503020204020204" charset="-122"/>
              </a:rPr>
              <a:t>②看点</a:t>
            </a:r>
            <a:r>
              <a:rPr lang="zh-CN" altLang="en-US" sz="2400" spc="10" dirty="0">
                <a:solidFill>
                  <a:schemeClr val="tx1"/>
                </a:solidFill>
                <a:latin typeface="微软雅黑" panose="020B0503020204020204" charset="-122"/>
                <a:ea typeface="微软雅黑" panose="020B0503020204020204" charset="-122"/>
              </a:rPr>
              <a:t>③判成分</a:t>
            </a:r>
            <a:endParaRPr lang="en-US" altLang="zh-CN" sz="2400" spc="10" dirty="0">
              <a:latin typeface="微软雅黑" panose="020B0503020204020204" charset="-122"/>
              <a:ea typeface="微软雅黑" panose="020B0503020204020204" charset="-122"/>
            </a:endParaRPr>
          </a:p>
          <a:p>
            <a:pPr>
              <a:lnSpc>
                <a:spcPct val="100000"/>
              </a:lnSpc>
            </a:pPr>
            <a:r>
              <a:rPr lang="zh-CN" altLang="en-US" sz="2400" spc="10" dirty="0">
                <a:latin typeface="微软雅黑" panose="020B0503020204020204" charset="-122"/>
                <a:ea typeface="微软雅黑" panose="020B0503020204020204" charset="-122"/>
              </a:rPr>
              <a:t>做题关键：</a:t>
            </a:r>
            <a:r>
              <a:rPr lang="zh-CN" altLang="en-US" sz="2400" spc="10" dirty="0">
                <a:solidFill>
                  <a:schemeClr val="tx1"/>
                </a:solidFill>
                <a:latin typeface="微软雅黑" panose="020B0503020204020204" charset="-122"/>
                <a:ea typeface="微软雅黑" panose="020B0503020204020204" charset="-122"/>
              </a:rPr>
              <a:t>守恒法</a:t>
            </a:r>
            <a:r>
              <a:rPr lang="en-US" altLang="zh-CN" sz="2400" spc="10" dirty="0">
                <a:solidFill>
                  <a:schemeClr val="tx1"/>
                </a:solidFill>
                <a:latin typeface="微软雅黑" panose="020B0503020204020204" charset="-122"/>
                <a:ea typeface="微软雅黑" panose="020B0503020204020204" charset="-122"/>
              </a:rPr>
              <a:t>(</a:t>
            </a:r>
            <a:r>
              <a:rPr lang="zh-CN" altLang="en-US" sz="2400" spc="10" dirty="0">
                <a:solidFill>
                  <a:schemeClr val="tx1"/>
                </a:solidFill>
                <a:latin typeface="微软雅黑" panose="020B0503020204020204" charset="-122"/>
                <a:ea typeface="微软雅黑" panose="020B0503020204020204" charset="-122"/>
              </a:rPr>
              <a:t>金属</a:t>
            </a:r>
            <a:r>
              <a:rPr lang="en-US" altLang="zh-CN" sz="2400" spc="10" dirty="0">
                <a:solidFill>
                  <a:schemeClr val="tx1"/>
                </a:solidFill>
                <a:latin typeface="微软雅黑" panose="020B0503020204020204" charset="-122"/>
                <a:ea typeface="微软雅黑" panose="020B0503020204020204" charset="-122"/>
              </a:rPr>
              <a:t>)</a:t>
            </a:r>
          </a:p>
          <a:p>
            <a:pPr>
              <a:lnSpc>
                <a:spcPct val="100000"/>
              </a:lnSpc>
            </a:pPr>
            <a:r>
              <a:rPr lang="zh-CN" altLang="en-US" sz="2400" spc="10" dirty="0">
                <a:latin typeface="微软雅黑" panose="020B0503020204020204" charset="-122"/>
                <a:ea typeface="微软雅黑" panose="020B0503020204020204" charset="-122"/>
              </a:rPr>
              <a:t>做题技巧：</a:t>
            </a:r>
            <a:r>
              <a:rPr lang="zh-CN" altLang="en-US" sz="2400" spc="10" dirty="0">
                <a:solidFill>
                  <a:schemeClr val="tx1"/>
                </a:solidFill>
                <a:latin typeface="微软雅黑" panose="020B0503020204020204" charset="-122"/>
                <a:ea typeface="微软雅黑" panose="020B0503020204020204" charset="-122"/>
              </a:rPr>
              <a:t>判结晶水用量尺法</a:t>
            </a:r>
            <a:endParaRPr lang="en-US" altLang="zh-CN" sz="2400" spc="10" dirty="0">
              <a:solidFill>
                <a:schemeClr val="tx1"/>
              </a:solidFill>
              <a:latin typeface="微软雅黑" panose="020B0503020204020204" charset="-122"/>
              <a:ea typeface="微软雅黑" panose="020B0503020204020204" charset="-122"/>
            </a:endParaRPr>
          </a:p>
        </p:txBody>
      </p:sp>
      <p:sp>
        <p:nvSpPr>
          <p:cNvPr id="16" name="object 11"/>
          <p:cNvSpPr txBox="1">
            <a:spLocks noGrp="1"/>
          </p:cNvSpPr>
          <p:nvPr/>
        </p:nvSpPr>
        <p:spPr>
          <a:xfrm>
            <a:off x="3293997" y="2337658"/>
            <a:ext cx="3836916"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0.03mol FeSO</a:t>
            </a:r>
            <a:r>
              <a:rPr lang="en-US" altLang="zh-CN" baseline="-30000" dirty="0">
                <a:solidFill>
                  <a:srgbClr val="0000FF"/>
                </a:solidFill>
                <a:latin typeface="+mn-ea"/>
                <a:cs typeface="Times New Roman" panose="02020603050405020304" charset="0"/>
              </a:rPr>
              <a:t>4</a:t>
            </a:r>
            <a:r>
              <a:rPr lang="en-US" altLang="zh-CN" dirty="0">
                <a:solidFill>
                  <a:srgbClr val="0000FF"/>
                </a:solidFill>
                <a:latin typeface="+mn-ea"/>
                <a:cs typeface="Times New Roman" panose="02020603050405020304" charset="0"/>
              </a:rPr>
              <a:t>·7H</a:t>
            </a:r>
            <a:r>
              <a:rPr lang="en-US" altLang="zh-CN" baseline="-30000" dirty="0">
                <a:solidFill>
                  <a:srgbClr val="0000FF"/>
                </a:solidFill>
                <a:latin typeface="+mn-ea"/>
                <a:cs typeface="Times New Roman" panose="02020603050405020304" charset="0"/>
              </a:rPr>
              <a:t>2</a:t>
            </a:r>
            <a:r>
              <a:rPr lang="en-US" altLang="zh-CN" dirty="0">
                <a:solidFill>
                  <a:srgbClr val="0000FF"/>
                </a:solidFill>
                <a:latin typeface="+mn-ea"/>
                <a:cs typeface="Times New Roman" panose="02020603050405020304" charset="0"/>
              </a:rPr>
              <a:t>O</a:t>
            </a:r>
            <a:endParaRPr spc="10" dirty="0">
              <a:solidFill>
                <a:srgbClr val="0000FF"/>
              </a:solidFill>
              <a:latin typeface="微软雅黑" panose="020B0503020204020204" charset="-122"/>
              <a:ea typeface="微软雅黑" panose="020B0503020204020204" charset="-122"/>
            </a:endParaRPr>
          </a:p>
        </p:txBody>
      </p:sp>
      <p:sp>
        <p:nvSpPr>
          <p:cNvPr id="17" name="object 11"/>
          <p:cNvSpPr txBox="1">
            <a:spLocks noGrp="1"/>
          </p:cNvSpPr>
          <p:nvPr/>
        </p:nvSpPr>
        <p:spPr>
          <a:xfrm>
            <a:off x="4136150" y="3308539"/>
            <a:ext cx="3836916"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0.03mol FeSO</a:t>
            </a:r>
            <a:r>
              <a:rPr lang="en-US" altLang="zh-CN" baseline="-30000" dirty="0">
                <a:solidFill>
                  <a:srgbClr val="0000FF"/>
                </a:solidFill>
                <a:latin typeface="+mn-ea"/>
                <a:cs typeface="Times New Roman" panose="02020603050405020304" charset="0"/>
              </a:rPr>
              <a:t>4</a:t>
            </a:r>
            <a:endParaRPr spc="10" dirty="0">
              <a:solidFill>
                <a:srgbClr val="0000FF"/>
              </a:solidFill>
              <a:latin typeface="微软雅黑" panose="020B0503020204020204" charset="-122"/>
              <a:ea typeface="微软雅黑" panose="020B0503020204020204" charset="-122"/>
            </a:endParaRPr>
          </a:p>
        </p:txBody>
      </p:sp>
      <p:sp>
        <p:nvSpPr>
          <p:cNvPr id="18" name="object 11"/>
          <p:cNvSpPr txBox="1">
            <a:spLocks noGrp="1"/>
          </p:cNvSpPr>
          <p:nvPr/>
        </p:nvSpPr>
        <p:spPr>
          <a:xfrm>
            <a:off x="1388786" y="2679104"/>
            <a:ext cx="1306534"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1.62</a:t>
            </a:r>
            <a:endParaRPr spc="10" dirty="0">
              <a:solidFill>
                <a:srgbClr val="0000FF"/>
              </a:solidFill>
              <a:latin typeface="微软雅黑" panose="020B0503020204020204" charset="-122"/>
              <a:ea typeface="微软雅黑" panose="020B0503020204020204" charset="-122"/>
            </a:endParaRPr>
          </a:p>
        </p:txBody>
      </p:sp>
      <p:sp>
        <p:nvSpPr>
          <p:cNvPr id="19" name="object 11"/>
          <p:cNvSpPr txBox="1">
            <a:spLocks noGrp="1"/>
          </p:cNvSpPr>
          <p:nvPr/>
        </p:nvSpPr>
        <p:spPr>
          <a:xfrm>
            <a:off x="1417080" y="3079114"/>
            <a:ext cx="1306534"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1.62</a:t>
            </a:r>
            <a:endParaRPr spc="10" dirty="0">
              <a:solidFill>
                <a:srgbClr val="0000FF"/>
              </a:solidFill>
              <a:latin typeface="微软雅黑" panose="020B0503020204020204" charset="-122"/>
              <a:ea typeface="微软雅黑" panose="020B0503020204020204" charset="-122"/>
            </a:endParaRPr>
          </a:p>
        </p:txBody>
      </p:sp>
      <p:sp>
        <p:nvSpPr>
          <p:cNvPr id="20" name="object 11"/>
          <p:cNvSpPr txBox="1">
            <a:spLocks noGrp="1"/>
          </p:cNvSpPr>
          <p:nvPr/>
        </p:nvSpPr>
        <p:spPr>
          <a:xfrm>
            <a:off x="1455461" y="3340830"/>
            <a:ext cx="1306534"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0.54</a:t>
            </a:r>
            <a:endParaRPr spc="10" dirty="0">
              <a:solidFill>
                <a:srgbClr val="0000FF"/>
              </a:solidFill>
              <a:latin typeface="微软雅黑" panose="020B0503020204020204" charset="-122"/>
              <a:ea typeface="微软雅黑" panose="020B0503020204020204" charset="-122"/>
            </a:endParaRPr>
          </a:p>
        </p:txBody>
      </p:sp>
      <p:sp>
        <p:nvSpPr>
          <p:cNvPr id="21" name="object 11"/>
          <p:cNvSpPr txBox="1">
            <a:spLocks noGrp="1"/>
          </p:cNvSpPr>
          <p:nvPr/>
        </p:nvSpPr>
        <p:spPr>
          <a:xfrm>
            <a:off x="2208167" y="2739303"/>
            <a:ext cx="3836916"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0.03mol FeSO</a:t>
            </a:r>
            <a:r>
              <a:rPr lang="en-US" altLang="zh-CN" baseline="-30000" dirty="0">
                <a:solidFill>
                  <a:srgbClr val="0000FF"/>
                </a:solidFill>
                <a:latin typeface="+mn-ea"/>
                <a:cs typeface="Times New Roman" panose="02020603050405020304" charset="0"/>
              </a:rPr>
              <a:t>4</a:t>
            </a:r>
            <a:r>
              <a:rPr lang="en-US" altLang="zh-CN" dirty="0">
                <a:solidFill>
                  <a:srgbClr val="0000FF"/>
                </a:solidFill>
                <a:latin typeface="+mn-ea"/>
                <a:cs typeface="Times New Roman" panose="02020603050405020304" charset="0"/>
              </a:rPr>
              <a:t>·4H</a:t>
            </a:r>
            <a:r>
              <a:rPr lang="en-US" altLang="zh-CN" baseline="-30000" dirty="0">
                <a:solidFill>
                  <a:srgbClr val="0000FF"/>
                </a:solidFill>
                <a:latin typeface="+mn-ea"/>
                <a:cs typeface="Times New Roman" panose="02020603050405020304" charset="0"/>
              </a:rPr>
              <a:t>2</a:t>
            </a:r>
            <a:r>
              <a:rPr lang="en-US" altLang="zh-CN" dirty="0">
                <a:solidFill>
                  <a:srgbClr val="0000FF"/>
                </a:solidFill>
                <a:latin typeface="+mn-ea"/>
                <a:cs typeface="Times New Roman" panose="02020603050405020304" charset="0"/>
              </a:rPr>
              <a:t>O</a:t>
            </a:r>
            <a:endParaRPr lang="en-US" altLang="zh-CN" spc="10" dirty="0">
              <a:solidFill>
                <a:srgbClr val="0000FF"/>
              </a:solidFill>
              <a:latin typeface="微软雅黑" panose="020B0503020204020204" charset="-122"/>
              <a:ea typeface="微软雅黑" panose="020B0503020204020204" charset="-122"/>
            </a:endParaRPr>
          </a:p>
        </p:txBody>
      </p:sp>
      <p:sp>
        <p:nvSpPr>
          <p:cNvPr id="22" name="object 11"/>
          <p:cNvSpPr txBox="1">
            <a:spLocks noGrp="1"/>
          </p:cNvSpPr>
          <p:nvPr/>
        </p:nvSpPr>
        <p:spPr>
          <a:xfrm>
            <a:off x="2966178" y="3061313"/>
            <a:ext cx="3836916" cy="31098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dirty="0">
                <a:solidFill>
                  <a:srgbClr val="0000FF"/>
                </a:solidFill>
                <a:latin typeface="+mn-ea"/>
                <a:cs typeface="Times New Roman" panose="02020603050405020304" charset="0"/>
              </a:rPr>
              <a:t>0.03mol FeSO</a:t>
            </a:r>
            <a:r>
              <a:rPr lang="en-US" altLang="zh-CN" baseline="-30000" dirty="0">
                <a:solidFill>
                  <a:srgbClr val="0000FF"/>
                </a:solidFill>
                <a:latin typeface="+mn-ea"/>
                <a:cs typeface="Times New Roman" panose="02020603050405020304" charset="0"/>
              </a:rPr>
              <a:t>4</a:t>
            </a:r>
            <a:r>
              <a:rPr lang="en-US" altLang="zh-CN" dirty="0">
                <a:solidFill>
                  <a:srgbClr val="0000FF"/>
                </a:solidFill>
                <a:latin typeface="+mn-ea"/>
                <a:cs typeface="Times New Roman" panose="02020603050405020304" charset="0"/>
              </a:rPr>
              <a:t>·H</a:t>
            </a:r>
            <a:r>
              <a:rPr lang="en-US" altLang="zh-CN" baseline="-30000" dirty="0">
                <a:solidFill>
                  <a:srgbClr val="0000FF"/>
                </a:solidFill>
                <a:latin typeface="+mn-ea"/>
                <a:cs typeface="Times New Roman" panose="02020603050405020304" charset="0"/>
              </a:rPr>
              <a:t>2</a:t>
            </a:r>
            <a:r>
              <a:rPr lang="en-US" altLang="zh-CN" dirty="0">
                <a:solidFill>
                  <a:srgbClr val="0000FF"/>
                </a:solidFill>
                <a:latin typeface="+mn-ea"/>
                <a:cs typeface="Times New Roman" panose="02020603050405020304" charset="0"/>
              </a:rPr>
              <a:t>O</a:t>
            </a:r>
            <a:endParaRPr lang="en-US" altLang="zh-CN" spc="10" dirty="0">
              <a:solidFill>
                <a:srgbClr val="0000FF"/>
              </a:solidFill>
              <a:latin typeface="微软雅黑" panose="020B0503020204020204" charset="-122"/>
              <a:ea typeface="微软雅黑" panose="020B0503020204020204" charset="-122"/>
            </a:endParaRPr>
          </a:p>
        </p:txBody>
      </p:sp>
      <p:sp>
        <p:nvSpPr>
          <p:cNvPr id="4" name="矩形 3"/>
          <p:cNvSpPr/>
          <p:nvPr/>
        </p:nvSpPr>
        <p:spPr>
          <a:xfrm>
            <a:off x="9637087" y="520386"/>
            <a:ext cx="2554913" cy="923330"/>
          </a:xfrm>
          <a:prstGeom prst="rect">
            <a:avLst/>
          </a:prstGeom>
        </p:spPr>
        <p:txBody>
          <a:bodyPr wrap="square">
            <a:spAutoFit/>
          </a:bodyPr>
          <a:lstStyle/>
          <a:p>
            <a:r>
              <a:rPr lang="en-US" altLang="zh-CN" dirty="0">
                <a:latin typeface="+mn-ea"/>
                <a:cs typeface="Times New Roman" panose="02020603050405020304" charset="0"/>
              </a:rPr>
              <a:t>FeSO</a:t>
            </a:r>
            <a:r>
              <a:rPr lang="en-US" altLang="zh-CN" baseline="-30000" dirty="0">
                <a:latin typeface="+mn-ea"/>
                <a:cs typeface="Times New Roman" panose="02020603050405020304" charset="0"/>
              </a:rPr>
              <a:t>4</a:t>
            </a:r>
            <a:r>
              <a:rPr lang="en-US" altLang="zh-CN" dirty="0">
                <a:latin typeface="+mn-ea"/>
                <a:cs typeface="Times New Roman" panose="02020603050405020304" charset="0"/>
              </a:rPr>
              <a:t>·7H</a:t>
            </a:r>
            <a:r>
              <a:rPr lang="en-US" altLang="zh-CN" baseline="-30000" dirty="0">
                <a:latin typeface="+mn-ea"/>
                <a:cs typeface="Times New Roman" panose="02020603050405020304" charset="0"/>
              </a:rPr>
              <a:t>2</a:t>
            </a:r>
            <a:r>
              <a:rPr lang="en-US" altLang="zh-CN" dirty="0">
                <a:latin typeface="+mn-ea"/>
                <a:cs typeface="Times New Roman" panose="02020603050405020304" charset="0"/>
              </a:rPr>
              <a:t>O</a:t>
            </a:r>
          </a:p>
          <a:p>
            <a:r>
              <a:rPr lang="en-US" altLang="zh-CN" dirty="0">
                <a:latin typeface="+mn-ea"/>
                <a:cs typeface="Times New Roman" panose="02020603050405020304" charset="0"/>
              </a:rPr>
              <a:t>FeSO</a:t>
            </a:r>
            <a:r>
              <a:rPr lang="en-US" altLang="zh-CN" baseline="-30000" dirty="0">
                <a:latin typeface="+mn-ea"/>
                <a:cs typeface="Times New Roman" panose="02020603050405020304" charset="0"/>
              </a:rPr>
              <a:t>4</a:t>
            </a:r>
            <a:r>
              <a:rPr lang="en-US" altLang="zh-CN" dirty="0">
                <a:latin typeface="+mn-ea"/>
                <a:cs typeface="Times New Roman" panose="02020603050405020304" charset="0"/>
              </a:rPr>
              <a:t>·</a:t>
            </a:r>
          </a:p>
          <a:p>
            <a:r>
              <a:rPr lang="en-US" altLang="zh-CN" dirty="0">
                <a:latin typeface="+mn-ea"/>
                <a:cs typeface="Times New Roman" panose="02020603050405020304" charset="0"/>
              </a:rPr>
              <a:t>Fe</a:t>
            </a:r>
            <a:r>
              <a:rPr lang="en-US" altLang="zh-CN" baseline="-25000" dirty="0">
                <a:latin typeface="+mn-ea"/>
                <a:cs typeface="Times New Roman" panose="02020603050405020304" charset="0"/>
              </a:rPr>
              <a:t>2</a:t>
            </a:r>
            <a:r>
              <a:rPr lang="en-US" altLang="zh-CN" dirty="0">
                <a:latin typeface="+mn-ea"/>
                <a:cs typeface="Times New Roman" panose="02020603050405020304" charset="0"/>
              </a:rPr>
              <a:t>O</a:t>
            </a:r>
            <a:r>
              <a:rPr lang="en-US" altLang="zh-CN" baseline="-30000" dirty="0">
                <a:latin typeface="+mn-ea"/>
                <a:cs typeface="Times New Roman" panose="02020603050405020304" charset="0"/>
              </a:rPr>
              <a:t>3</a:t>
            </a:r>
            <a:r>
              <a:rPr lang="en-US" altLang="zh-CN" dirty="0">
                <a:latin typeface="+mn-ea"/>
                <a:cs typeface="Times New Roman" panose="02020603050405020304" charset="0"/>
              </a:rPr>
              <a:t>/ </a:t>
            </a:r>
            <a:r>
              <a:rPr lang="en-US" altLang="zh-CN" dirty="0" err="1">
                <a:latin typeface="+mn-ea"/>
                <a:cs typeface="Times New Roman" panose="02020603050405020304" charset="0"/>
              </a:rPr>
              <a:t>FeO</a:t>
            </a:r>
            <a:endParaRPr lang="en-US" altLang="zh-CN" baseline="-30000" dirty="0">
              <a:latin typeface="+mn-ea"/>
              <a:cs typeface="Times New Roman" panose="02020603050405020304" charset="0"/>
            </a:endParaRPr>
          </a:p>
        </p:txBody>
      </p:sp>
      <p:pic>
        <p:nvPicPr>
          <p:cNvPr id="6" name="图片 5">
            <a:extLst>
              <a:ext uri="{FF2B5EF4-FFF2-40B4-BE49-F238E27FC236}">
                <a16:creationId xmlns:a16="http://schemas.microsoft.com/office/drawing/2014/main" id="{AF931AB7-CA60-4772-9405-7E344668669C}"/>
              </a:ext>
            </a:extLst>
          </p:cNvPr>
          <p:cNvPicPr>
            <a:picLocks noChangeAspect="1"/>
          </p:cNvPicPr>
          <p:nvPr/>
        </p:nvPicPr>
        <p:blipFill>
          <a:blip r:embed="rId6"/>
          <a:stretch>
            <a:fillRect/>
          </a:stretch>
        </p:blipFill>
        <p:spPr>
          <a:xfrm>
            <a:off x="11019934" y="0"/>
            <a:ext cx="1172066" cy="11884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6" grpId="0"/>
      <p:bldP spid="17" grpId="0"/>
      <p:bldP spid="18" grpId="0"/>
      <p:bldP spid="19" grpId="0"/>
      <p:bldP spid="20" grpId="0"/>
      <p:bldP spid="21" grpId="0"/>
      <p:bldP spid="2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4212626" y="489870"/>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化工流程题</a:t>
            </a:r>
            <a:endParaRPr sz="3200" spc="10"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1598055" y="1397476"/>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bject 11"/>
          <p:cNvSpPr txBox="1">
            <a:spLocks noGrp="1"/>
          </p:cNvSpPr>
          <p:nvPr/>
        </p:nvSpPr>
        <p:spPr>
          <a:xfrm>
            <a:off x="2219063" y="1559703"/>
            <a:ext cx="2430427"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命题特点</a:t>
            </a:r>
            <a:endParaRPr sz="3200" spc="10"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5951660" y="1413589"/>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11"/>
          <p:cNvSpPr txBox="1">
            <a:spLocks noGrp="1"/>
          </p:cNvSpPr>
          <p:nvPr/>
        </p:nvSpPr>
        <p:spPr>
          <a:xfrm>
            <a:off x="6743566" y="1556051"/>
            <a:ext cx="2430427"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核心考点</a:t>
            </a:r>
            <a:endParaRPr sz="3200" spc="10" dirty="0">
              <a:solidFill>
                <a:srgbClr val="0070C0"/>
              </a:solidFill>
              <a:latin typeface="微软雅黑" panose="020B0503020204020204" charset="-122"/>
              <a:ea typeface="微软雅黑" panose="020B0503020204020204" charset="-122"/>
            </a:endParaRPr>
          </a:p>
        </p:txBody>
      </p:sp>
      <p:cxnSp>
        <p:nvCxnSpPr>
          <p:cNvPr id="5" name="直接连接符 4"/>
          <p:cNvCxnSpPr/>
          <p:nvPr/>
        </p:nvCxnSpPr>
        <p:spPr>
          <a:xfrm>
            <a:off x="1598055"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1" name="object 11"/>
          <p:cNvSpPr txBox="1">
            <a:spLocks noGrp="1"/>
          </p:cNvSpPr>
          <p:nvPr/>
        </p:nvSpPr>
        <p:spPr>
          <a:xfrm>
            <a:off x="1492632" y="2486563"/>
            <a:ext cx="3883287" cy="3696525"/>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以元素化合物为载体，以化学工艺流程图形式呈现。围绕核心反应推断陌生物质，围绕核心反应或副反应考察物质的变化及定量关系，围绕产品的纯度考察条件控制及物质的分离提纯方法，陌生方程式的书写及相关计算仍然是失分能力点。</a:t>
            </a:r>
            <a:endParaRPr sz="2400" spc="10" dirty="0">
              <a:solidFill>
                <a:schemeClr val="tx1"/>
              </a:solidFill>
              <a:latin typeface="微软雅黑" panose="020B0503020204020204" charset="-122"/>
              <a:ea typeface="微软雅黑" panose="020B0503020204020204" charset="-122"/>
            </a:endParaRPr>
          </a:p>
        </p:txBody>
      </p:sp>
      <p:cxnSp>
        <p:nvCxnSpPr>
          <p:cNvPr id="13" name="直接连接符 12"/>
          <p:cNvCxnSpPr/>
          <p:nvPr/>
        </p:nvCxnSpPr>
        <p:spPr>
          <a:xfrm>
            <a:off x="5933575"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4" name="object 11"/>
          <p:cNvSpPr txBox="1">
            <a:spLocks noGrp="1"/>
          </p:cNvSpPr>
          <p:nvPr/>
        </p:nvSpPr>
        <p:spPr>
          <a:xfrm>
            <a:off x="5770285" y="2368851"/>
            <a:ext cx="5565422" cy="3881191"/>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陌生反应方程式的书写</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latin typeface="微软雅黑" panose="020B0503020204020204" charset="-122"/>
                <a:ea typeface="微软雅黑" panose="020B0503020204020204" charset="-122"/>
              </a:rPr>
              <a:t>基于化学基础理论对关键条件的</a:t>
            </a:r>
            <a:endParaRPr lang="en-US" altLang="zh-CN" sz="2400" spc="10" dirty="0">
              <a:latin typeface="微软雅黑" panose="020B0503020204020204" charset="-122"/>
              <a:ea typeface="微软雅黑" panose="020B0503020204020204" charset="-122"/>
            </a:endParaRPr>
          </a:p>
          <a:p>
            <a:pPr marL="235585">
              <a:lnSpc>
                <a:spcPct val="150000"/>
              </a:lnSpc>
              <a:spcBef>
                <a:spcPts val="25"/>
              </a:spcBef>
            </a:pPr>
            <a:r>
              <a:rPr lang="en-US" altLang="zh-CN" sz="2400" spc="10" dirty="0">
                <a:latin typeface="微软雅黑" panose="020B0503020204020204" charset="-122"/>
                <a:ea typeface="微软雅黑" panose="020B0503020204020204" charset="-122"/>
              </a:rPr>
              <a:t>    </a:t>
            </a:r>
            <a:r>
              <a:rPr lang="zh-CN" altLang="en-US" sz="2400" spc="10" dirty="0">
                <a:latin typeface="微软雅黑" panose="020B0503020204020204" charset="-122"/>
                <a:ea typeface="微软雅黑" panose="020B0503020204020204" charset="-122"/>
              </a:rPr>
              <a:t>控制。</a:t>
            </a:r>
            <a:r>
              <a:rPr lang="zh-CN" altLang="en-US" sz="2400" spc="10" dirty="0">
                <a:solidFill>
                  <a:schemeClr val="tx1"/>
                </a:solidFill>
                <a:latin typeface="微软雅黑" panose="020B0503020204020204" charset="-122"/>
                <a:ea typeface="微软雅黑" panose="020B0503020204020204" charset="-122"/>
              </a:rPr>
              <a:t>如平衡理论、速率理论、</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50000"/>
              </a:lnSpc>
              <a:spcBef>
                <a:spcPts val="25"/>
              </a:spcBef>
            </a:pPr>
            <a:r>
              <a:rPr lang="en-US" altLang="zh-CN" sz="2400" spc="10" dirty="0">
                <a:solidFill>
                  <a:schemeClr val="tx1"/>
                </a:solidFill>
                <a:latin typeface="微软雅黑" panose="020B0503020204020204" charset="-122"/>
                <a:ea typeface="微软雅黑" panose="020B0503020204020204" charset="-122"/>
              </a:rPr>
              <a:t>    </a:t>
            </a:r>
            <a:r>
              <a:rPr lang="zh-CN" altLang="en-US" sz="2400" spc="10" dirty="0">
                <a:solidFill>
                  <a:schemeClr val="tx1"/>
                </a:solidFill>
                <a:latin typeface="微软雅黑" panose="020B0503020204020204" charset="-122"/>
                <a:ea typeface="微软雅黑" panose="020B0503020204020204" charset="-122"/>
              </a:rPr>
              <a:t>电化学理论。</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物质的分离提纯方法和基本操作</a:t>
            </a:r>
            <a:endParaRPr lang="en-US" altLang="zh-CN" sz="2400" spc="10" dirty="0">
              <a:solidFill>
                <a:schemeClr val="tx1"/>
              </a:solidFill>
              <a:latin typeface="微软雅黑" panose="020B0503020204020204" charset="-122"/>
              <a:ea typeface="微软雅黑" panose="020B0503020204020204" charset="-122"/>
            </a:endParaRPr>
          </a:p>
          <a:p>
            <a:pPr marL="578485" indent="-342900">
              <a:lnSpc>
                <a:spcPct val="150000"/>
              </a:lnSpc>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化学定量计算</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50000"/>
              </a:lnSpc>
              <a:spcBef>
                <a:spcPts val="25"/>
              </a:spcBef>
            </a:pPr>
            <a:r>
              <a:rPr lang="zh-CN" altLang="en-US" sz="2400" spc="10" dirty="0">
                <a:solidFill>
                  <a:schemeClr val="tx1"/>
                </a:solidFill>
                <a:latin typeface="微软雅黑" panose="020B0503020204020204" charset="-122"/>
                <a:ea typeface="微软雅黑" panose="020B0503020204020204" charset="-122"/>
              </a:rPr>
              <a:t>    如滴定计算、热重计算等</a:t>
            </a:r>
            <a:endParaRPr lang="en-US" altLang="zh-CN" sz="2400" spc="1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descr="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
          <p:cNvSpPr/>
          <p:nvPr/>
        </p:nvSpPr>
        <p:spPr>
          <a:xfrm>
            <a:off x="2679275" y="2500474"/>
            <a:ext cx="1924121" cy="830997"/>
          </a:xfrm>
          <a:prstGeom prst="rect">
            <a:avLst/>
          </a:prstGeom>
        </p:spPr>
        <p:txBody>
          <a:bodyPr vert="horz" wrap="square">
            <a:spAutoFit/>
          </a:bodyPr>
          <a:lstStyle/>
          <a:p>
            <a:pPr algn="ctr"/>
            <a:r>
              <a:rPr lang="zh-CN" altLang="en-US" sz="4800" b="1" spc="300" dirty="0">
                <a:solidFill>
                  <a:schemeClr val="accent1">
                    <a:lumMod val="75000"/>
                  </a:schemeClr>
                </a:solidFill>
                <a:latin typeface="Times New Roman" panose="02020603050405020304" charset="0"/>
                <a:cs typeface="Times New Roman" panose="02020603050405020304" charset="0"/>
              </a:rPr>
              <a:t>目 录</a:t>
            </a:r>
          </a:p>
        </p:txBody>
      </p:sp>
      <p:sp>
        <p:nvSpPr>
          <p:cNvPr id="12" name="矩形 11"/>
          <p:cNvSpPr/>
          <p:nvPr/>
        </p:nvSpPr>
        <p:spPr>
          <a:xfrm>
            <a:off x="6537796" y="1348650"/>
            <a:ext cx="1620957" cy="523220"/>
          </a:xfrm>
          <a:prstGeom prst="rect">
            <a:avLst/>
          </a:prstGeom>
        </p:spPr>
        <p:txBody>
          <a:bodyPr wrap="none">
            <a:spAutoFit/>
          </a:bodyPr>
          <a:lstStyle/>
          <a:p>
            <a:r>
              <a:rPr lang="zh-CN" altLang="en-US" sz="2800" b="1" dirty="0">
                <a:solidFill>
                  <a:schemeClr val="accent1">
                    <a:lumMod val="75000"/>
                  </a:schemeClr>
                </a:solidFill>
                <a:latin typeface="Times New Roman" panose="02020603050405020304" charset="0"/>
                <a:cs typeface="Times New Roman" panose="02020603050405020304" charset="0"/>
              </a:rPr>
              <a:t>把握趋势</a:t>
            </a:r>
            <a:endParaRPr lang="en-US" altLang="zh-CN" sz="2800" b="1" dirty="0">
              <a:solidFill>
                <a:schemeClr val="accent1">
                  <a:lumMod val="75000"/>
                </a:schemeClr>
              </a:solidFill>
              <a:latin typeface="Times New Roman" panose="02020603050405020304" charset="0"/>
              <a:cs typeface="Times New Roman" panose="02020603050405020304" charset="0"/>
            </a:endParaRPr>
          </a:p>
        </p:txBody>
      </p:sp>
      <p:sp>
        <p:nvSpPr>
          <p:cNvPr id="2" name="矩形 1"/>
          <p:cNvSpPr/>
          <p:nvPr/>
        </p:nvSpPr>
        <p:spPr>
          <a:xfrm>
            <a:off x="4874005" y="1409349"/>
            <a:ext cx="45719" cy="328848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1" name="矩形 10"/>
          <p:cNvSpPr/>
          <p:nvPr/>
        </p:nvSpPr>
        <p:spPr>
          <a:xfrm>
            <a:off x="5473415" y="1265861"/>
            <a:ext cx="880369" cy="769441"/>
          </a:xfrm>
          <a:prstGeom prst="rect">
            <a:avLst/>
          </a:prstGeom>
        </p:spPr>
        <p:txBody>
          <a:bodyPr wrap="none">
            <a:spAutoFit/>
          </a:bodyPr>
          <a:lstStyle/>
          <a:p>
            <a:r>
              <a:rPr lang="en-US" altLang="zh-CN" sz="4400" b="1" dirty="0">
                <a:solidFill>
                  <a:schemeClr val="accent1">
                    <a:lumMod val="75000"/>
                  </a:schemeClr>
                </a:solidFill>
                <a:latin typeface="+mj-ea"/>
                <a:ea typeface="+mj-ea"/>
                <a:cs typeface="Times New Roman" panose="02020603050405020304" charset="0"/>
              </a:rPr>
              <a:t>01</a:t>
            </a:r>
          </a:p>
        </p:txBody>
      </p:sp>
      <p:sp>
        <p:nvSpPr>
          <p:cNvPr id="14" name="矩形 13"/>
          <p:cNvSpPr/>
          <p:nvPr/>
        </p:nvSpPr>
        <p:spPr>
          <a:xfrm>
            <a:off x="6537795" y="2744994"/>
            <a:ext cx="1620957" cy="523220"/>
          </a:xfrm>
          <a:prstGeom prst="rect">
            <a:avLst/>
          </a:prstGeom>
        </p:spPr>
        <p:txBody>
          <a:bodyPr wrap="none">
            <a:spAutoFit/>
          </a:bodyPr>
          <a:lstStyle/>
          <a:p>
            <a:r>
              <a:rPr lang="zh-CN" altLang="en-US" sz="2800" b="1" dirty="0">
                <a:solidFill>
                  <a:schemeClr val="accent1">
                    <a:lumMod val="75000"/>
                  </a:schemeClr>
                </a:solidFill>
                <a:latin typeface="Times New Roman" panose="02020603050405020304" charset="0"/>
                <a:cs typeface="Times New Roman" panose="02020603050405020304" charset="0"/>
              </a:rPr>
              <a:t>认清现状</a:t>
            </a:r>
            <a:endParaRPr lang="en-US" altLang="zh-CN" sz="2800" b="1" dirty="0">
              <a:solidFill>
                <a:schemeClr val="accent1">
                  <a:lumMod val="75000"/>
                </a:schemeClr>
              </a:solidFill>
              <a:latin typeface="Times New Roman" panose="02020603050405020304" charset="0"/>
              <a:cs typeface="Times New Roman" panose="02020603050405020304" charset="0"/>
            </a:endParaRPr>
          </a:p>
        </p:txBody>
      </p:sp>
      <p:sp>
        <p:nvSpPr>
          <p:cNvPr id="15" name="矩形 14"/>
          <p:cNvSpPr/>
          <p:nvPr/>
        </p:nvSpPr>
        <p:spPr>
          <a:xfrm>
            <a:off x="5473414" y="2662205"/>
            <a:ext cx="880369" cy="769441"/>
          </a:xfrm>
          <a:prstGeom prst="rect">
            <a:avLst/>
          </a:prstGeom>
        </p:spPr>
        <p:txBody>
          <a:bodyPr wrap="none">
            <a:spAutoFit/>
          </a:bodyPr>
          <a:lstStyle/>
          <a:p>
            <a:r>
              <a:rPr lang="en-US" altLang="zh-CN" sz="4400" b="1" dirty="0">
                <a:solidFill>
                  <a:schemeClr val="accent1">
                    <a:lumMod val="75000"/>
                  </a:schemeClr>
                </a:solidFill>
                <a:latin typeface="+mj-ea"/>
                <a:ea typeface="+mj-ea"/>
                <a:cs typeface="Times New Roman" panose="02020603050405020304" charset="0"/>
              </a:rPr>
              <a:t>02</a:t>
            </a:r>
          </a:p>
        </p:txBody>
      </p:sp>
      <p:sp>
        <p:nvSpPr>
          <p:cNvPr id="16" name="矩形 15"/>
          <p:cNvSpPr/>
          <p:nvPr/>
        </p:nvSpPr>
        <p:spPr>
          <a:xfrm>
            <a:off x="6562963" y="4174363"/>
            <a:ext cx="1620957" cy="523220"/>
          </a:xfrm>
          <a:prstGeom prst="rect">
            <a:avLst/>
          </a:prstGeom>
        </p:spPr>
        <p:txBody>
          <a:bodyPr wrap="none">
            <a:spAutoFit/>
          </a:bodyPr>
          <a:lstStyle/>
          <a:p>
            <a:r>
              <a:rPr lang="zh-CN" altLang="en-US" sz="2800" b="1" dirty="0">
                <a:solidFill>
                  <a:schemeClr val="accent1">
                    <a:lumMod val="75000"/>
                  </a:schemeClr>
                </a:solidFill>
                <a:latin typeface="Times New Roman" panose="02020603050405020304" charset="0"/>
                <a:cs typeface="Times New Roman" panose="02020603050405020304" charset="0"/>
              </a:rPr>
              <a:t>精细安排</a:t>
            </a:r>
            <a:endParaRPr lang="en-US" altLang="zh-CN" sz="2800" b="1" dirty="0">
              <a:solidFill>
                <a:schemeClr val="accent1">
                  <a:lumMod val="75000"/>
                </a:schemeClr>
              </a:solidFill>
              <a:latin typeface="Times New Roman" panose="02020603050405020304" charset="0"/>
              <a:cs typeface="Times New Roman" panose="02020603050405020304" charset="0"/>
            </a:endParaRPr>
          </a:p>
        </p:txBody>
      </p:sp>
      <p:sp>
        <p:nvSpPr>
          <p:cNvPr id="17" name="矩形 16"/>
          <p:cNvSpPr/>
          <p:nvPr/>
        </p:nvSpPr>
        <p:spPr>
          <a:xfrm>
            <a:off x="5498582" y="4091574"/>
            <a:ext cx="880369" cy="769441"/>
          </a:xfrm>
          <a:prstGeom prst="rect">
            <a:avLst/>
          </a:prstGeom>
        </p:spPr>
        <p:txBody>
          <a:bodyPr wrap="none">
            <a:spAutoFit/>
          </a:bodyPr>
          <a:lstStyle/>
          <a:p>
            <a:r>
              <a:rPr lang="en-US" altLang="zh-CN" sz="4400" b="1" dirty="0">
                <a:solidFill>
                  <a:schemeClr val="accent1">
                    <a:lumMod val="75000"/>
                  </a:schemeClr>
                </a:solidFill>
                <a:latin typeface="+mj-ea"/>
                <a:ea typeface="+mj-ea"/>
                <a:cs typeface="Times New Roman" panose="02020603050405020304" charset="0"/>
              </a:rPr>
              <a:t>03</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694" y="1642279"/>
            <a:ext cx="9268582" cy="2020924"/>
          </a:xfrm>
          <a:prstGeom prst="rect">
            <a:avLst/>
          </a:prstGeom>
        </p:spPr>
      </p:pic>
      <p:sp>
        <p:nvSpPr>
          <p:cNvPr id="8" name="object 11"/>
          <p:cNvSpPr txBox="1">
            <a:spLocks noGrp="1"/>
          </p:cNvSpPr>
          <p:nvPr/>
        </p:nvSpPr>
        <p:spPr>
          <a:xfrm>
            <a:off x="1332694" y="1234115"/>
            <a:ext cx="9657198" cy="74187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dirty="0">
                <a:solidFill>
                  <a:schemeClr val="tx1"/>
                </a:solidFill>
                <a:latin typeface="+mn-ea"/>
                <a:cs typeface="Times New Roman" panose="02020603050405020304" charset="0"/>
              </a:rPr>
              <a:t>例</a:t>
            </a:r>
            <a:r>
              <a:rPr lang="en-US" altLang="zh-CN" sz="2400" dirty="0">
                <a:solidFill>
                  <a:schemeClr val="tx1"/>
                </a:solidFill>
                <a:latin typeface="+mn-ea"/>
                <a:cs typeface="Times New Roman" panose="02020603050405020304" charset="0"/>
              </a:rPr>
              <a:t>3.</a:t>
            </a:r>
            <a:r>
              <a:rPr lang="zh-CN" altLang="en-US" sz="2400" spc="10" dirty="0">
                <a:solidFill>
                  <a:schemeClr val="tx1"/>
                </a:solidFill>
                <a:latin typeface="微软雅黑" panose="020B0503020204020204" charset="-122"/>
                <a:ea typeface="微软雅黑" panose="020B0503020204020204" charset="-122"/>
              </a:rPr>
              <a:t>以废铁屑、废铝制易拉罐及硫酸为原料，制备聚合硫酸铁铝的工业流程如下：</a:t>
            </a:r>
            <a:endParaRPr sz="2400" spc="10" dirty="0">
              <a:solidFill>
                <a:schemeClr val="tx1"/>
              </a:solidFill>
              <a:latin typeface="微软雅黑" panose="020B0503020204020204" charset="-122"/>
              <a:ea typeface="微软雅黑" panose="020B0503020204020204" charset="-122"/>
            </a:endParaRPr>
          </a:p>
        </p:txBody>
      </p:sp>
      <p:sp>
        <p:nvSpPr>
          <p:cNvPr id="9" name="object 11"/>
          <p:cNvSpPr txBox="1">
            <a:spLocks noGrp="1"/>
          </p:cNvSpPr>
          <p:nvPr/>
        </p:nvSpPr>
        <p:spPr>
          <a:xfrm>
            <a:off x="1138385" y="3719360"/>
            <a:ext cx="10449712" cy="1849865"/>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spc="10" dirty="0">
                <a:solidFill>
                  <a:schemeClr val="tx1"/>
                </a:solidFill>
                <a:latin typeface="微软雅黑" panose="020B0503020204020204" charset="-122"/>
                <a:ea typeface="微软雅黑" panose="020B0503020204020204" charset="-122"/>
              </a:rPr>
              <a:t>反应</a:t>
            </a:r>
            <a:r>
              <a:rPr lang="en-US" altLang="zh-CN" sz="2400" spc="10" dirty="0">
                <a:solidFill>
                  <a:schemeClr val="tx1"/>
                </a:solidFill>
                <a:latin typeface="微软雅黑" panose="020B0503020204020204" charset="-122"/>
                <a:ea typeface="微软雅黑" panose="020B0503020204020204" charset="-122"/>
              </a:rPr>
              <a:t>Ⅲ</a:t>
            </a:r>
            <a:r>
              <a:rPr lang="zh-CN" altLang="en-US" sz="2400" spc="10" dirty="0">
                <a:solidFill>
                  <a:schemeClr val="tx1"/>
                </a:solidFill>
                <a:latin typeface="微软雅黑" panose="020B0503020204020204" charset="-122"/>
                <a:ea typeface="微软雅黑" panose="020B0503020204020204" charset="-122"/>
              </a:rPr>
              <a:t>温度</a:t>
            </a:r>
            <a:r>
              <a:rPr lang="zh-CN" altLang="en-US" sz="2400" b="1" spc="10" dirty="0">
                <a:solidFill>
                  <a:schemeClr val="tx1"/>
                </a:solidFill>
                <a:latin typeface="微软雅黑" panose="020B0503020204020204" charset="-122"/>
                <a:ea typeface="微软雅黑" panose="020B0503020204020204" charset="-122"/>
              </a:rPr>
              <a:t>不能太高</a:t>
            </a:r>
            <a:r>
              <a:rPr lang="zh-CN" altLang="en-US" sz="2400" spc="10" dirty="0">
                <a:solidFill>
                  <a:schemeClr val="tx1"/>
                </a:solidFill>
                <a:latin typeface="微软雅黑" panose="020B0503020204020204" charset="-122"/>
                <a:ea typeface="微软雅黑" panose="020B0503020204020204" charset="-122"/>
              </a:rPr>
              <a:t>的原因是</a:t>
            </a:r>
            <a:r>
              <a:rPr lang="zh-CN" altLang="en-US" sz="2400" u="sng" spc="10" dirty="0">
                <a:solidFill>
                  <a:schemeClr val="tx1"/>
                </a:solidFill>
                <a:latin typeface="微软雅黑" panose="020B0503020204020204" charset="-122"/>
                <a:ea typeface="微软雅黑" panose="020B0503020204020204" charset="-122"/>
              </a:rPr>
              <a:t>                                                             </a:t>
            </a:r>
            <a:r>
              <a:rPr lang="zh-CN" altLang="en-US" sz="2400" spc="10" dirty="0">
                <a:solidFill>
                  <a:schemeClr val="tx1"/>
                </a:solidFill>
                <a:latin typeface="微软雅黑" panose="020B0503020204020204" charset="-122"/>
                <a:ea typeface="微软雅黑" panose="020B0503020204020204" charset="-122"/>
              </a:rPr>
              <a:t>。</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00000"/>
              </a:lnSpc>
              <a:spcBef>
                <a:spcPts val="25"/>
              </a:spcBef>
            </a:pPr>
            <a:r>
              <a:rPr lang="zh-CN" altLang="en-US" sz="2400" spc="10" dirty="0">
                <a:solidFill>
                  <a:schemeClr val="tx1"/>
                </a:solidFill>
                <a:latin typeface="微软雅黑" panose="020B0503020204020204" charset="-122"/>
                <a:ea typeface="微软雅黑" panose="020B0503020204020204" charset="-122"/>
              </a:rPr>
              <a:t>反应</a:t>
            </a:r>
            <a:r>
              <a:rPr lang="en-US" altLang="zh-CN" sz="2400" spc="10" dirty="0">
                <a:solidFill>
                  <a:schemeClr val="tx1"/>
                </a:solidFill>
                <a:latin typeface="微软雅黑" panose="020B0503020204020204" charset="-122"/>
                <a:ea typeface="微软雅黑" panose="020B0503020204020204" charset="-122"/>
              </a:rPr>
              <a:t>Ⅲ</a:t>
            </a:r>
            <a:r>
              <a:rPr lang="zh-CN" altLang="en-US" sz="2400" spc="10" dirty="0">
                <a:solidFill>
                  <a:schemeClr val="tx1"/>
                </a:solidFill>
                <a:latin typeface="微软雅黑" panose="020B0503020204020204" charset="-122"/>
                <a:ea typeface="微软雅黑" panose="020B0503020204020204" charset="-122"/>
              </a:rPr>
              <a:t>温度</a:t>
            </a:r>
            <a:r>
              <a:rPr lang="zh-CN" altLang="en-US" sz="2400" b="1" spc="10" dirty="0">
                <a:solidFill>
                  <a:schemeClr val="tx1"/>
                </a:solidFill>
                <a:latin typeface="微软雅黑" panose="020B0503020204020204" charset="-122"/>
                <a:ea typeface="微软雅黑" panose="020B0503020204020204" charset="-122"/>
              </a:rPr>
              <a:t>不能太低</a:t>
            </a:r>
            <a:r>
              <a:rPr lang="zh-CN" altLang="en-US" sz="2400" spc="10" dirty="0">
                <a:solidFill>
                  <a:schemeClr val="tx1"/>
                </a:solidFill>
                <a:latin typeface="微软雅黑" panose="020B0503020204020204" charset="-122"/>
                <a:ea typeface="微软雅黑" panose="020B0503020204020204" charset="-122"/>
              </a:rPr>
              <a:t>的原因是</a:t>
            </a:r>
            <a:r>
              <a:rPr lang="zh-CN" altLang="en-US" sz="2400" u="sng" spc="10" dirty="0">
                <a:solidFill>
                  <a:schemeClr val="tx1"/>
                </a:solidFill>
                <a:latin typeface="微软雅黑" panose="020B0503020204020204" charset="-122"/>
                <a:ea typeface="微软雅黑" panose="020B0503020204020204" charset="-122"/>
              </a:rPr>
              <a:t>                                    </a:t>
            </a:r>
            <a:r>
              <a:rPr lang="zh-CN" altLang="en-US" sz="2400" spc="10" dirty="0">
                <a:solidFill>
                  <a:schemeClr val="tx1"/>
                </a:solidFill>
                <a:latin typeface="微软雅黑" panose="020B0503020204020204" charset="-122"/>
                <a:ea typeface="微软雅黑" panose="020B0503020204020204" charset="-122"/>
              </a:rPr>
              <a:t>。</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00000"/>
              </a:lnSpc>
              <a:spcBef>
                <a:spcPts val="25"/>
              </a:spcBef>
            </a:pPr>
            <a:r>
              <a:rPr lang="zh-CN" altLang="en-US" sz="2400" spc="10" dirty="0">
                <a:solidFill>
                  <a:schemeClr val="tx1"/>
                </a:solidFill>
                <a:latin typeface="微软雅黑" panose="020B0503020204020204" charset="-122"/>
                <a:ea typeface="微软雅黑" panose="020B0503020204020204" charset="-122"/>
              </a:rPr>
              <a:t>反应</a:t>
            </a:r>
            <a:r>
              <a:rPr lang="en-US" altLang="zh-CN" sz="2400" spc="10" dirty="0">
                <a:solidFill>
                  <a:schemeClr val="tx1"/>
                </a:solidFill>
                <a:latin typeface="微软雅黑" panose="020B0503020204020204" charset="-122"/>
                <a:ea typeface="微软雅黑" panose="020B0503020204020204" charset="-122"/>
              </a:rPr>
              <a:t>Ⅲ</a:t>
            </a:r>
            <a:r>
              <a:rPr lang="zh-CN" altLang="en-US" sz="2400" spc="10" dirty="0">
                <a:solidFill>
                  <a:schemeClr val="tx1"/>
                </a:solidFill>
                <a:latin typeface="微软雅黑" panose="020B0503020204020204" charset="-122"/>
                <a:ea typeface="微软雅黑" panose="020B0503020204020204" charset="-122"/>
              </a:rPr>
              <a:t>温度</a:t>
            </a:r>
            <a:r>
              <a:rPr lang="zh-CN" altLang="en-US" sz="2400" b="1" spc="10" dirty="0">
                <a:solidFill>
                  <a:schemeClr val="tx1"/>
                </a:solidFill>
                <a:latin typeface="微软雅黑" panose="020B0503020204020204" charset="-122"/>
                <a:ea typeface="微软雅黑" panose="020B0503020204020204" charset="-122"/>
              </a:rPr>
              <a:t>控制在</a:t>
            </a:r>
            <a:r>
              <a:rPr lang="en-US" altLang="zh-CN" sz="2400" b="1" spc="10" dirty="0">
                <a:solidFill>
                  <a:schemeClr val="tx1"/>
                </a:solidFill>
                <a:latin typeface="微软雅黑" panose="020B0503020204020204" charset="-122"/>
                <a:ea typeface="微软雅黑" panose="020B0503020204020204" charset="-122"/>
              </a:rPr>
              <a:t>50-70</a:t>
            </a:r>
            <a:r>
              <a:rPr lang="en-US" altLang="zh-CN" sz="2400" b="1" spc="10" dirty="0">
                <a:solidFill>
                  <a:schemeClr val="tx1"/>
                </a:solidFill>
                <a:latin typeface="华文细黑" panose="02010600040101010101" pitchFamily="2" charset="-122"/>
                <a:ea typeface="华文细黑" panose="02010600040101010101" pitchFamily="2" charset="-122"/>
              </a:rPr>
              <a:t>℃</a:t>
            </a:r>
            <a:r>
              <a:rPr lang="zh-CN" altLang="en-US" sz="2400" spc="10" dirty="0">
                <a:solidFill>
                  <a:schemeClr val="tx1"/>
                </a:solidFill>
                <a:latin typeface="微软雅黑" panose="020B0503020204020204" charset="-122"/>
                <a:ea typeface="微软雅黑" panose="020B0503020204020204" charset="-122"/>
              </a:rPr>
              <a:t>的原因是</a:t>
            </a:r>
            <a:r>
              <a:rPr lang="zh-CN" altLang="en-US" sz="2400" u="sng" spc="10" dirty="0">
                <a:solidFill>
                  <a:schemeClr val="tx1"/>
                </a:solidFill>
                <a:latin typeface="微软雅黑" panose="020B0503020204020204" charset="-122"/>
                <a:ea typeface="微软雅黑" panose="020B0503020204020204" charset="-122"/>
              </a:rPr>
              <a:t>                                           </a:t>
            </a:r>
            <a:r>
              <a:rPr lang="zh-CN" altLang="en-US" sz="2400" spc="10" dirty="0">
                <a:solidFill>
                  <a:schemeClr val="tx1"/>
                </a:solidFill>
                <a:latin typeface="微软雅黑" panose="020B0503020204020204" charset="-122"/>
                <a:ea typeface="微软雅黑" panose="020B0503020204020204" charset="-122"/>
              </a:rPr>
              <a:t> </a:t>
            </a:r>
            <a:r>
              <a:rPr lang="zh-CN" altLang="en-US" sz="2400" u="sng" spc="10" dirty="0">
                <a:solidFill>
                  <a:schemeClr val="tx1"/>
                </a:solidFill>
                <a:latin typeface="微软雅黑" panose="020B0503020204020204" charset="-122"/>
                <a:ea typeface="微软雅黑" panose="020B0503020204020204" charset="-122"/>
              </a:rPr>
              <a:t>      </a:t>
            </a:r>
            <a:endParaRPr lang="en-US" altLang="zh-CN" sz="2400" u="sng" spc="10" dirty="0">
              <a:solidFill>
                <a:schemeClr val="tx1"/>
              </a:solidFill>
              <a:latin typeface="微软雅黑" panose="020B0503020204020204" charset="-122"/>
              <a:ea typeface="微软雅黑" panose="020B0503020204020204" charset="-122"/>
            </a:endParaRPr>
          </a:p>
          <a:p>
            <a:pPr marL="235585">
              <a:lnSpc>
                <a:spcPct val="100000"/>
              </a:lnSpc>
              <a:spcBef>
                <a:spcPts val="25"/>
              </a:spcBef>
            </a:pPr>
            <a:r>
              <a:rPr lang="en-US" altLang="zh-CN" sz="2400" u="sng" spc="10" dirty="0">
                <a:solidFill>
                  <a:schemeClr val="tx1"/>
                </a:solidFill>
                <a:latin typeface="微软雅黑" panose="020B0503020204020204" charset="-122"/>
                <a:ea typeface="微软雅黑" panose="020B0503020204020204" charset="-122"/>
              </a:rPr>
              <a:t>                                                                                                     </a:t>
            </a:r>
            <a:r>
              <a:rPr lang="zh-CN" altLang="en-US" sz="2400" spc="10" dirty="0">
                <a:solidFill>
                  <a:schemeClr val="tx1"/>
                </a:solidFill>
                <a:latin typeface="微软雅黑" panose="020B0503020204020204" charset="-122"/>
                <a:ea typeface="微软雅黑" panose="020B0503020204020204" charset="-122"/>
              </a:rPr>
              <a:t>。</a:t>
            </a:r>
          </a:p>
          <a:p>
            <a:pPr marL="235585">
              <a:lnSpc>
                <a:spcPct val="100000"/>
              </a:lnSpc>
              <a:spcBef>
                <a:spcPts val="25"/>
              </a:spcBef>
            </a:pPr>
            <a:endParaRPr sz="2400" spc="10" dirty="0">
              <a:solidFill>
                <a:schemeClr val="tx1"/>
              </a:solidFill>
              <a:latin typeface="微软雅黑" panose="020B0503020204020204" charset="-122"/>
              <a:ea typeface="微软雅黑" panose="020B0503020204020204" charset="-122"/>
            </a:endParaRPr>
          </a:p>
        </p:txBody>
      </p:sp>
      <p:sp>
        <p:nvSpPr>
          <p:cNvPr id="10" name="object 11"/>
          <p:cNvSpPr txBox="1">
            <a:spLocks noGrp="1"/>
          </p:cNvSpPr>
          <p:nvPr/>
        </p:nvSpPr>
        <p:spPr>
          <a:xfrm>
            <a:off x="5163680" y="3699886"/>
            <a:ext cx="7028320" cy="372538"/>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sz="2400" spc="10" dirty="0">
                <a:solidFill>
                  <a:srgbClr val="0000FF"/>
                </a:solidFill>
                <a:latin typeface="微软雅黑" panose="020B0503020204020204" charset="-122"/>
                <a:ea typeface="微软雅黑" panose="020B0503020204020204" charset="-122"/>
              </a:rPr>
              <a:t>Fe</a:t>
            </a:r>
            <a:r>
              <a:rPr lang="en-US" altLang="zh-CN" sz="2400" spc="10" baseline="30000" dirty="0">
                <a:solidFill>
                  <a:srgbClr val="0000FF"/>
                </a:solidFill>
                <a:latin typeface="微软雅黑" panose="020B0503020204020204" charset="-122"/>
                <a:ea typeface="微软雅黑" panose="020B0503020204020204" charset="-122"/>
              </a:rPr>
              <a:t>3+</a:t>
            </a:r>
            <a:r>
              <a:rPr lang="zh-CN" altLang="en-US" sz="2400" spc="10" dirty="0">
                <a:solidFill>
                  <a:srgbClr val="0000FF"/>
                </a:solidFill>
                <a:latin typeface="微软雅黑" panose="020B0503020204020204" charset="-122"/>
                <a:ea typeface="微软雅黑" panose="020B0503020204020204" charset="-122"/>
              </a:rPr>
              <a:t>和</a:t>
            </a:r>
            <a:r>
              <a:rPr lang="en-US" altLang="zh-CN" sz="2400" spc="10" dirty="0">
                <a:solidFill>
                  <a:srgbClr val="0000FF"/>
                </a:solidFill>
                <a:latin typeface="微软雅黑" panose="020B0503020204020204" charset="-122"/>
                <a:ea typeface="微软雅黑" panose="020B0503020204020204" charset="-122"/>
              </a:rPr>
              <a:t>Al</a:t>
            </a:r>
            <a:r>
              <a:rPr lang="en-US" altLang="zh-CN" sz="2400" spc="10" baseline="30000" dirty="0">
                <a:solidFill>
                  <a:srgbClr val="0000FF"/>
                </a:solidFill>
                <a:latin typeface="微软雅黑" panose="020B0503020204020204" charset="-122"/>
                <a:ea typeface="微软雅黑" panose="020B0503020204020204" charset="-122"/>
              </a:rPr>
              <a:t>3+</a:t>
            </a:r>
            <a:r>
              <a:rPr lang="zh-CN" altLang="en-US" sz="2400" spc="10" dirty="0">
                <a:solidFill>
                  <a:srgbClr val="0000FF"/>
                </a:solidFill>
                <a:latin typeface="微软雅黑" panose="020B0503020204020204" charset="-122"/>
                <a:ea typeface="微软雅黑" panose="020B0503020204020204" charset="-122"/>
              </a:rPr>
              <a:t>易水解为沉淀，影响产品质量</a:t>
            </a:r>
            <a:endParaRPr sz="2400" spc="10" dirty="0">
              <a:solidFill>
                <a:srgbClr val="0000FF"/>
              </a:solidFill>
              <a:latin typeface="微软雅黑" panose="020B0503020204020204" charset="-122"/>
              <a:ea typeface="微软雅黑" panose="020B0503020204020204" charset="-122"/>
            </a:endParaRPr>
          </a:p>
        </p:txBody>
      </p:sp>
      <p:sp>
        <p:nvSpPr>
          <p:cNvPr id="11" name="object 11"/>
          <p:cNvSpPr txBox="1">
            <a:spLocks noGrp="1"/>
          </p:cNvSpPr>
          <p:nvPr/>
        </p:nvSpPr>
        <p:spPr>
          <a:xfrm>
            <a:off x="5195617" y="4062404"/>
            <a:ext cx="4726049" cy="372538"/>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spc="10" dirty="0">
                <a:solidFill>
                  <a:srgbClr val="0000FF"/>
                </a:solidFill>
                <a:latin typeface="微软雅黑" panose="020B0503020204020204" charset="-122"/>
                <a:ea typeface="微软雅黑" panose="020B0503020204020204" charset="-122"/>
              </a:rPr>
              <a:t>反应速率太慢</a:t>
            </a:r>
            <a:endParaRPr sz="2400" spc="10" dirty="0">
              <a:solidFill>
                <a:srgbClr val="0000FF"/>
              </a:solidFill>
              <a:latin typeface="微软雅黑" panose="020B0503020204020204" charset="-122"/>
              <a:ea typeface="微软雅黑" panose="020B0503020204020204" charset="-122"/>
            </a:endParaRPr>
          </a:p>
        </p:txBody>
      </p:sp>
      <p:sp>
        <p:nvSpPr>
          <p:cNvPr id="3" name="矩形 2"/>
          <p:cNvSpPr/>
          <p:nvPr/>
        </p:nvSpPr>
        <p:spPr>
          <a:xfrm>
            <a:off x="1332694" y="508982"/>
            <a:ext cx="5861207" cy="523220"/>
          </a:xfrm>
          <a:prstGeom prst="rect">
            <a:avLst/>
          </a:prstGeom>
        </p:spPr>
        <p:txBody>
          <a:bodyPr wrap="square">
            <a:spAutoFit/>
          </a:bodyPr>
          <a:lstStyle/>
          <a:p>
            <a:pPr>
              <a:spcBef>
                <a:spcPct val="0"/>
              </a:spcBef>
              <a:spcAft>
                <a:spcPct val="0"/>
              </a:spcAft>
              <a:defRPr/>
            </a:pPr>
            <a:r>
              <a:rPr lang="zh-CN" altLang="en-US" sz="2800" b="1" dirty="0">
                <a:solidFill>
                  <a:srgbClr val="FF0000"/>
                </a:solidFill>
                <a:latin typeface="微软雅黑" panose="020B0503020204020204" charset="-122"/>
                <a:ea typeface="微软雅黑" panose="020B0503020204020204" charset="-122"/>
              </a:rPr>
              <a:t>常见典型错误</a:t>
            </a:r>
            <a:r>
              <a:rPr lang="en-US" altLang="zh-CN" sz="2800" b="1" dirty="0">
                <a:solidFill>
                  <a:srgbClr val="FF0000"/>
                </a:solidFill>
                <a:latin typeface="微软雅黑" panose="020B0503020204020204" charset="-122"/>
                <a:ea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rPr>
              <a:t>条件的控制）</a:t>
            </a:r>
          </a:p>
        </p:txBody>
      </p:sp>
      <p:sp>
        <p:nvSpPr>
          <p:cNvPr id="14" name="object 11"/>
          <p:cNvSpPr txBox="1">
            <a:spLocks noGrp="1"/>
          </p:cNvSpPr>
          <p:nvPr/>
        </p:nvSpPr>
        <p:spPr>
          <a:xfrm>
            <a:off x="1501687" y="4425979"/>
            <a:ext cx="9194264" cy="74187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spc="10" dirty="0">
                <a:solidFill>
                  <a:srgbClr val="0000FF"/>
                </a:solidFill>
                <a:latin typeface="微软雅黑" panose="020B0503020204020204" charset="-122"/>
                <a:ea typeface="微软雅黑" panose="020B0503020204020204" charset="-122"/>
              </a:rPr>
              <a:t>              </a:t>
            </a:r>
            <a:r>
              <a:rPr lang="zh-CN" altLang="en-US" sz="2400" b="1" spc="10" dirty="0">
                <a:solidFill>
                  <a:srgbClr val="0000FF"/>
                </a:solidFill>
                <a:latin typeface="微软雅黑" panose="020B0503020204020204" charset="-122"/>
                <a:ea typeface="微软雅黑" panose="020B0503020204020204" charset="-122"/>
              </a:rPr>
              <a:t>                      </a:t>
            </a:r>
            <a:r>
              <a:rPr lang="zh-CN" altLang="en-US" sz="2400" spc="10" dirty="0">
                <a:solidFill>
                  <a:srgbClr val="0000FF"/>
                </a:solidFill>
                <a:latin typeface="微软雅黑" panose="020B0503020204020204" charset="-122"/>
                <a:ea typeface="微软雅黑" panose="020B0503020204020204" charset="-122"/>
              </a:rPr>
              <a:t>              ①低于</a:t>
            </a:r>
            <a:r>
              <a:rPr lang="en-US" altLang="zh-CN" sz="2400" spc="10" dirty="0">
                <a:solidFill>
                  <a:srgbClr val="0000FF"/>
                </a:solidFill>
                <a:latin typeface="微软雅黑" panose="020B0503020204020204" charset="-122"/>
                <a:ea typeface="微软雅黑" panose="020B0503020204020204" charset="-122"/>
              </a:rPr>
              <a:t>50</a:t>
            </a:r>
            <a:r>
              <a:rPr lang="en-US" altLang="zh-CN" sz="2400" spc="10" dirty="0">
                <a:solidFill>
                  <a:srgbClr val="0000FF"/>
                </a:solidFill>
                <a:latin typeface="华文细黑" panose="02010600040101010101" pitchFamily="2" charset="-122"/>
                <a:ea typeface="华文细黑" panose="02010600040101010101" pitchFamily="2" charset="-122"/>
              </a:rPr>
              <a:t> ℃ </a:t>
            </a:r>
            <a:r>
              <a:rPr lang="zh-CN" altLang="en-US" sz="2400" spc="10" dirty="0">
                <a:solidFill>
                  <a:srgbClr val="0000FF"/>
                </a:solidFill>
                <a:latin typeface="华文细黑" panose="02010600040101010101" pitchFamily="2" charset="-122"/>
                <a:ea typeface="华文细黑" panose="02010600040101010101" pitchFamily="2" charset="-122"/>
              </a:rPr>
              <a:t>时</a:t>
            </a:r>
            <a:r>
              <a:rPr lang="zh-CN" altLang="en-US" sz="2400" spc="10" dirty="0">
                <a:solidFill>
                  <a:srgbClr val="0000FF"/>
                </a:solidFill>
                <a:latin typeface="微软雅黑" panose="020B0503020204020204" charset="-122"/>
                <a:ea typeface="微软雅黑" panose="020B0503020204020204" charset="-122"/>
              </a:rPr>
              <a:t>反应速率太慢</a:t>
            </a:r>
            <a:endParaRPr lang="en-US" altLang="zh-CN" sz="2400" spc="10" dirty="0">
              <a:solidFill>
                <a:srgbClr val="0000FF"/>
              </a:solidFill>
              <a:latin typeface="微软雅黑" panose="020B0503020204020204" charset="-122"/>
              <a:ea typeface="微软雅黑" panose="020B0503020204020204" charset="-122"/>
            </a:endParaRPr>
          </a:p>
          <a:p>
            <a:pPr marL="235585">
              <a:lnSpc>
                <a:spcPct val="100000"/>
              </a:lnSpc>
              <a:spcBef>
                <a:spcPts val="25"/>
              </a:spcBef>
            </a:pPr>
            <a:r>
              <a:rPr lang="zh-CN" altLang="en-US" sz="2400" spc="10" dirty="0">
                <a:solidFill>
                  <a:srgbClr val="0000FF"/>
                </a:solidFill>
                <a:latin typeface="微软雅黑" panose="020B0503020204020204" charset="-122"/>
              </a:rPr>
              <a:t>②高于</a:t>
            </a:r>
            <a:r>
              <a:rPr lang="en-US" altLang="zh-CN" sz="2400" spc="10" dirty="0">
                <a:solidFill>
                  <a:srgbClr val="0000FF"/>
                </a:solidFill>
                <a:latin typeface="微软雅黑" panose="020B0503020204020204" charset="-122"/>
              </a:rPr>
              <a:t>70</a:t>
            </a:r>
            <a:r>
              <a:rPr lang="en-US" altLang="zh-CN" sz="2400" spc="10" dirty="0">
                <a:solidFill>
                  <a:srgbClr val="0000FF"/>
                </a:solidFill>
                <a:latin typeface="华文细黑" panose="02010600040101010101" pitchFamily="2" charset="-122"/>
                <a:ea typeface="华文细黑" panose="02010600040101010101" pitchFamily="2" charset="-122"/>
              </a:rPr>
              <a:t> ℃</a:t>
            </a:r>
            <a:r>
              <a:rPr lang="zh-CN" altLang="en-US" sz="2400" spc="10" dirty="0">
                <a:solidFill>
                  <a:srgbClr val="0000FF"/>
                </a:solidFill>
                <a:latin typeface="华文细黑" panose="02010600040101010101" pitchFamily="2" charset="-122"/>
                <a:ea typeface="华文细黑" panose="02010600040101010101" pitchFamily="2" charset="-122"/>
              </a:rPr>
              <a:t>时</a:t>
            </a:r>
            <a:r>
              <a:rPr lang="en-US" altLang="zh-CN" sz="2400" spc="10" dirty="0">
                <a:solidFill>
                  <a:srgbClr val="0000FF"/>
                </a:solidFill>
                <a:latin typeface="微软雅黑" panose="020B0503020204020204" charset="-122"/>
                <a:ea typeface="微软雅黑" panose="020B0503020204020204" charset="-122"/>
              </a:rPr>
              <a:t>Fe</a:t>
            </a:r>
            <a:r>
              <a:rPr lang="en-US" altLang="zh-CN" sz="2400" spc="10" baseline="30000" dirty="0">
                <a:solidFill>
                  <a:srgbClr val="0000FF"/>
                </a:solidFill>
                <a:latin typeface="微软雅黑" panose="020B0503020204020204" charset="-122"/>
                <a:ea typeface="微软雅黑" panose="020B0503020204020204" charset="-122"/>
              </a:rPr>
              <a:t>3+</a:t>
            </a:r>
            <a:r>
              <a:rPr lang="zh-CN" altLang="en-US" sz="2400" spc="10" dirty="0">
                <a:solidFill>
                  <a:srgbClr val="0000FF"/>
                </a:solidFill>
                <a:latin typeface="微软雅黑" panose="020B0503020204020204" charset="-122"/>
                <a:ea typeface="微软雅黑" panose="020B0503020204020204" charset="-122"/>
              </a:rPr>
              <a:t>和</a:t>
            </a:r>
            <a:r>
              <a:rPr lang="en-US" altLang="zh-CN" sz="2400" spc="10" dirty="0">
                <a:solidFill>
                  <a:srgbClr val="0000FF"/>
                </a:solidFill>
                <a:latin typeface="微软雅黑" panose="020B0503020204020204" charset="-122"/>
                <a:ea typeface="微软雅黑" panose="020B0503020204020204" charset="-122"/>
              </a:rPr>
              <a:t>Al</a:t>
            </a:r>
            <a:r>
              <a:rPr lang="en-US" altLang="zh-CN" sz="2400" spc="10" baseline="30000" dirty="0">
                <a:solidFill>
                  <a:srgbClr val="0000FF"/>
                </a:solidFill>
                <a:latin typeface="微软雅黑" panose="020B0503020204020204" charset="-122"/>
                <a:ea typeface="微软雅黑" panose="020B0503020204020204" charset="-122"/>
              </a:rPr>
              <a:t>3+</a:t>
            </a:r>
            <a:r>
              <a:rPr lang="zh-CN" altLang="en-US" sz="2400" spc="10" dirty="0">
                <a:solidFill>
                  <a:srgbClr val="0000FF"/>
                </a:solidFill>
                <a:latin typeface="微软雅黑" panose="020B0503020204020204" charset="-122"/>
                <a:ea typeface="微软雅黑" panose="020B0503020204020204" charset="-122"/>
              </a:rPr>
              <a:t>易水解为沉淀，影响产品质量</a:t>
            </a:r>
          </a:p>
        </p:txBody>
      </p:sp>
      <p:sp>
        <p:nvSpPr>
          <p:cNvPr id="15" name="object 11"/>
          <p:cNvSpPr txBox="1">
            <a:spLocks noGrp="1"/>
          </p:cNvSpPr>
          <p:nvPr/>
        </p:nvSpPr>
        <p:spPr>
          <a:xfrm>
            <a:off x="1204504" y="5240310"/>
            <a:ext cx="9454978" cy="1111202"/>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spc="10" dirty="0">
                <a:latin typeface="微软雅黑" panose="020B0503020204020204" charset="-122"/>
                <a:ea typeface="微软雅黑" panose="020B0503020204020204" charset="-122"/>
              </a:rPr>
              <a:t>可能角度：</a:t>
            </a:r>
            <a:r>
              <a:rPr lang="en-US" altLang="zh-CN" sz="2400" spc="10" dirty="0">
                <a:solidFill>
                  <a:schemeClr val="tx1"/>
                </a:solidFill>
                <a:latin typeface="微软雅黑" panose="020B0503020204020204" charset="-122"/>
                <a:ea typeface="微软雅黑" panose="020B0503020204020204" charset="-122"/>
              </a:rPr>
              <a:t>1.</a:t>
            </a:r>
            <a:r>
              <a:rPr lang="zh-CN" altLang="en-US" sz="2400" spc="10" dirty="0">
                <a:solidFill>
                  <a:schemeClr val="tx1"/>
                </a:solidFill>
                <a:latin typeface="微软雅黑" panose="020B0503020204020204" charset="-122"/>
                <a:ea typeface="微软雅黑" panose="020B0503020204020204" charset="-122"/>
              </a:rPr>
              <a:t>化学反应速率</a:t>
            </a:r>
            <a:r>
              <a:rPr lang="en-US" altLang="zh-CN" sz="2400" spc="10" dirty="0">
                <a:solidFill>
                  <a:schemeClr val="tx1"/>
                </a:solidFill>
                <a:latin typeface="微软雅黑" panose="020B0503020204020204" charset="-122"/>
                <a:ea typeface="微软雅黑" panose="020B0503020204020204" charset="-122"/>
              </a:rPr>
              <a:t> 2.</a:t>
            </a:r>
            <a:r>
              <a:rPr lang="zh-CN" altLang="en-US" sz="2400" spc="10" dirty="0">
                <a:solidFill>
                  <a:schemeClr val="tx1"/>
                </a:solidFill>
                <a:latin typeface="微软雅黑" panose="020B0503020204020204" charset="-122"/>
                <a:ea typeface="微软雅黑" panose="020B0503020204020204" charset="-122"/>
              </a:rPr>
              <a:t>转化率</a:t>
            </a:r>
            <a:r>
              <a:rPr lang="en-US" altLang="zh-CN" sz="2400" spc="10" dirty="0">
                <a:solidFill>
                  <a:schemeClr val="tx1"/>
                </a:solidFill>
                <a:latin typeface="微软雅黑" panose="020B0503020204020204" charset="-122"/>
                <a:ea typeface="微软雅黑" panose="020B0503020204020204" charset="-122"/>
              </a:rPr>
              <a:t>    3.</a:t>
            </a:r>
            <a:r>
              <a:rPr lang="zh-CN" altLang="en-US" sz="2400" spc="10" dirty="0">
                <a:solidFill>
                  <a:schemeClr val="tx1"/>
                </a:solidFill>
                <a:latin typeface="微软雅黑" panose="020B0503020204020204" charset="-122"/>
                <a:ea typeface="微软雅黑" panose="020B0503020204020204" charset="-122"/>
              </a:rPr>
              <a:t>溶解度</a:t>
            </a:r>
            <a:r>
              <a:rPr lang="en-US" altLang="zh-CN" sz="2400" spc="10" dirty="0">
                <a:solidFill>
                  <a:schemeClr val="tx1"/>
                </a:solidFill>
                <a:latin typeface="微软雅黑" panose="020B0503020204020204" charset="-122"/>
                <a:ea typeface="微软雅黑" panose="020B0503020204020204" charset="-122"/>
              </a:rPr>
              <a:t>   4.</a:t>
            </a:r>
            <a:r>
              <a:rPr lang="zh-CN" altLang="en-US" sz="2400" spc="10" dirty="0">
                <a:solidFill>
                  <a:schemeClr val="tx1"/>
                </a:solidFill>
                <a:latin typeface="微软雅黑" panose="020B0503020204020204" charset="-122"/>
                <a:ea typeface="微软雅黑" panose="020B0503020204020204" charset="-122"/>
              </a:rPr>
              <a:t>汽化液化分离</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00000"/>
              </a:lnSpc>
              <a:spcBef>
                <a:spcPts val="25"/>
              </a:spcBef>
            </a:pPr>
            <a:r>
              <a:rPr lang="en-US" altLang="zh-CN" sz="2400" spc="10" dirty="0">
                <a:solidFill>
                  <a:schemeClr val="tx1"/>
                </a:solidFill>
                <a:latin typeface="微软雅黑" panose="020B0503020204020204" charset="-122"/>
                <a:ea typeface="微软雅黑" panose="020B0503020204020204" charset="-122"/>
              </a:rPr>
              <a:t>                 5.</a:t>
            </a:r>
            <a:r>
              <a:rPr lang="zh-CN" altLang="en-US" sz="2400" spc="10" dirty="0">
                <a:solidFill>
                  <a:schemeClr val="tx1"/>
                </a:solidFill>
                <a:latin typeface="微软雅黑" panose="020B0503020204020204" charset="-122"/>
                <a:ea typeface="微软雅黑" panose="020B0503020204020204" charset="-122"/>
              </a:rPr>
              <a:t>除杂</a:t>
            </a:r>
            <a:r>
              <a:rPr lang="en-US" altLang="zh-CN" sz="2400" spc="10" dirty="0">
                <a:solidFill>
                  <a:schemeClr val="tx1"/>
                </a:solidFill>
                <a:latin typeface="微软雅黑" panose="020B0503020204020204" charset="-122"/>
                <a:ea typeface="微软雅黑" panose="020B0503020204020204" charset="-122"/>
              </a:rPr>
              <a:t>              6.</a:t>
            </a:r>
            <a:r>
              <a:rPr lang="zh-CN" altLang="en-US" sz="2400" spc="10" dirty="0">
                <a:solidFill>
                  <a:schemeClr val="tx1"/>
                </a:solidFill>
                <a:latin typeface="微软雅黑" panose="020B0503020204020204" charset="-122"/>
                <a:ea typeface="微软雅黑" panose="020B0503020204020204" charset="-122"/>
              </a:rPr>
              <a:t>挥发、分解、氧化、水解</a:t>
            </a:r>
            <a:endParaRPr lang="en-US" altLang="zh-CN" sz="2400" spc="10" dirty="0">
              <a:solidFill>
                <a:schemeClr val="tx1"/>
              </a:solidFill>
              <a:latin typeface="微软雅黑" panose="020B0503020204020204" charset="-122"/>
              <a:ea typeface="微软雅黑" panose="020B0503020204020204" charset="-122"/>
            </a:endParaRPr>
          </a:p>
          <a:p>
            <a:pPr marL="235585">
              <a:lnSpc>
                <a:spcPct val="100000"/>
              </a:lnSpc>
              <a:spcBef>
                <a:spcPts val="25"/>
              </a:spcBef>
            </a:pPr>
            <a:r>
              <a:rPr lang="en-US" altLang="zh-CN" sz="2400" spc="10" dirty="0">
                <a:solidFill>
                  <a:schemeClr val="tx1"/>
                </a:solidFill>
                <a:latin typeface="微软雅黑" panose="020B0503020204020204" charset="-122"/>
                <a:ea typeface="微软雅黑" panose="020B0503020204020204" charset="-122"/>
              </a:rPr>
              <a:t>                 7.</a:t>
            </a:r>
            <a:r>
              <a:rPr lang="zh-CN" altLang="en-US" sz="2400" spc="10" dirty="0">
                <a:solidFill>
                  <a:schemeClr val="tx1"/>
                </a:solidFill>
                <a:latin typeface="微软雅黑" panose="020B0503020204020204" charset="-122"/>
                <a:ea typeface="微软雅黑" panose="020B0503020204020204" charset="-122"/>
              </a:rPr>
              <a:t>副反应           </a:t>
            </a:r>
            <a:r>
              <a:rPr lang="en-US" altLang="zh-CN" sz="2400" spc="10" dirty="0">
                <a:solidFill>
                  <a:schemeClr val="tx1"/>
                </a:solidFill>
                <a:latin typeface="微软雅黑" panose="020B0503020204020204" charset="-122"/>
                <a:ea typeface="微软雅黑" panose="020B0503020204020204" charset="-122"/>
              </a:rPr>
              <a:t>8.</a:t>
            </a:r>
            <a:r>
              <a:rPr lang="zh-CN" altLang="en-US" sz="2400" spc="10" dirty="0">
                <a:solidFill>
                  <a:schemeClr val="tx1"/>
                </a:solidFill>
                <a:latin typeface="微软雅黑" panose="020B0503020204020204" charset="-122"/>
                <a:ea typeface="微软雅黑" panose="020B0503020204020204" charset="-122"/>
              </a:rPr>
              <a:t>催化剂活性、选择性</a:t>
            </a:r>
            <a:r>
              <a:rPr lang="en-US" altLang="zh-CN" sz="2400" spc="10" dirty="0">
                <a:solidFill>
                  <a:schemeClr val="tx1"/>
                </a:solidFill>
                <a:latin typeface="微软雅黑" panose="020B0503020204020204" charset="-122"/>
                <a:ea typeface="微软雅黑" panose="020B0503020204020204" charset="-122"/>
              </a:rPr>
              <a:t>……</a:t>
            </a:r>
            <a:endParaRPr sz="2400" spc="10" dirty="0">
              <a:solidFill>
                <a:schemeClr val="tx1"/>
              </a:solidFill>
              <a:latin typeface="微软雅黑" panose="020B0503020204020204" charset="-122"/>
              <a:ea typeface="微软雅黑" panose="020B0503020204020204" charset="-122"/>
            </a:endParaRPr>
          </a:p>
        </p:txBody>
      </p:sp>
      <p:sp>
        <p:nvSpPr>
          <p:cNvPr id="16" name="object 11"/>
          <p:cNvSpPr txBox="1">
            <a:spLocks noGrp="1"/>
          </p:cNvSpPr>
          <p:nvPr/>
        </p:nvSpPr>
        <p:spPr>
          <a:xfrm>
            <a:off x="1204504" y="6304076"/>
            <a:ext cx="9454978" cy="372538"/>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2400" spc="10" dirty="0">
                <a:latin typeface="微软雅黑" panose="020B0503020204020204" charset="-122"/>
                <a:ea typeface="微软雅黑" panose="020B0503020204020204" charset="-122"/>
              </a:rPr>
              <a:t>可行角度：</a:t>
            </a:r>
            <a:r>
              <a:rPr lang="en-US" altLang="zh-CN" sz="2400" spc="10" dirty="0">
                <a:solidFill>
                  <a:schemeClr val="tx1"/>
                </a:solidFill>
                <a:latin typeface="微软雅黑" panose="020B0503020204020204" charset="-122"/>
                <a:ea typeface="微软雅黑" panose="020B0503020204020204" charset="-122"/>
              </a:rPr>
              <a:t>……</a:t>
            </a:r>
            <a:endParaRPr sz="2400" spc="10" dirty="0">
              <a:solidFill>
                <a:schemeClr val="tx1"/>
              </a:solidFill>
              <a:latin typeface="微软雅黑" panose="020B0503020204020204" charset="-122"/>
              <a:ea typeface="微软雅黑" panose="020B0503020204020204" charset="-122"/>
            </a:endParaRPr>
          </a:p>
        </p:txBody>
      </p:sp>
      <p:pic>
        <p:nvPicPr>
          <p:cNvPr id="5" name="图片 4">
            <a:extLst>
              <a:ext uri="{FF2B5EF4-FFF2-40B4-BE49-F238E27FC236}">
                <a16:creationId xmlns:a16="http://schemas.microsoft.com/office/drawing/2014/main" id="{6F08569F-1B54-4815-9E4F-8A9351756ACE}"/>
              </a:ext>
            </a:extLst>
          </p:cNvPr>
          <p:cNvPicPr>
            <a:picLocks noChangeAspect="1"/>
          </p:cNvPicPr>
          <p:nvPr/>
        </p:nvPicPr>
        <p:blipFill>
          <a:blip r:embed="rId5"/>
          <a:stretch>
            <a:fillRect/>
          </a:stretch>
        </p:blipFill>
        <p:spPr>
          <a:xfrm>
            <a:off x="11009003" y="0"/>
            <a:ext cx="1182997" cy="11829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3863490" y="477400"/>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化学理论综合题</a:t>
            </a:r>
            <a:endParaRPr sz="3200" spc="10"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1293250" y="1397476"/>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bject 11"/>
          <p:cNvSpPr txBox="1">
            <a:spLocks noGrp="1"/>
          </p:cNvSpPr>
          <p:nvPr/>
        </p:nvSpPr>
        <p:spPr>
          <a:xfrm>
            <a:off x="1914258" y="1559703"/>
            <a:ext cx="2430427"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命题特点</a:t>
            </a:r>
            <a:endParaRPr sz="3200" spc="10"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5788373" y="1413589"/>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11"/>
          <p:cNvSpPr txBox="1">
            <a:spLocks noGrp="1"/>
          </p:cNvSpPr>
          <p:nvPr/>
        </p:nvSpPr>
        <p:spPr>
          <a:xfrm>
            <a:off x="6569390" y="1556051"/>
            <a:ext cx="2430427"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核心考点</a:t>
            </a:r>
            <a:endParaRPr sz="3200" spc="10" dirty="0">
              <a:solidFill>
                <a:srgbClr val="0070C0"/>
              </a:solidFill>
              <a:latin typeface="微软雅黑" panose="020B0503020204020204" charset="-122"/>
              <a:ea typeface="微软雅黑" panose="020B0503020204020204" charset="-122"/>
            </a:endParaRPr>
          </a:p>
        </p:txBody>
      </p:sp>
      <p:cxnSp>
        <p:nvCxnSpPr>
          <p:cNvPr id="5" name="直接连接符 4"/>
          <p:cNvCxnSpPr/>
          <p:nvPr/>
        </p:nvCxnSpPr>
        <p:spPr>
          <a:xfrm>
            <a:off x="1293250"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1" name="object 11"/>
          <p:cNvSpPr txBox="1">
            <a:spLocks noGrp="1"/>
          </p:cNvSpPr>
          <p:nvPr/>
        </p:nvSpPr>
        <p:spPr>
          <a:xfrm>
            <a:off x="1187827" y="2486563"/>
            <a:ext cx="3883287" cy="332719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化学反应原理仍以创新为主，特别是在情景上、取材上、图像上创新，同时联系生产实际考察学生选择适宜的反应条件，重点考察学生综合应用知识的能力，化学平衡常数计算、速率方程、速率大小比较、化学图像分析要</a:t>
            </a:r>
            <a:endParaRPr sz="2400" spc="10" dirty="0">
              <a:solidFill>
                <a:schemeClr val="tx1"/>
              </a:solidFill>
              <a:latin typeface="微软雅黑" panose="020B0503020204020204" charset="-122"/>
              <a:ea typeface="微软雅黑" panose="020B0503020204020204" charset="-122"/>
            </a:endParaRPr>
          </a:p>
        </p:txBody>
      </p:sp>
      <p:cxnSp>
        <p:nvCxnSpPr>
          <p:cNvPr id="13" name="直接连接符 12"/>
          <p:cNvCxnSpPr/>
          <p:nvPr/>
        </p:nvCxnSpPr>
        <p:spPr>
          <a:xfrm>
            <a:off x="5789229" y="2486562"/>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4" name="object 11"/>
          <p:cNvSpPr txBox="1">
            <a:spLocks noGrp="1"/>
          </p:cNvSpPr>
          <p:nvPr/>
        </p:nvSpPr>
        <p:spPr>
          <a:xfrm>
            <a:off x="5631127" y="2486562"/>
            <a:ext cx="5565422" cy="332719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利用盖斯定律反应热的计算</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latin typeface="微软雅黑" panose="020B0503020204020204" charset="-122"/>
                <a:ea typeface="微软雅黑" panose="020B0503020204020204" charset="-122"/>
              </a:rPr>
              <a:t>条件控制、选择及其原因解释</a:t>
            </a:r>
            <a:endParaRPr lang="en-US" altLang="zh-CN" sz="2400" spc="10" dirty="0">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（平衡理论和速率理论）</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化学平衡与化学速率计算</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（反应速率、转化率、平衡常数）</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反应速率理解</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（正反应速率、逆反应速率、反应速率）</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催化剂和活化能理解和应用</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图表数据信息加工与处理</a:t>
            </a:r>
            <a:endParaRPr lang="en-US" altLang="zh-CN" sz="2400" spc="1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098466" y="1078326"/>
            <a:ext cx="1029343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ctr" latinLnBrk="0" hangingPunct="0">
              <a:lnSpc>
                <a:spcPct val="150000"/>
              </a:lnSpc>
              <a:spcBef>
                <a:spcPct val="0"/>
              </a:spcBef>
              <a:spcAft>
                <a:spcPct val="0"/>
              </a:spcAft>
              <a:buClrTx/>
              <a:buSzTx/>
              <a:buFontTx/>
              <a:buNone/>
            </a:pPr>
            <a:r>
              <a:rPr lang="zh-CN" altLang="en-US" sz="2000" dirty="0">
                <a:latin typeface="+mn-ea"/>
                <a:cs typeface="Calibri" panose="020F0502020204030204" charset="0"/>
              </a:rPr>
              <a:t>例</a:t>
            </a:r>
            <a:r>
              <a:rPr lang="en-US" altLang="zh-CN" sz="2000" dirty="0">
                <a:latin typeface="+mn-ea"/>
                <a:cs typeface="Calibri" panose="020F0502020204030204" charset="0"/>
              </a:rPr>
              <a:t>4.</a:t>
            </a:r>
            <a:r>
              <a:rPr kumimoji="0" lang="zh-CN" sz="2000" b="0" i="0" u="none" strike="noStrike" cap="none" normalizeH="0" baseline="0" dirty="0">
                <a:ln>
                  <a:noFill/>
                </a:ln>
                <a:solidFill>
                  <a:schemeClr val="tx1"/>
                </a:solidFill>
                <a:effectLst/>
                <a:latin typeface="+mn-ea"/>
                <a:cs typeface="Calibri" panose="020F0502020204030204" charset="0"/>
              </a:rPr>
              <a:t>研究大气污染物</a:t>
            </a:r>
            <a:r>
              <a:rPr kumimoji="0" lang="en-US" altLang="zh-CN" sz="2000" b="0" i="0" u="none" strike="noStrike" cap="none" normalizeH="0" baseline="0" dirty="0">
                <a:ln>
                  <a:noFill/>
                </a:ln>
                <a:solidFill>
                  <a:schemeClr val="tx1"/>
                </a:solidFill>
                <a:effectLst/>
                <a:latin typeface="+mn-ea"/>
                <a:cs typeface="Times New Roman" panose="02020603050405020304" charset="0"/>
              </a:rPr>
              <a:t>SO</a:t>
            </a:r>
            <a:r>
              <a:rPr kumimoji="0" lang="en-US" altLang="zh-CN" sz="2000" b="0" i="0" u="none" strike="noStrike" cap="none" normalizeH="0" baseline="-30000" dirty="0">
                <a:ln>
                  <a:noFill/>
                </a:ln>
                <a:solidFill>
                  <a:schemeClr val="tx1"/>
                </a:solidFill>
                <a:effectLst/>
                <a:latin typeface="+mn-ea"/>
                <a:cs typeface="Times New Roman" panose="02020603050405020304" charset="0"/>
              </a:rPr>
              <a:t>3</a:t>
            </a:r>
            <a:r>
              <a:rPr lang="zh-CN" altLang="en-US" sz="2000" dirty="0">
                <a:latin typeface="+mn-ea"/>
                <a:cs typeface="Calibri" panose="020F0502020204030204" charset="0"/>
              </a:rPr>
              <a:t>、</a:t>
            </a:r>
            <a:r>
              <a:rPr kumimoji="0" lang="en-US" altLang="zh-CN" sz="2000" b="0" i="0" u="none" strike="noStrike" cap="none" normalizeH="0" baseline="0" dirty="0">
                <a:ln>
                  <a:noFill/>
                </a:ln>
                <a:solidFill>
                  <a:schemeClr val="tx1"/>
                </a:solidFill>
                <a:effectLst/>
                <a:latin typeface="+mn-ea"/>
                <a:cs typeface="Times New Roman" panose="02020603050405020304" charset="0"/>
              </a:rPr>
              <a:t>CH</a:t>
            </a:r>
            <a:r>
              <a:rPr kumimoji="0" lang="en-US" altLang="zh-CN" sz="2000" b="0" i="0" u="none" strike="noStrike" cap="none" normalizeH="0" baseline="-30000" dirty="0">
                <a:ln>
                  <a:noFill/>
                </a:ln>
                <a:solidFill>
                  <a:schemeClr val="tx1"/>
                </a:solidFill>
                <a:effectLst/>
                <a:latin typeface="+mn-ea"/>
                <a:cs typeface="Times New Roman" panose="02020603050405020304" charset="0"/>
              </a:rPr>
              <a:t>3</a:t>
            </a:r>
            <a:r>
              <a:rPr kumimoji="0" lang="en-US" altLang="zh-CN" sz="2000" b="0" i="0" u="none" strike="noStrike" cap="none" normalizeH="0" baseline="0" dirty="0">
                <a:ln>
                  <a:noFill/>
                </a:ln>
                <a:solidFill>
                  <a:schemeClr val="tx1"/>
                </a:solidFill>
                <a:effectLst/>
                <a:latin typeface="+mn-ea"/>
                <a:cs typeface="Times New Roman" panose="02020603050405020304" charset="0"/>
              </a:rPr>
              <a:t>OH</a:t>
            </a:r>
            <a:r>
              <a:rPr kumimoji="0" lang="zh-CN" altLang="en-US" sz="2000" b="0" i="0" u="none" strike="noStrike" cap="none" normalizeH="0" baseline="0" dirty="0">
                <a:ln>
                  <a:noFill/>
                </a:ln>
                <a:solidFill>
                  <a:schemeClr val="tx1"/>
                </a:solidFill>
                <a:effectLst/>
                <a:latin typeface="+mn-ea"/>
                <a:cs typeface="Calibri" panose="020F0502020204030204" charset="0"/>
              </a:rPr>
              <a:t>与</a:t>
            </a:r>
            <a:r>
              <a:rPr kumimoji="0" lang="en-US" altLang="zh-CN" sz="2000" b="0" i="0" u="none" strike="noStrike" cap="none" normalizeH="0" baseline="0" dirty="0">
                <a:ln>
                  <a:noFill/>
                </a:ln>
                <a:solidFill>
                  <a:schemeClr val="tx1"/>
                </a:solidFill>
                <a:effectLst/>
                <a:latin typeface="+mn-ea"/>
                <a:cs typeface="Times New Roman" panose="02020603050405020304" charset="0"/>
              </a:rPr>
              <a:t>H</a:t>
            </a:r>
            <a:r>
              <a:rPr kumimoji="0" lang="en-US" altLang="zh-CN" sz="2000" b="0" i="0" u="none" strike="noStrike" cap="none" normalizeH="0" baseline="-30000" dirty="0">
                <a:ln>
                  <a:noFill/>
                </a:ln>
                <a:solidFill>
                  <a:schemeClr val="tx1"/>
                </a:solidFill>
                <a:effectLst/>
                <a:latin typeface="+mn-ea"/>
                <a:cs typeface="Times New Roman" panose="02020603050405020304" charset="0"/>
              </a:rPr>
              <a:t>2</a:t>
            </a:r>
            <a:r>
              <a:rPr kumimoji="0" lang="en-US" altLang="zh-CN" sz="2000" b="0" i="0" u="none" strike="noStrike" cap="none" normalizeH="0" baseline="0" dirty="0">
                <a:ln>
                  <a:noFill/>
                </a:ln>
                <a:solidFill>
                  <a:schemeClr val="tx1"/>
                </a:solidFill>
                <a:effectLst/>
                <a:latin typeface="+mn-ea"/>
                <a:cs typeface="Times New Roman" panose="02020603050405020304" charset="0"/>
              </a:rPr>
              <a:t>O</a:t>
            </a:r>
            <a:r>
              <a:rPr kumimoji="0" lang="zh-CN" altLang="en-US" sz="2000" b="0" i="0" u="none" strike="noStrike" cap="none" normalizeH="0" baseline="0" dirty="0">
                <a:ln>
                  <a:noFill/>
                </a:ln>
                <a:solidFill>
                  <a:schemeClr val="tx1"/>
                </a:solidFill>
                <a:effectLst/>
                <a:latin typeface="+mn-ea"/>
                <a:cs typeface="Calibri" panose="020F0502020204030204" charset="0"/>
              </a:rPr>
              <a:t>之间的</a:t>
            </a:r>
            <a:r>
              <a:rPr kumimoji="0" lang="zh-CN" altLang="en-US" sz="2000" b="0" i="0" u="none" strike="noStrike" cap="none" normalizeH="0" baseline="0" dirty="0">
                <a:ln>
                  <a:noFill/>
                </a:ln>
                <a:solidFill>
                  <a:srgbClr val="000000"/>
                </a:solidFill>
                <a:effectLst/>
                <a:latin typeface="+mn-ea"/>
                <a:cs typeface="Calibri" panose="020F0502020204030204" charset="0"/>
              </a:rPr>
              <a:t>催化</a:t>
            </a:r>
            <a:r>
              <a:rPr kumimoji="0" lang="zh-CN" altLang="en-US" sz="2000" b="0" i="0" u="none" strike="noStrike" cap="none" normalizeH="0" baseline="0" dirty="0">
                <a:ln>
                  <a:noFill/>
                </a:ln>
                <a:solidFill>
                  <a:schemeClr val="tx1"/>
                </a:solidFill>
                <a:effectLst/>
                <a:latin typeface="+mn-ea"/>
                <a:cs typeface="Calibri" panose="020F0502020204030204" charset="0"/>
              </a:rPr>
              <a:t>反应，有利于揭示雾霾的形成机理。</a:t>
            </a:r>
            <a:endParaRPr kumimoji="0" lang="zh-CN" altLang="en-US" sz="2000" b="0" i="0" u="none" strike="noStrike" cap="none" normalizeH="0" baseline="0" dirty="0">
              <a:ln>
                <a:noFill/>
              </a:ln>
              <a:solidFill>
                <a:schemeClr val="tx1"/>
              </a:solidFill>
              <a:effectLst/>
              <a:latin typeface="+mn-ea"/>
            </a:endParaRPr>
          </a:p>
          <a:p>
            <a:pPr eaLnBrk="0" fontAlgn="base" hangingPunct="0">
              <a:lnSpc>
                <a:spcPct val="150000"/>
              </a:lnSpc>
              <a:spcBef>
                <a:spcPct val="0"/>
              </a:spcBef>
              <a:spcAft>
                <a:spcPct val="0"/>
              </a:spcAft>
            </a:pPr>
            <a:r>
              <a:rPr kumimoji="0" lang="zh-CN" altLang="en-US" sz="2000" b="0" i="0" u="none" strike="noStrike" cap="none" normalizeH="0" baseline="0" dirty="0">
                <a:ln>
                  <a:noFill/>
                </a:ln>
                <a:solidFill>
                  <a:schemeClr val="tx1"/>
                </a:solidFill>
                <a:effectLst/>
                <a:latin typeface="+mn-ea"/>
                <a:cs typeface="Times New Roman" panose="02020603050405020304" charset="0"/>
              </a:rPr>
              <a:t>反应</a:t>
            </a:r>
            <a:r>
              <a:rPr kumimoji="0" lang="en-US" altLang="zh-CN" sz="2000" b="0" i="0" u="none" strike="noStrike" cap="none" normalizeH="0" baseline="0" dirty="0">
                <a:ln>
                  <a:noFill/>
                </a:ln>
                <a:solidFill>
                  <a:schemeClr val="tx1"/>
                </a:solidFill>
                <a:effectLst/>
                <a:latin typeface="+mn-ea"/>
                <a:cs typeface="Times New Roman" panose="02020603050405020304" charset="0"/>
              </a:rPr>
              <a:t>i:  SO</a:t>
            </a:r>
            <a:r>
              <a:rPr kumimoji="0" lang="en-US" altLang="zh-CN" sz="2000" b="0" i="0" u="none" strike="noStrike" cap="none" normalizeH="0" baseline="-30000" dirty="0">
                <a:ln>
                  <a:noFill/>
                </a:ln>
                <a:solidFill>
                  <a:schemeClr val="tx1"/>
                </a:solidFill>
                <a:effectLst/>
                <a:latin typeface="+mn-ea"/>
                <a:cs typeface="Times New Roman" panose="02020603050405020304" charset="0"/>
              </a:rPr>
              <a:t>3</a:t>
            </a:r>
            <a:r>
              <a:rPr kumimoji="0" lang="zh-CN" altLang="en-US" sz="2000" b="0" i="0" u="none" strike="noStrike" cap="none" normalizeH="0" baseline="0" dirty="0">
                <a:ln>
                  <a:noFill/>
                </a:ln>
                <a:solidFill>
                  <a:schemeClr val="tx1"/>
                </a:solidFill>
                <a:effectLst/>
                <a:latin typeface="+mn-ea"/>
                <a:cs typeface="Times New Roman" panose="02020603050405020304" charset="0"/>
              </a:rPr>
              <a:t>（</a:t>
            </a:r>
            <a:r>
              <a:rPr kumimoji="0" lang="en-US" altLang="zh-CN" sz="2000" b="0" i="0" u="none" strike="noStrike" cap="none" normalizeH="0" baseline="0" dirty="0">
                <a:ln>
                  <a:noFill/>
                </a:ln>
                <a:solidFill>
                  <a:schemeClr val="tx1"/>
                </a:solidFill>
                <a:effectLst/>
                <a:latin typeface="+mn-ea"/>
                <a:cs typeface="Times New Roman" panose="02020603050405020304" charset="0"/>
              </a:rPr>
              <a:t>g</a:t>
            </a:r>
            <a:r>
              <a:rPr kumimoji="0" lang="zh-CN" altLang="en-US" sz="2000" b="0" i="0" u="none" strike="noStrike" cap="none" normalizeH="0" baseline="0" dirty="0">
                <a:ln>
                  <a:noFill/>
                </a:ln>
                <a:solidFill>
                  <a:schemeClr val="tx1"/>
                </a:solidFill>
                <a:effectLst/>
                <a:latin typeface="+mn-ea"/>
                <a:cs typeface="Times New Roman" panose="02020603050405020304" charset="0"/>
              </a:rPr>
              <a:t>）</a:t>
            </a:r>
            <a:r>
              <a:rPr kumimoji="0" lang="en-US" altLang="zh-CN" sz="2000" b="0" i="0" u="none" strike="noStrike" cap="none" normalizeH="0" baseline="0" dirty="0">
                <a:ln>
                  <a:noFill/>
                </a:ln>
                <a:solidFill>
                  <a:schemeClr val="tx1"/>
                </a:solidFill>
                <a:effectLst/>
                <a:latin typeface="+mn-ea"/>
                <a:cs typeface="Times New Roman" panose="02020603050405020304" charset="0"/>
              </a:rPr>
              <a:t>+H</a:t>
            </a:r>
            <a:r>
              <a:rPr kumimoji="0" lang="en-US" altLang="zh-CN" sz="2000" b="0" i="0" u="none" strike="noStrike" cap="none" normalizeH="0" baseline="-30000" dirty="0">
                <a:ln>
                  <a:noFill/>
                </a:ln>
                <a:solidFill>
                  <a:schemeClr val="tx1"/>
                </a:solidFill>
                <a:effectLst/>
                <a:latin typeface="+mn-ea"/>
                <a:cs typeface="Times New Roman" panose="02020603050405020304" charset="0"/>
              </a:rPr>
              <a:t>2</a:t>
            </a:r>
            <a:r>
              <a:rPr kumimoji="0" lang="en-US" altLang="zh-CN" sz="2000" b="0" i="0" u="none" strike="noStrike" cap="none" normalizeH="0" baseline="0" dirty="0">
                <a:ln>
                  <a:noFill/>
                </a:ln>
                <a:solidFill>
                  <a:schemeClr val="tx1"/>
                </a:solidFill>
                <a:effectLst/>
                <a:latin typeface="+mn-ea"/>
                <a:cs typeface="Times New Roman" panose="02020603050405020304" charset="0"/>
              </a:rPr>
              <a:t>O</a:t>
            </a:r>
            <a:r>
              <a:rPr kumimoji="0" lang="zh-CN" altLang="en-US" sz="2000" b="0" i="0" u="none" strike="noStrike" cap="none" normalizeH="0" baseline="0" dirty="0">
                <a:ln>
                  <a:noFill/>
                </a:ln>
                <a:solidFill>
                  <a:schemeClr val="tx1"/>
                </a:solidFill>
                <a:effectLst/>
                <a:latin typeface="+mn-ea"/>
                <a:cs typeface="Times New Roman" panose="02020603050405020304" charset="0"/>
              </a:rPr>
              <a:t>（</a:t>
            </a:r>
            <a:r>
              <a:rPr kumimoji="0" lang="en-US" altLang="zh-CN" sz="2000" b="0" i="0" u="none" strike="noStrike" cap="none" normalizeH="0" baseline="0" dirty="0">
                <a:ln>
                  <a:noFill/>
                </a:ln>
                <a:solidFill>
                  <a:schemeClr val="tx1"/>
                </a:solidFill>
                <a:effectLst/>
                <a:latin typeface="+mn-ea"/>
                <a:cs typeface="Times New Roman" panose="02020603050405020304" charset="0"/>
              </a:rPr>
              <a:t>g</a:t>
            </a:r>
            <a:r>
              <a:rPr kumimoji="0" lang="zh-CN" altLang="en-US" sz="2000" b="0" i="0" u="none" strike="noStrike" cap="none" normalizeH="0" baseline="0" dirty="0">
                <a:ln>
                  <a:noFill/>
                </a:ln>
                <a:solidFill>
                  <a:schemeClr val="tx1"/>
                </a:solidFill>
                <a:effectLst/>
                <a:latin typeface="+mn-ea"/>
                <a:cs typeface="Times New Roman" panose="02020603050405020304" charset="0"/>
              </a:rPr>
              <a:t>）    </a:t>
            </a:r>
            <a:r>
              <a:rPr lang="en-US" altLang="zh-CN" sz="2000" dirty="0">
                <a:latin typeface="+mn-ea"/>
                <a:cs typeface="Times New Roman" panose="02020603050405020304" charset="0"/>
              </a:rPr>
              <a:t>H</a:t>
            </a:r>
            <a:r>
              <a:rPr lang="en-US" altLang="zh-CN" sz="2000" baseline="-30000" dirty="0">
                <a:latin typeface="+mn-ea"/>
                <a:cs typeface="Times New Roman" panose="02020603050405020304" charset="0"/>
              </a:rPr>
              <a:t>2</a:t>
            </a:r>
            <a:r>
              <a:rPr lang="en-US" altLang="zh-CN" sz="2000" dirty="0">
                <a:latin typeface="+mn-ea"/>
                <a:cs typeface="Times New Roman" panose="02020603050405020304" charset="0"/>
              </a:rPr>
              <a:t>SO</a:t>
            </a:r>
            <a:r>
              <a:rPr lang="en-US" altLang="zh-CN" sz="2000" baseline="-30000" dirty="0">
                <a:latin typeface="+mn-ea"/>
                <a:cs typeface="Times New Roman" panose="02020603050405020304" charset="0"/>
              </a:rPr>
              <a:t>4</a:t>
            </a:r>
            <a:r>
              <a:rPr lang="zh-CN" altLang="en-US" sz="2000" dirty="0">
                <a:latin typeface="+mn-ea"/>
                <a:cs typeface="Times New Roman" panose="02020603050405020304" charset="0"/>
              </a:rPr>
              <a:t>（</a:t>
            </a:r>
            <a:r>
              <a:rPr lang="en-US" altLang="zh-CN" sz="2000" dirty="0">
                <a:latin typeface="+mn-ea"/>
                <a:cs typeface="Times New Roman" panose="02020603050405020304" charset="0"/>
              </a:rPr>
              <a:t>l</a:t>
            </a:r>
            <a:r>
              <a:rPr lang="zh-CN" altLang="en-US" sz="2000" dirty="0">
                <a:latin typeface="+mn-ea"/>
                <a:cs typeface="Times New Roman" panose="02020603050405020304" charset="0"/>
              </a:rPr>
              <a:t>） △</a:t>
            </a:r>
            <a:r>
              <a:rPr lang="en-US" altLang="zh-CN" sz="2000" dirty="0">
                <a:latin typeface="+mn-ea"/>
                <a:cs typeface="Times New Roman" panose="02020603050405020304" charset="0"/>
              </a:rPr>
              <a:t>H</a:t>
            </a:r>
            <a:r>
              <a:rPr lang="en-US" altLang="zh-CN" sz="2000" baseline="-30000" dirty="0">
                <a:latin typeface="+mn-ea"/>
                <a:cs typeface="Times New Roman" panose="02020603050405020304" charset="0"/>
              </a:rPr>
              <a:t>1</a:t>
            </a:r>
            <a:r>
              <a:rPr lang="en-US" altLang="zh-CN" sz="2000" dirty="0">
                <a:latin typeface="+mn-ea"/>
                <a:cs typeface="Times New Roman" panose="02020603050405020304" charset="0"/>
              </a:rPr>
              <a:t>=-227.8kJ/</a:t>
            </a:r>
            <a:r>
              <a:rPr lang="en-US" altLang="zh-CN" sz="2000" dirty="0" err="1">
                <a:latin typeface="+mn-ea"/>
                <a:cs typeface="Times New Roman" panose="02020603050405020304" charset="0"/>
              </a:rPr>
              <a:t>mol</a:t>
            </a:r>
            <a:endParaRPr lang="en-US" altLang="zh-CN" sz="2000" dirty="0">
              <a:latin typeface="+mn-ea"/>
              <a:cs typeface="Times New Roman" panose="02020603050405020304" charset="0"/>
            </a:endParaRPr>
          </a:p>
          <a:p>
            <a:pPr eaLnBrk="0" fontAlgn="base" hangingPunct="0">
              <a:lnSpc>
                <a:spcPct val="150000"/>
              </a:lnSpc>
              <a:spcBef>
                <a:spcPct val="0"/>
              </a:spcBef>
              <a:spcAft>
                <a:spcPct val="0"/>
              </a:spcAft>
            </a:pPr>
            <a:r>
              <a:rPr lang="zh-CN" altLang="zh-CN" sz="2000" dirty="0">
                <a:latin typeface="+mn-ea"/>
              </a:rPr>
              <a:t>反应</a:t>
            </a:r>
            <a:r>
              <a:rPr lang="en-US" altLang="zh-CN" sz="2000" dirty="0">
                <a:latin typeface="+mn-ea"/>
              </a:rPr>
              <a:t>ii:  SO</a:t>
            </a:r>
            <a:r>
              <a:rPr lang="en-US" altLang="zh-CN" sz="2000" baseline="-25000" dirty="0">
                <a:latin typeface="+mn-ea"/>
              </a:rPr>
              <a:t>3</a:t>
            </a:r>
            <a:r>
              <a:rPr lang="zh-CN" altLang="zh-CN" sz="2000" dirty="0">
                <a:latin typeface="+mn-ea"/>
              </a:rPr>
              <a:t>（</a:t>
            </a:r>
            <a:r>
              <a:rPr lang="en-US" altLang="zh-CN" sz="2000" dirty="0">
                <a:latin typeface="+mn-ea"/>
              </a:rPr>
              <a:t>g</a:t>
            </a:r>
            <a:r>
              <a:rPr lang="zh-CN" altLang="zh-CN" sz="2000" dirty="0">
                <a:latin typeface="+mn-ea"/>
              </a:rPr>
              <a:t>）</a:t>
            </a:r>
            <a:r>
              <a:rPr lang="en-US" altLang="zh-CN" sz="2000" dirty="0">
                <a:latin typeface="+mn-ea"/>
              </a:rPr>
              <a:t>+CH</a:t>
            </a:r>
            <a:r>
              <a:rPr lang="en-US" altLang="zh-CN" sz="2000" baseline="-25000" dirty="0">
                <a:latin typeface="+mn-ea"/>
              </a:rPr>
              <a:t>3</a:t>
            </a:r>
            <a:r>
              <a:rPr lang="en-US" altLang="zh-CN" sz="2000" dirty="0">
                <a:latin typeface="+mn-ea"/>
              </a:rPr>
              <a:t>OH</a:t>
            </a:r>
            <a:r>
              <a:rPr lang="zh-CN" altLang="zh-CN" sz="2000" dirty="0">
                <a:latin typeface="+mn-ea"/>
              </a:rPr>
              <a:t>（</a:t>
            </a:r>
            <a:r>
              <a:rPr lang="en-US" altLang="zh-CN" sz="2000" dirty="0">
                <a:latin typeface="+mn-ea"/>
              </a:rPr>
              <a:t>g</a:t>
            </a:r>
            <a:r>
              <a:rPr lang="zh-CN" altLang="zh-CN" sz="2000" dirty="0">
                <a:latin typeface="+mn-ea"/>
              </a:rPr>
              <a:t>）</a:t>
            </a:r>
            <a:r>
              <a:rPr lang="en-US" altLang="zh-CN" sz="2000" dirty="0">
                <a:latin typeface="+mn-ea"/>
              </a:rPr>
              <a:t>     CH</a:t>
            </a:r>
            <a:r>
              <a:rPr lang="en-US" altLang="zh-CN" sz="2000" baseline="-25000" dirty="0">
                <a:latin typeface="+mn-ea"/>
              </a:rPr>
              <a:t>3</a:t>
            </a:r>
            <a:r>
              <a:rPr lang="en-US" altLang="zh-CN" sz="2000" dirty="0">
                <a:latin typeface="+mn-ea"/>
              </a:rPr>
              <a:t>OSO</a:t>
            </a:r>
            <a:r>
              <a:rPr lang="en-US" altLang="zh-CN" sz="2000" baseline="-25000" dirty="0">
                <a:latin typeface="+mn-ea"/>
              </a:rPr>
              <a:t>3</a:t>
            </a:r>
            <a:r>
              <a:rPr lang="en-US" altLang="zh-CN" sz="2000" dirty="0">
                <a:latin typeface="+mn-ea"/>
              </a:rPr>
              <a:t>H</a:t>
            </a:r>
            <a:r>
              <a:rPr lang="zh-CN" altLang="zh-CN" sz="2000" dirty="0">
                <a:latin typeface="+mn-ea"/>
              </a:rPr>
              <a:t>（</a:t>
            </a:r>
            <a:r>
              <a:rPr lang="en-US" altLang="zh-CN" sz="2000" dirty="0">
                <a:latin typeface="+mn-ea"/>
              </a:rPr>
              <a:t>g</a:t>
            </a:r>
            <a:r>
              <a:rPr lang="zh-CN" altLang="zh-CN" sz="2000" dirty="0">
                <a:latin typeface="+mn-ea"/>
              </a:rPr>
              <a:t>）</a:t>
            </a:r>
            <a:r>
              <a:rPr lang="en-US" altLang="zh-CN" sz="2000" dirty="0">
                <a:latin typeface="+mn-ea"/>
              </a:rPr>
              <a:t>(</a:t>
            </a:r>
            <a:r>
              <a:rPr lang="zh-CN" altLang="zh-CN" sz="2000" dirty="0">
                <a:latin typeface="+mn-ea"/>
              </a:rPr>
              <a:t>硫酸氢甲酯</a:t>
            </a:r>
            <a:r>
              <a:rPr lang="en-US" altLang="zh-CN" sz="2000" dirty="0">
                <a:latin typeface="+mn-ea"/>
              </a:rPr>
              <a:t>) </a:t>
            </a:r>
            <a:r>
              <a:rPr lang="zh-CN" altLang="zh-CN" sz="2000" dirty="0">
                <a:latin typeface="+mn-ea"/>
              </a:rPr>
              <a:t>△</a:t>
            </a:r>
            <a:r>
              <a:rPr lang="en-US" altLang="zh-CN" sz="2000" dirty="0">
                <a:latin typeface="+mn-ea"/>
              </a:rPr>
              <a:t>H</a:t>
            </a:r>
            <a:r>
              <a:rPr lang="en-US" altLang="zh-CN" sz="2000" baseline="-25000" dirty="0">
                <a:latin typeface="+mn-ea"/>
              </a:rPr>
              <a:t>2</a:t>
            </a:r>
            <a:r>
              <a:rPr lang="en-US" altLang="zh-CN" sz="2000" dirty="0">
                <a:latin typeface="+mn-ea"/>
              </a:rPr>
              <a:t>=-63.4kJ/</a:t>
            </a:r>
            <a:r>
              <a:rPr lang="en-US" altLang="zh-CN" sz="2000" dirty="0" err="1">
                <a:latin typeface="+mn-ea"/>
              </a:rPr>
              <a:t>mol</a:t>
            </a:r>
            <a:endParaRPr lang="en-US" altLang="zh-CN" sz="2000" dirty="0">
              <a:latin typeface="+mn-ea"/>
            </a:endParaRPr>
          </a:p>
          <a:p>
            <a:pPr eaLnBrk="0" fontAlgn="base" hangingPunct="0">
              <a:lnSpc>
                <a:spcPct val="150000"/>
              </a:lnSpc>
              <a:spcBef>
                <a:spcPct val="0"/>
              </a:spcBef>
              <a:spcAft>
                <a:spcPct val="0"/>
              </a:spcAft>
            </a:pPr>
            <a:r>
              <a:rPr lang="zh-CN" altLang="zh-CN" sz="2000" dirty="0">
                <a:latin typeface="+mn-ea"/>
              </a:rPr>
              <a:t>（</a:t>
            </a:r>
            <a:r>
              <a:rPr lang="en-US" altLang="zh-CN" sz="2000" dirty="0">
                <a:latin typeface="+mn-ea"/>
              </a:rPr>
              <a:t>4</a:t>
            </a:r>
            <a:r>
              <a:rPr lang="zh-CN" altLang="zh-CN" sz="2000" dirty="0">
                <a:latin typeface="+mn-ea"/>
              </a:rPr>
              <a:t>）分别研究大气中</a:t>
            </a:r>
            <a:r>
              <a:rPr lang="en-US" altLang="zh-CN" sz="2000" dirty="0">
                <a:latin typeface="+mn-ea"/>
              </a:rPr>
              <a:t>H</a:t>
            </a:r>
            <a:r>
              <a:rPr lang="en-US" altLang="zh-CN" sz="2000" baseline="-25000" dirty="0">
                <a:latin typeface="+mn-ea"/>
              </a:rPr>
              <a:t>2</a:t>
            </a:r>
            <a:r>
              <a:rPr lang="en-US" altLang="zh-CN" sz="2000" dirty="0">
                <a:latin typeface="+mn-ea"/>
              </a:rPr>
              <a:t>O</a:t>
            </a:r>
            <a:r>
              <a:rPr lang="zh-CN" altLang="zh-CN" sz="2000" dirty="0">
                <a:latin typeface="+mn-ea"/>
              </a:rPr>
              <a:t>、</a:t>
            </a:r>
            <a:r>
              <a:rPr lang="en-US" altLang="zh-CN" sz="2000" dirty="0">
                <a:latin typeface="+mn-ea"/>
              </a:rPr>
              <a:t>CH</a:t>
            </a:r>
            <a:r>
              <a:rPr lang="en-US" altLang="zh-CN" sz="2000" baseline="-25000" dirty="0">
                <a:latin typeface="+mn-ea"/>
              </a:rPr>
              <a:t>3</a:t>
            </a:r>
            <a:r>
              <a:rPr lang="en-US" altLang="zh-CN" sz="2000" dirty="0">
                <a:latin typeface="+mn-ea"/>
              </a:rPr>
              <a:t>OH</a:t>
            </a:r>
            <a:r>
              <a:rPr lang="zh-CN" altLang="zh-CN" sz="2000" dirty="0">
                <a:latin typeface="+mn-ea"/>
              </a:rPr>
              <a:t>的浓度对反应</a:t>
            </a:r>
            <a:r>
              <a:rPr lang="en-US" altLang="zh-CN" sz="2000" dirty="0" err="1">
                <a:latin typeface="+mn-ea"/>
              </a:rPr>
              <a:t>i</a:t>
            </a:r>
            <a:r>
              <a:rPr lang="zh-CN" altLang="zh-CN" sz="2000" dirty="0">
                <a:latin typeface="+mn-ea"/>
              </a:rPr>
              <a:t>、反应</a:t>
            </a:r>
            <a:r>
              <a:rPr lang="en-US" altLang="zh-CN" sz="2000" dirty="0">
                <a:latin typeface="+mn-ea"/>
              </a:rPr>
              <a:t>ii</a:t>
            </a:r>
            <a:r>
              <a:rPr lang="zh-CN" altLang="zh-CN" sz="2000" dirty="0">
                <a:latin typeface="+mn-ea"/>
              </a:rPr>
              <a:t>产物浓度的影响，结果如下图所示</a:t>
            </a:r>
            <a:r>
              <a:rPr lang="en-US" altLang="zh-CN" sz="2000" dirty="0">
                <a:latin typeface="+mn-ea"/>
              </a:rPr>
              <a:t>……</a:t>
            </a:r>
            <a:r>
              <a:rPr lang="zh-CN" altLang="zh-CN" sz="2000" dirty="0">
                <a:latin typeface="+mn-ea"/>
              </a:rPr>
              <a:t>当</a:t>
            </a:r>
            <a:r>
              <a:rPr lang="en-US" altLang="zh-CN" sz="2000" i="1" dirty="0">
                <a:latin typeface="+mn-ea"/>
              </a:rPr>
              <a:t>c</a:t>
            </a:r>
            <a:r>
              <a:rPr lang="en-US" altLang="zh-CN" sz="2000" dirty="0">
                <a:latin typeface="+mn-ea"/>
              </a:rPr>
              <a:t>(CH</a:t>
            </a:r>
            <a:r>
              <a:rPr lang="en-US" altLang="zh-CN" sz="2000" baseline="-25000" dirty="0">
                <a:latin typeface="+mn-ea"/>
              </a:rPr>
              <a:t>3</a:t>
            </a:r>
            <a:r>
              <a:rPr lang="en-US" altLang="zh-CN" sz="2000" dirty="0">
                <a:latin typeface="+mn-ea"/>
              </a:rPr>
              <a:t>OH)</a:t>
            </a:r>
            <a:r>
              <a:rPr lang="zh-CN" altLang="zh-CN" sz="2000" dirty="0">
                <a:latin typeface="+mn-ea"/>
              </a:rPr>
              <a:t>大于</a:t>
            </a:r>
            <a:r>
              <a:rPr lang="en-US" altLang="zh-CN" sz="2000" dirty="0">
                <a:latin typeface="+mn-ea"/>
              </a:rPr>
              <a:t>10</a:t>
            </a:r>
            <a:r>
              <a:rPr lang="en-US" altLang="zh-CN" sz="2000" baseline="30000" dirty="0">
                <a:latin typeface="+mn-ea"/>
              </a:rPr>
              <a:t>-11</a:t>
            </a:r>
            <a:r>
              <a:rPr lang="en-US" altLang="zh-CN" sz="2000" dirty="0">
                <a:latin typeface="+mn-ea"/>
              </a:rPr>
              <a:t> </a:t>
            </a:r>
            <a:r>
              <a:rPr lang="en-US" altLang="zh-CN" sz="2000" dirty="0" err="1">
                <a:latin typeface="+mn-ea"/>
              </a:rPr>
              <a:t>mol</a:t>
            </a:r>
            <a:r>
              <a:rPr lang="en-US" altLang="zh-CN" sz="2000" dirty="0">
                <a:latin typeface="+mn-ea"/>
              </a:rPr>
              <a:t> /L</a:t>
            </a:r>
            <a:r>
              <a:rPr lang="zh-CN" altLang="zh-CN" sz="2000" dirty="0">
                <a:latin typeface="+mn-ea"/>
              </a:rPr>
              <a:t>时，</a:t>
            </a:r>
            <a:r>
              <a:rPr lang="en-US" altLang="zh-CN" sz="2000" i="1" dirty="0">
                <a:latin typeface="+mn-ea"/>
              </a:rPr>
              <a:t>c</a:t>
            </a:r>
            <a:r>
              <a:rPr lang="en-US" altLang="zh-CN" sz="2000" dirty="0">
                <a:latin typeface="+mn-ea"/>
              </a:rPr>
              <a:t>(CH</a:t>
            </a:r>
            <a:r>
              <a:rPr lang="en-US" altLang="zh-CN" sz="2000" baseline="-25000" dirty="0">
                <a:latin typeface="+mn-ea"/>
              </a:rPr>
              <a:t>3</a:t>
            </a:r>
            <a:r>
              <a:rPr lang="en-US" altLang="zh-CN" sz="2000" dirty="0">
                <a:latin typeface="+mn-ea"/>
              </a:rPr>
              <a:t>OH)</a:t>
            </a:r>
            <a:r>
              <a:rPr lang="zh-CN" altLang="zh-CN" sz="2000" dirty="0">
                <a:latin typeface="+mn-ea"/>
              </a:rPr>
              <a:t>越大，</a:t>
            </a:r>
            <a:r>
              <a:rPr lang="en-US" altLang="zh-CN" sz="2000" i="1" dirty="0">
                <a:latin typeface="+mn-ea"/>
              </a:rPr>
              <a:t>c</a:t>
            </a:r>
            <a:r>
              <a:rPr lang="en-US" altLang="zh-CN" sz="2000" dirty="0">
                <a:latin typeface="+mn-ea"/>
              </a:rPr>
              <a:t>(H</a:t>
            </a:r>
            <a:r>
              <a:rPr lang="en-US" altLang="zh-CN" sz="2000" baseline="-25000" dirty="0">
                <a:latin typeface="+mn-ea"/>
              </a:rPr>
              <a:t>2</a:t>
            </a:r>
            <a:r>
              <a:rPr lang="en-US" altLang="zh-CN" sz="2000" dirty="0">
                <a:latin typeface="+mn-ea"/>
              </a:rPr>
              <a:t>SO</a:t>
            </a:r>
            <a:r>
              <a:rPr lang="en-US" altLang="zh-CN" sz="2000" baseline="-25000" dirty="0">
                <a:latin typeface="+mn-ea"/>
              </a:rPr>
              <a:t>4</a:t>
            </a:r>
            <a:r>
              <a:rPr lang="en-US" altLang="zh-CN" sz="2000" dirty="0">
                <a:latin typeface="+mn-ea"/>
              </a:rPr>
              <a:t>)</a:t>
            </a:r>
            <a:r>
              <a:rPr lang="zh-CN" altLang="zh-CN" sz="2000" dirty="0">
                <a:latin typeface="+mn-ea"/>
              </a:rPr>
              <a:t>越</a:t>
            </a:r>
            <a:r>
              <a:rPr lang="zh-CN" altLang="en-US" sz="2000" dirty="0">
                <a:latin typeface="+mn-ea"/>
              </a:rPr>
              <a:t>小</a:t>
            </a:r>
            <a:r>
              <a:rPr lang="zh-CN" altLang="zh-CN" sz="2000" dirty="0">
                <a:latin typeface="+mn-ea"/>
              </a:rPr>
              <a:t>，原因是</a:t>
            </a:r>
            <a:r>
              <a:rPr lang="en-US" altLang="zh-CN" sz="2000" dirty="0">
                <a:latin typeface="+mn-ea"/>
              </a:rPr>
              <a:t>______________________________________________________________________________________</a:t>
            </a:r>
            <a:r>
              <a:rPr lang="zh-CN" altLang="zh-CN" sz="2000" dirty="0">
                <a:latin typeface="+mn-ea"/>
              </a:rPr>
              <a:t>。</a:t>
            </a:r>
          </a:p>
        </p:txBody>
      </p:sp>
      <p:pic>
        <p:nvPicPr>
          <p:cNvPr id="20486" name="图片 20" descr="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42900" cy="9207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descr="figure"/>
          <p:cNvPicPr/>
          <p:nvPr/>
        </p:nvPicPr>
        <p:blipFill>
          <a:blip r:embed="rId4"/>
          <a:stretch>
            <a:fillRect/>
          </a:stretch>
        </p:blipFill>
        <p:spPr>
          <a:xfrm>
            <a:off x="4324350" y="1835103"/>
            <a:ext cx="342900" cy="95250"/>
          </a:xfrm>
          <a:prstGeom prst="rect">
            <a:avLst/>
          </a:prstGeom>
        </p:spPr>
      </p:pic>
      <p:pic>
        <p:nvPicPr>
          <p:cNvPr id="13" name="图片 12" descr="figure"/>
          <p:cNvPicPr/>
          <p:nvPr/>
        </p:nvPicPr>
        <p:blipFill>
          <a:blip r:embed="rId4"/>
          <a:stretch>
            <a:fillRect/>
          </a:stretch>
        </p:blipFill>
        <p:spPr>
          <a:xfrm>
            <a:off x="4898758" y="2166588"/>
            <a:ext cx="342900" cy="95250"/>
          </a:xfrm>
          <a:prstGeom prst="rect">
            <a:avLst/>
          </a:prstGeom>
        </p:spPr>
      </p:pic>
      <p:pic>
        <p:nvPicPr>
          <p:cNvPr id="14" name="图片 13" descr="C:\Users\Admin\AppData\Roaming\Tencent\Users\278511244\QQ\WinTemp\RichOle\ZOP_WKS8PMODD5}FFLLGIFW.png"/>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4028" y="3913461"/>
            <a:ext cx="4289521" cy="2803091"/>
          </a:xfrm>
          <a:prstGeom prst="rect">
            <a:avLst/>
          </a:prstGeom>
          <a:noFill/>
          <a:ln>
            <a:noFill/>
          </a:ln>
        </p:spPr>
      </p:pic>
      <p:pic>
        <p:nvPicPr>
          <p:cNvPr id="15" name="图片 14" descr="C:\Users\Admin\AppData\Roaming\Tencent\Users\278511244\QQ\WinTemp\RichOle\0(25QK[SX706$IPCZ0`Y5FN.png"/>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7858" y="4009768"/>
            <a:ext cx="1704340" cy="1691005"/>
          </a:xfrm>
          <a:prstGeom prst="rect">
            <a:avLst/>
          </a:prstGeom>
          <a:noFill/>
          <a:ln>
            <a:noFill/>
          </a:ln>
        </p:spPr>
      </p:pic>
      <p:sp>
        <p:nvSpPr>
          <p:cNvPr id="9" name="矩形 8"/>
          <p:cNvSpPr/>
          <p:nvPr/>
        </p:nvSpPr>
        <p:spPr>
          <a:xfrm>
            <a:off x="1098466" y="3395698"/>
            <a:ext cx="10293433" cy="400110"/>
          </a:xfrm>
          <a:prstGeom prst="rect">
            <a:avLst/>
          </a:prstGeom>
        </p:spPr>
        <p:txBody>
          <a:bodyPr wrap="square">
            <a:spAutoFit/>
          </a:bodyPr>
          <a:lstStyle/>
          <a:p>
            <a:r>
              <a:rPr lang="en-US" altLang="zh-CN" sz="2000" i="1" kern="100" dirty="0">
                <a:solidFill>
                  <a:srgbClr val="0000FF"/>
                </a:solidFill>
                <a:latin typeface="+mn-ea"/>
                <a:cs typeface="Times New Roman" panose="02020603050405020304" charset="0"/>
              </a:rPr>
              <a:t>c</a:t>
            </a:r>
            <a:r>
              <a:rPr lang="en-US" altLang="zh-CN" sz="2000" kern="100" dirty="0">
                <a:solidFill>
                  <a:srgbClr val="0000FF"/>
                </a:solidFill>
                <a:latin typeface="+mn-ea"/>
                <a:cs typeface="Times New Roman" panose="02020603050405020304" charset="0"/>
              </a:rPr>
              <a:t>(</a:t>
            </a:r>
            <a:r>
              <a:rPr lang="en-US" altLang="zh-CN" sz="2000" kern="100" dirty="0">
                <a:solidFill>
                  <a:srgbClr val="0000FF"/>
                </a:solidFill>
                <a:latin typeface="+mn-ea"/>
              </a:rPr>
              <a:t>CH</a:t>
            </a:r>
            <a:r>
              <a:rPr lang="en-US" altLang="zh-CN" sz="2000" kern="100" baseline="-25000" dirty="0">
                <a:solidFill>
                  <a:srgbClr val="0000FF"/>
                </a:solidFill>
                <a:latin typeface="+mn-ea"/>
              </a:rPr>
              <a:t>3</a:t>
            </a:r>
            <a:r>
              <a:rPr lang="en-US" altLang="zh-CN" sz="2000" kern="100" dirty="0">
                <a:solidFill>
                  <a:srgbClr val="0000FF"/>
                </a:solidFill>
                <a:latin typeface="+mn-ea"/>
              </a:rPr>
              <a:t>OH</a:t>
            </a:r>
            <a:r>
              <a:rPr lang="en-US" altLang="zh-CN" sz="2000" kern="100" dirty="0">
                <a:solidFill>
                  <a:srgbClr val="0000FF"/>
                </a:solidFill>
                <a:latin typeface="+mn-ea"/>
                <a:cs typeface="Times New Roman" panose="02020603050405020304" charset="0"/>
              </a:rPr>
              <a:t>)</a:t>
            </a:r>
            <a:r>
              <a:rPr lang="zh-CN" altLang="zh-CN" sz="2000" kern="100" dirty="0">
                <a:solidFill>
                  <a:srgbClr val="0000FF"/>
                </a:solidFill>
                <a:latin typeface="+mn-ea"/>
                <a:cs typeface="Times New Roman" panose="02020603050405020304" charset="0"/>
              </a:rPr>
              <a:t>增大时</a:t>
            </a:r>
            <a:r>
              <a:rPr lang="en-US" altLang="zh-CN" sz="2000" kern="100" dirty="0">
                <a:solidFill>
                  <a:srgbClr val="0000FF"/>
                </a:solidFill>
                <a:latin typeface="+mn-ea"/>
                <a:cs typeface="Times New Roman" panose="02020603050405020304" charset="0"/>
              </a:rPr>
              <a:t>,</a:t>
            </a:r>
            <a:r>
              <a:rPr lang="zh-CN" altLang="zh-CN" sz="2000" kern="100" dirty="0">
                <a:solidFill>
                  <a:srgbClr val="0000FF"/>
                </a:solidFill>
                <a:latin typeface="+mn-ea"/>
                <a:cs typeface="Times New Roman" panose="02020603050405020304" charset="0"/>
              </a:rPr>
              <a:t>有利用于反应ⅱ的发生</a:t>
            </a:r>
            <a:r>
              <a:rPr lang="en-US" altLang="zh-CN" sz="2000" kern="100" dirty="0">
                <a:solidFill>
                  <a:srgbClr val="0000FF"/>
                </a:solidFill>
                <a:latin typeface="+mn-ea"/>
                <a:cs typeface="Times New Roman" panose="02020603050405020304" charset="0"/>
              </a:rPr>
              <a:t>,</a:t>
            </a:r>
            <a:r>
              <a:rPr lang="zh-CN" altLang="zh-CN" sz="2000" kern="100" dirty="0">
                <a:solidFill>
                  <a:srgbClr val="0000FF"/>
                </a:solidFill>
                <a:latin typeface="+mn-ea"/>
                <a:cs typeface="Times New Roman" panose="02020603050405020304" charset="0"/>
              </a:rPr>
              <a:t>抑制反应</a:t>
            </a:r>
            <a:r>
              <a:rPr lang="en-US" altLang="zh-CN" sz="2000" kern="100" dirty="0" err="1">
                <a:solidFill>
                  <a:srgbClr val="0000FF"/>
                </a:solidFill>
                <a:latin typeface="+mn-ea"/>
              </a:rPr>
              <a:t>i</a:t>
            </a:r>
            <a:r>
              <a:rPr lang="zh-CN" altLang="zh-CN" sz="2000" kern="100" dirty="0">
                <a:solidFill>
                  <a:srgbClr val="0000FF"/>
                </a:solidFill>
                <a:latin typeface="+mn-ea"/>
                <a:cs typeface="Times New Roman" panose="02020603050405020304" charset="0"/>
              </a:rPr>
              <a:t>中</a:t>
            </a:r>
            <a:r>
              <a:rPr lang="en-US" altLang="zh-CN" sz="2000" kern="100" dirty="0">
                <a:solidFill>
                  <a:srgbClr val="0000FF"/>
                </a:solidFill>
                <a:latin typeface="+mn-ea"/>
              </a:rPr>
              <a:t>SO</a:t>
            </a:r>
            <a:r>
              <a:rPr lang="en-US" altLang="zh-CN" sz="2000" kern="100" baseline="-25000" dirty="0">
                <a:solidFill>
                  <a:srgbClr val="0000FF"/>
                </a:solidFill>
                <a:latin typeface="+mn-ea"/>
              </a:rPr>
              <a:t>3</a:t>
            </a:r>
            <a:r>
              <a:rPr lang="zh-CN" altLang="zh-CN" sz="2000" kern="100" dirty="0">
                <a:solidFill>
                  <a:srgbClr val="0000FF"/>
                </a:solidFill>
                <a:latin typeface="+mn-ea"/>
                <a:cs typeface="Times New Roman" panose="02020603050405020304" charset="0"/>
              </a:rPr>
              <a:t>与</a:t>
            </a:r>
            <a:r>
              <a:rPr lang="en-US" altLang="zh-CN" sz="2000" kern="100" dirty="0">
                <a:solidFill>
                  <a:srgbClr val="0000FF"/>
                </a:solidFill>
                <a:latin typeface="+mn-ea"/>
              </a:rPr>
              <a:t>H</a:t>
            </a:r>
            <a:r>
              <a:rPr lang="en-US" altLang="zh-CN" sz="2000" kern="100" baseline="-25000" dirty="0">
                <a:solidFill>
                  <a:srgbClr val="0000FF"/>
                </a:solidFill>
                <a:latin typeface="+mn-ea"/>
              </a:rPr>
              <a:t>2</a:t>
            </a:r>
            <a:r>
              <a:rPr lang="en-US" altLang="zh-CN" sz="2000" kern="100" dirty="0">
                <a:solidFill>
                  <a:srgbClr val="0000FF"/>
                </a:solidFill>
                <a:latin typeface="+mn-ea"/>
              </a:rPr>
              <a:t>O</a:t>
            </a:r>
            <a:r>
              <a:rPr lang="zh-CN" altLang="zh-CN" sz="2000" kern="100" dirty="0">
                <a:solidFill>
                  <a:srgbClr val="0000FF"/>
                </a:solidFill>
                <a:latin typeface="+mn-ea"/>
                <a:cs typeface="Times New Roman" panose="02020603050405020304" charset="0"/>
              </a:rPr>
              <a:t>的反应</a:t>
            </a:r>
            <a:r>
              <a:rPr lang="en-US" altLang="zh-CN" sz="2000" kern="100" dirty="0">
                <a:solidFill>
                  <a:srgbClr val="0000FF"/>
                </a:solidFill>
                <a:latin typeface="+mn-ea"/>
                <a:cs typeface="Times New Roman" panose="02020603050405020304" charset="0"/>
              </a:rPr>
              <a:t>,</a:t>
            </a:r>
            <a:r>
              <a:rPr lang="zh-CN" altLang="zh-CN" sz="2000" kern="100" dirty="0">
                <a:solidFill>
                  <a:srgbClr val="0000FF"/>
                </a:solidFill>
                <a:latin typeface="+mn-ea"/>
                <a:cs typeface="Times New Roman" panose="02020603050405020304" charset="0"/>
              </a:rPr>
              <a:t>故</a:t>
            </a:r>
            <a:r>
              <a:rPr lang="en-US" altLang="zh-CN" sz="2000" i="1" dirty="0">
                <a:solidFill>
                  <a:srgbClr val="0000FF"/>
                </a:solidFill>
                <a:latin typeface="+mn-ea"/>
              </a:rPr>
              <a:t>c</a:t>
            </a:r>
            <a:r>
              <a:rPr lang="en-US" altLang="zh-CN" sz="2000" dirty="0">
                <a:solidFill>
                  <a:srgbClr val="0000FF"/>
                </a:solidFill>
                <a:latin typeface="+mn-ea"/>
              </a:rPr>
              <a:t>(H</a:t>
            </a:r>
            <a:r>
              <a:rPr lang="en-US" altLang="zh-CN" sz="2000" baseline="-25000" dirty="0">
                <a:solidFill>
                  <a:srgbClr val="0000FF"/>
                </a:solidFill>
                <a:latin typeface="+mn-ea"/>
              </a:rPr>
              <a:t>2</a:t>
            </a:r>
            <a:r>
              <a:rPr lang="en-US" altLang="zh-CN" sz="2000" dirty="0">
                <a:solidFill>
                  <a:srgbClr val="0000FF"/>
                </a:solidFill>
                <a:latin typeface="+mn-ea"/>
              </a:rPr>
              <a:t>SO</a:t>
            </a:r>
            <a:r>
              <a:rPr lang="en-US" altLang="zh-CN" sz="2000" baseline="-25000" dirty="0">
                <a:solidFill>
                  <a:srgbClr val="0000FF"/>
                </a:solidFill>
                <a:latin typeface="+mn-ea"/>
              </a:rPr>
              <a:t>4</a:t>
            </a:r>
            <a:r>
              <a:rPr lang="en-US" altLang="zh-CN" sz="2000" dirty="0">
                <a:solidFill>
                  <a:srgbClr val="0000FF"/>
                </a:solidFill>
                <a:latin typeface="+mn-ea"/>
              </a:rPr>
              <a:t>)</a:t>
            </a:r>
            <a:r>
              <a:rPr lang="zh-CN" altLang="zh-CN" sz="2000" kern="100" dirty="0">
                <a:solidFill>
                  <a:srgbClr val="0000FF"/>
                </a:solidFill>
                <a:latin typeface="+mn-ea"/>
                <a:cs typeface="Times New Roman" panose="02020603050405020304" charset="0"/>
              </a:rPr>
              <a:t>减小。</a:t>
            </a:r>
            <a:r>
              <a:rPr lang="en-US" altLang="zh-CN" sz="2000" kern="100" dirty="0">
                <a:solidFill>
                  <a:srgbClr val="0000FF"/>
                </a:solidFill>
                <a:latin typeface="+mn-ea"/>
                <a:cs typeface="Times New Roman" panose="02020603050405020304" charset="0"/>
              </a:rPr>
              <a:t> </a:t>
            </a:r>
            <a:endParaRPr lang="zh-CN" altLang="en-US" sz="2000" dirty="0">
              <a:solidFill>
                <a:srgbClr val="0000FF"/>
              </a:solidFill>
              <a:latin typeface="+mn-ea"/>
            </a:endParaRPr>
          </a:p>
        </p:txBody>
      </p:sp>
      <p:sp>
        <p:nvSpPr>
          <p:cNvPr id="18" name="矩形 17"/>
          <p:cNvSpPr/>
          <p:nvPr/>
        </p:nvSpPr>
        <p:spPr>
          <a:xfrm>
            <a:off x="1098466" y="376726"/>
            <a:ext cx="9083200" cy="584775"/>
          </a:xfrm>
          <a:prstGeom prst="rect">
            <a:avLst/>
          </a:prstGeom>
        </p:spPr>
        <p:txBody>
          <a:bodyPr wrap="square">
            <a:spAutoFit/>
          </a:bodyPr>
          <a:lstStyle/>
          <a:p>
            <a:pPr>
              <a:spcBef>
                <a:spcPct val="0"/>
              </a:spcBef>
              <a:spcAft>
                <a:spcPct val="0"/>
              </a:spcAft>
              <a:defRPr/>
            </a:pPr>
            <a:r>
              <a:rPr lang="zh-CN" altLang="en-US" sz="3200" b="1" dirty="0">
                <a:solidFill>
                  <a:srgbClr val="FF0000"/>
                </a:solidFill>
                <a:latin typeface="微软雅黑" panose="020B0503020204020204" charset="-122"/>
                <a:ea typeface="微软雅黑" panose="020B0503020204020204" charset="-122"/>
              </a:rPr>
              <a:t>常见典型错误（多重平衡体系</a:t>
            </a:r>
            <a:r>
              <a:rPr lang="en-US" altLang="zh-CN" sz="3200" b="1" dirty="0">
                <a:solidFill>
                  <a:srgbClr val="FF0000"/>
                </a:solidFill>
                <a:latin typeface="微软雅黑" panose="020B0503020204020204" charset="-122"/>
                <a:ea typeface="微软雅黑" panose="020B0503020204020204" charset="-122"/>
              </a:rPr>
              <a:t>)</a:t>
            </a:r>
            <a:endParaRPr lang="zh-CN" altLang="en-US" sz="3200" b="1" dirty="0">
              <a:solidFill>
                <a:srgbClr val="FF0000"/>
              </a:solidFill>
              <a:latin typeface="微软雅黑" panose="020B0503020204020204" charset="-122"/>
              <a:ea typeface="微软雅黑" panose="020B0503020204020204" charset="-122"/>
            </a:endParaRPr>
          </a:p>
        </p:txBody>
      </p:sp>
      <p:sp>
        <p:nvSpPr>
          <p:cNvPr id="19" name="椭圆 18"/>
          <p:cNvSpPr/>
          <p:nvPr/>
        </p:nvSpPr>
        <p:spPr>
          <a:xfrm>
            <a:off x="3231494" y="1976497"/>
            <a:ext cx="1406018"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614849" y="1528431"/>
            <a:ext cx="1406018"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780186" y="1645145"/>
            <a:ext cx="928815" cy="910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368280AB-D1EE-4139-AABB-737626BBC4CE}"/>
              </a:ext>
            </a:extLst>
          </p:cNvPr>
          <p:cNvPicPr>
            <a:picLocks noChangeAspect="1"/>
          </p:cNvPicPr>
          <p:nvPr/>
        </p:nvPicPr>
        <p:blipFill>
          <a:blip r:embed="rId9"/>
          <a:stretch>
            <a:fillRect/>
          </a:stretch>
        </p:blipFill>
        <p:spPr>
          <a:xfrm>
            <a:off x="11046691" y="0"/>
            <a:ext cx="1145309" cy="114530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a:off x="3198611" y="1846757"/>
            <a:ext cx="985911" cy="381157"/>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9" name="组合 8"/>
          <p:cNvGrpSpPr/>
          <p:nvPr/>
        </p:nvGrpSpPr>
        <p:grpSpPr>
          <a:xfrm>
            <a:off x="1238446" y="1584390"/>
            <a:ext cx="1724738" cy="983638"/>
            <a:chOff x="-742533" y="4984838"/>
            <a:chExt cx="1724738" cy="983638"/>
          </a:xfrm>
        </p:grpSpPr>
        <p:sp>
          <p:nvSpPr>
            <p:cNvPr id="10" name="矩形 9"/>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 name="文本框 10"/>
            <p:cNvSpPr txBox="1"/>
            <p:nvPr/>
          </p:nvSpPr>
          <p:spPr>
            <a:xfrm>
              <a:off x="-687509" y="5014369"/>
              <a:ext cx="1669714" cy="954107"/>
            </a:xfrm>
            <a:prstGeom prst="rect">
              <a:avLst/>
            </a:prstGeom>
            <a:noFill/>
          </p:spPr>
          <p:txBody>
            <a:bodyPr wrap="square" rtlCol="0">
              <a:spAutoFit/>
            </a:bodyPr>
            <a:lstStyle/>
            <a:p>
              <a:r>
                <a:rPr lang="zh-CN" altLang="en-US" sz="2800" dirty="0">
                  <a:solidFill>
                    <a:srgbClr val="FFFF00"/>
                  </a:solidFill>
                </a:rPr>
                <a:t>   确定</a:t>
              </a:r>
              <a:endParaRPr lang="en-US" altLang="zh-CN" sz="2800" dirty="0">
                <a:solidFill>
                  <a:srgbClr val="FFFF00"/>
                </a:solidFill>
              </a:endParaRPr>
            </a:p>
            <a:p>
              <a:r>
                <a:rPr lang="zh-CN" altLang="en-US" sz="2800" dirty="0">
                  <a:solidFill>
                    <a:srgbClr val="FFFF00"/>
                  </a:solidFill>
                </a:rPr>
                <a:t>答题角度</a:t>
              </a:r>
            </a:p>
          </p:txBody>
        </p:sp>
      </p:grpSp>
      <p:grpSp>
        <p:nvGrpSpPr>
          <p:cNvPr id="16" name="组合 15"/>
          <p:cNvGrpSpPr/>
          <p:nvPr/>
        </p:nvGrpSpPr>
        <p:grpSpPr>
          <a:xfrm>
            <a:off x="8444500" y="1545516"/>
            <a:ext cx="1724738" cy="983638"/>
            <a:chOff x="4873042" y="4851935"/>
            <a:chExt cx="1724738" cy="983638"/>
          </a:xfrm>
        </p:grpSpPr>
        <p:sp>
          <p:nvSpPr>
            <p:cNvPr id="17" name="矩形 16"/>
            <p:cNvSpPr/>
            <p:nvPr/>
          </p:nvSpPr>
          <p:spPr>
            <a:xfrm>
              <a:off x="4873042" y="4851935"/>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文本框 17"/>
            <p:cNvSpPr txBox="1"/>
            <p:nvPr/>
          </p:nvSpPr>
          <p:spPr>
            <a:xfrm>
              <a:off x="4928066" y="4881466"/>
              <a:ext cx="1669714" cy="954107"/>
            </a:xfrm>
            <a:prstGeom prst="rect">
              <a:avLst/>
            </a:prstGeom>
            <a:noFill/>
          </p:spPr>
          <p:txBody>
            <a:bodyPr wrap="square" rtlCol="0">
              <a:spAutoFit/>
            </a:bodyPr>
            <a:lstStyle/>
            <a:p>
              <a:r>
                <a:rPr lang="zh-CN" altLang="en-US" sz="2800" dirty="0">
                  <a:solidFill>
                    <a:srgbClr val="FFFF00"/>
                  </a:solidFill>
                </a:rPr>
                <a:t>   确定</a:t>
              </a:r>
              <a:endParaRPr lang="en-US" altLang="zh-CN" sz="2800" dirty="0">
                <a:solidFill>
                  <a:srgbClr val="FFFF00"/>
                </a:solidFill>
              </a:endParaRPr>
            </a:p>
            <a:p>
              <a:r>
                <a:rPr lang="zh-CN" altLang="en-US" sz="2800" dirty="0">
                  <a:solidFill>
                    <a:srgbClr val="FFFF00"/>
                  </a:solidFill>
                </a:rPr>
                <a:t>反应机理</a:t>
              </a:r>
            </a:p>
          </p:txBody>
        </p:sp>
      </p:grpSp>
      <p:sp>
        <p:nvSpPr>
          <p:cNvPr id="19" name="右箭头 18"/>
          <p:cNvSpPr/>
          <p:nvPr/>
        </p:nvSpPr>
        <p:spPr>
          <a:xfrm>
            <a:off x="7254307" y="1824146"/>
            <a:ext cx="985911" cy="381157"/>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0" name="右箭头 19"/>
          <p:cNvSpPr/>
          <p:nvPr/>
        </p:nvSpPr>
        <p:spPr>
          <a:xfrm rot="5400000">
            <a:off x="1725395" y="2676350"/>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右箭头 20"/>
          <p:cNvSpPr/>
          <p:nvPr/>
        </p:nvSpPr>
        <p:spPr>
          <a:xfrm rot="5400000">
            <a:off x="5461185" y="2658981"/>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右箭头 21"/>
          <p:cNvSpPr/>
          <p:nvPr/>
        </p:nvSpPr>
        <p:spPr>
          <a:xfrm rot="5400000">
            <a:off x="8770181" y="2693006"/>
            <a:ext cx="470325"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23" name="组合 22"/>
          <p:cNvGrpSpPr/>
          <p:nvPr/>
        </p:nvGrpSpPr>
        <p:grpSpPr>
          <a:xfrm>
            <a:off x="980437" y="3470451"/>
            <a:ext cx="2390992" cy="983638"/>
            <a:chOff x="-742533" y="4984838"/>
            <a:chExt cx="1704975" cy="983638"/>
          </a:xfrm>
        </p:grpSpPr>
        <p:sp>
          <p:nvSpPr>
            <p:cNvPr id="24" name="矩形 23"/>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文本框 24"/>
            <p:cNvSpPr txBox="1"/>
            <p:nvPr/>
          </p:nvSpPr>
          <p:spPr>
            <a:xfrm>
              <a:off x="-742533" y="5215047"/>
              <a:ext cx="1704975" cy="523220"/>
            </a:xfrm>
            <a:prstGeom prst="rect">
              <a:avLst/>
            </a:prstGeom>
            <a:solidFill>
              <a:schemeClr val="accent6">
                <a:lumMod val="60000"/>
                <a:lumOff val="40000"/>
              </a:schemeClr>
            </a:solidFill>
          </p:spPr>
          <p:txBody>
            <a:bodyPr wrap="square" rtlCol="0">
              <a:spAutoFit/>
            </a:bodyPr>
            <a:lstStyle/>
            <a:p>
              <a:r>
                <a:rPr lang="zh-CN" altLang="en-US" sz="2800" dirty="0"/>
                <a:t>   速率与平衡</a:t>
              </a:r>
            </a:p>
          </p:txBody>
        </p:sp>
      </p:grpSp>
      <p:grpSp>
        <p:nvGrpSpPr>
          <p:cNvPr id="26" name="组合 25"/>
          <p:cNvGrpSpPr/>
          <p:nvPr/>
        </p:nvGrpSpPr>
        <p:grpSpPr>
          <a:xfrm>
            <a:off x="4677292" y="3315245"/>
            <a:ext cx="2042084" cy="1294049"/>
            <a:chOff x="3533454" y="5142988"/>
            <a:chExt cx="4896171" cy="1294049"/>
          </a:xfrm>
        </p:grpSpPr>
        <p:grpSp>
          <p:nvGrpSpPr>
            <p:cNvPr id="27" name="组合 26"/>
            <p:cNvGrpSpPr/>
            <p:nvPr/>
          </p:nvGrpSpPr>
          <p:grpSpPr>
            <a:xfrm>
              <a:off x="3533454" y="5142988"/>
              <a:ext cx="4886647" cy="1294049"/>
              <a:chOff x="-742533" y="4984838"/>
              <a:chExt cx="2003053" cy="983638"/>
            </a:xfrm>
          </p:grpSpPr>
          <p:sp>
            <p:nvSpPr>
              <p:cNvPr id="29" name="矩形 28"/>
              <p:cNvSpPr/>
              <p:nvPr/>
            </p:nvSpPr>
            <p:spPr>
              <a:xfrm>
                <a:off x="-742533" y="4984838"/>
                <a:ext cx="2003053"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800"/>
              </a:p>
            </p:txBody>
          </p:sp>
          <p:sp>
            <p:nvSpPr>
              <p:cNvPr id="30" name="文本框 29"/>
              <p:cNvSpPr txBox="1"/>
              <p:nvPr/>
            </p:nvSpPr>
            <p:spPr>
              <a:xfrm>
                <a:off x="-739099" y="5066623"/>
                <a:ext cx="1999618" cy="397712"/>
              </a:xfrm>
              <a:prstGeom prst="rect">
                <a:avLst/>
              </a:prstGeom>
              <a:solidFill>
                <a:schemeClr val="accent6">
                  <a:lumMod val="60000"/>
                  <a:lumOff val="40000"/>
                </a:schemeClr>
              </a:solidFill>
            </p:spPr>
            <p:txBody>
              <a:bodyPr wrap="square" rtlCol="0">
                <a:spAutoFit/>
              </a:bodyPr>
              <a:lstStyle/>
              <a:p>
                <a:r>
                  <a:rPr lang="zh-CN" altLang="en-US" sz="2800" dirty="0"/>
                  <a:t>   直接影响</a:t>
                </a:r>
                <a:endParaRPr lang="en-US" altLang="zh-CN" sz="2800" dirty="0"/>
              </a:p>
            </p:txBody>
          </p:sp>
        </p:grpSp>
        <p:sp>
          <p:nvSpPr>
            <p:cNvPr id="28" name="文本框 27"/>
            <p:cNvSpPr txBox="1"/>
            <p:nvPr/>
          </p:nvSpPr>
          <p:spPr>
            <a:xfrm>
              <a:off x="3542979" y="5834284"/>
              <a:ext cx="4886646" cy="523220"/>
            </a:xfrm>
            <a:prstGeom prst="rect">
              <a:avLst/>
            </a:prstGeom>
            <a:solidFill>
              <a:schemeClr val="accent6">
                <a:lumMod val="60000"/>
                <a:lumOff val="40000"/>
              </a:schemeClr>
            </a:solidFill>
          </p:spPr>
          <p:txBody>
            <a:bodyPr wrap="square" rtlCol="0">
              <a:spAutoFit/>
            </a:bodyPr>
            <a:lstStyle/>
            <a:p>
              <a:r>
                <a:rPr lang="zh-CN" altLang="en-US" sz="2800" dirty="0"/>
                <a:t>   间接影响</a:t>
              </a:r>
            </a:p>
          </p:txBody>
        </p:sp>
      </p:grpSp>
      <p:grpSp>
        <p:nvGrpSpPr>
          <p:cNvPr id="31" name="组合 30"/>
          <p:cNvGrpSpPr/>
          <p:nvPr/>
        </p:nvGrpSpPr>
        <p:grpSpPr>
          <a:xfrm>
            <a:off x="8025240" y="3495071"/>
            <a:ext cx="2618281" cy="983638"/>
            <a:chOff x="-742533" y="4984838"/>
            <a:chExt cx="1704975" cy="983638"/>
          </a:xfrm>
        </p:grpSpPr>
        <p:sp>
          <p:nvSpPr>
            <p:cNvPr id="32" name="矩形 31"/>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3" name="文本框 32"/>
            <p:cNvSpPr txBox="1"/>
            <p:nvPr/>
          </p:nvSpPr>
          <p:spPr>
            <a:xfrm>
              <a:off x="-731359" y="5212141"/>
              <a:ext cx="1687598" cy="523220"/>
            </a:xfrm>
            <a:prstGeom prst="rect">
              <a:avLst/>
            </a:prstGeom>
            <a:solidFill>
              <a:schemeClr val="accent6">
                <a:lumMod val="60000"/>
                <a:lumOff val="40000"/>
              </a:schemeClr>
            </a:solidFill>
          </p:spPr>
          <p:txBody>
            <a:bodyPr wrap="square" rtlCol="0">
              <a:spAutoFit/>
            </a:bodyPr>
            <a:lstStyle/>
            <a:p>
              <a:r>
                <a:rPr lang="zh-CN" altLang="en-US" sz="2800" dirty="0"/>
                <a:t> 确定主要因素</a:t>
              </a:r>
            </a:p>
          </p:txBody>
        </p:sp>
      </p:grpSp>
      <p:grpSp>
        <p:nvGrpSpPr>
          <p:cNvPr id="37" name="组合 36"/>
          <p:cNvGrpSpPr/>
          <p:nvPr/>
        </p:nvGrpSpPr>
        <p:grpSpPr>
          <a:xfrm>
            <a:off x="4867114" y="1487672"/>
            <a:ext cx="1724738" cy="983638"/>
            <a:chOff x="-742533" y="4984838"/>
            <a:chExt cx="1724738" cy="983638"/>
          </a:xfrm>
        </p:grpSpPr>
        <p:sp>
          <p:nvSpPr>
            <p:cNvPr id="38" name="矩形 37"/>
            <p:cNvSpPr/>
            <p:nvPr/>
          </p:nvSpPr>
          <p:spPr>
            <a:xfrm>
              <a:off x="-742533" y="4984838"/>
              <a:ext cx="1704975"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9" name="文本框 38"/>
            <p:cNvSpPr txBox="1"/>
            <p:nvPr/>
          </p:nvSpPr>
          <p:spPr>
            <a:xfrm>
              <a:off x="-687509" y="5014369"/>
              <a:ext cx="1669714" cy="954107"/>
            </a:xfrm>
            <a:prstGeom prst="rect">
              <a:avLst/>
            </a:prstGeom>
            <a:noFill/>
          </p:spPr>
          <p:txBody>
            <a:bodyPr wrap="square" rtlCol="0">
              <a:spAutoFit/>
            </a:bodyPr>
            <a:lstStyle/>
            <a:p>
              <a:r>
                <a:rPr lang="zh-CN" altLang="en-US" sz="2800" dirty="0">
                  <a:solidFill>
                    <a:srgbClr val="FFFF00"/>
                  </a:solidFill>
                </a:rPr>
                <a:t>   判断</a:t>
              </a:r>
              <a:endParaRPr lang="en-US" altLang="zh-CN" sz="2800" dirty="0">
                <a:solidFill>
                  <a:srgbClr val="FFFF00"/>
                </a:solidFill>
              </a:endParaRPr>
            </a:p>
            <a:p>
              <a:r>
                <a:rPr lang="zh-CN" altLang="en-US" sz="2800" dirty="0">
                  <a:solidFill>
                    <a:srgbClr val="FFFF00"/>
                  </a:solidFill>
                </a:rPr>
                <a:t>变化趋势</a:t>
              </a:r>
            </a:p>
          </p:txBody>
        </p:sp>
      </p:grpSp>
      <p:sp>
        <p:nvSpPr>
          <p:cNvPr id="43" name="右箭头 42"/>
          <p:cNvSpPr/>
          <p:nvPr/>
        </p:nvSpPr>
        <p:spPr>
          <a:xfrm rot="5400000" flipH="1">
            <a:off x="5424503" y="4901805"/>
            <a:ext cx="664982" cy="310171"/>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44" name="组合 43"/>
          <p:cNvGrpSpPr/>
          <p:nvPr/>
        </p:nvGrpSpPr>
        <p:grpSpPr>
          <a:xfrm>
            <a:off x="4814887" y="5510165"/>
            <a:ext cx="2042084" cy="1294049"/>
            <a:chOff x="3533454" y="5142988"/>
            <a:chExt cx="4896171" cy="1294049"/>
          </a:xfrm>
        </p:grpSpPr>
        <p:grpSp>
          <p:nvGrpSpPr>
            <p:cNvPr id="45" name="组合 44"/>
            <p:cNvGrpSpPr/>
            <p:nvPr/>
          </p:nvGrpSpPr>
          <p:grpSpPr>
            <a:xfrm>
              <a:off x="3533454" y="5142988"/>
              <a:ext cx="4886647" cy="1294049"/>
              <a:chOff x="-742533" y="4984838"/>
              <a:chExt cx="2003053" cy="983638"/>
            </a:xfrm>
          </p:grpSpPr>
          <p:sp>
            <p:nvSpPr>
              <p:cNvPr id="47" name="矩形 46"/>
              <p:cNvSpPr/>
              <p:nvPr/>
            </p:nvSpPr>
            <p:spPr>
              <a:xfrm>
                <a:off x="-742533" y="4984838"/>
                <a:ext cx="2003053" cy="983638"/>
              </a:xfrm>
              <a:prstGeom prst="rect">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800"/>
              </a:p>
            </p:txBody>
          </p:sp>
          <p:sp>
            <p:nvSpPr>
              <p:cNvPr id="48" name="文本框 47"/>
              <p:cNvSpPr txBox="1"/>
              <p:nvPr/>
            </p:nvSpPr>
            <p:spPr>
              <a:xfrm>
                <a:off x="-739099" y="5066623"/>
                <a:ext cx="1999618" cy="397712"/>
              </a:xfrm>
              <a:prstGeom prst="rect">
                <a:avLst/>
              </a:prstGeom>
              <a:solidFill>
                <a:schemeClr val="accent6">
                  <a:lumMod val="60000"/>
                  <a:lumOff val="40000"/>
                </a:schemeClr>
              </a:solidFill>
            </p:spPr>
            <p:txBody>
              <a:bodyPr wrap="square" rtlCol="0">
                <a:spAutoFit/>
              </a:bodyPr>
              <a:lstStyle/>
              <a:p>
                <a:r>
                  <a:rPr lang="zh-CN" altLang="en-US" sz="2800" dirty="0"/>
                  <a:t>   反应竞争</a:t>
                </a:r>
                <a:endParaRPr lang="en-US" altLang="zh-CN" sz="2800" dirty="0"/>
              </a:p>
            </p:txBody>
          </p:sp>
        </p:grpSp>
        <p:sp>
          <p:nvSpPr>
            <p:cNvPr id="46" name="文本框 45"/>
            <p:cNvSpPr txBox="1"/>
            <p:nvPr/>
          </p:nvSpPr>
          <p:spPr>
            <a:xfrm>
              <a:off x="3542979" y="5834284"/>
              <a:ext cx="4886646" cy="523220"/>
            </a:xfrm>
            <a:prstGeom prst="rect">
              <a:avLst/>
            </a:prstGeom>
            <a:solidFill>
              <a:schemeClr val="accent6">
                <a:lumMod val="60000"/>
                <a:lumOff val="40000"/>
              </a:schemeClr>
            </a:solidFill>
          </p:spPr>
          <p:txBody>
            <a:bodyPr wrap="square" rtlCol="0">
              <a:spAutoFit/>
            </a:bodyPr>
            <a:lstStyle/>
            <a:p>
              <a:r>
                <a:rPr lang="zh-CN" altLang="en-US" sz="2800" dirty="0"/>
                <a:t>   条件竞争</a:t>
              </a:r>
            </a:p>
          </p:txBody>
        </p:sp>
      </p:grpSp>
      <p:sp>
        <p:nvSpPr>
          <p:cNvPr id="35" name="矩形 34"/>
          <p:cNvSpPr/>
          <p:nvPr/>
        </p:nvSpPr>
        <p:spPr>
          <a:xfrm>
            <a:off x="1098466" y="376726"/>
            <a:ext cx="9083200" cy="584775"/>
          </a:xfrm>
          <a:prstGeom prst="rect">
            <a:avLst/>
          </a:prstGeom>
        </p:spPr>
        <p:txBody>
          <a:bodyPr wrap="square">
            <a:spAutoFit/>
          </a:bodyPr>
          <a:lstStyle/>
          <a:p>
            <a:pPr>
              <a:spcBef>
                <a:spcPct val="0"/>
              </a:spcBef>
              <a:spcAft>
                <a:spcPct val="0"/>
              </a:spcAft>
              <a:defRPr/>
            </a:pPr>
            <a:r>
              <a:rPr lang="zh-CN" altLang="en-US" sz="3200" b="1" dirty="0">
                <a:solidFill>
                  <a:srgbClr val="FF0000"/>
                </a:solidFill>
                <a:latin typeface="微软雅黑" panose="020B0503020204020204" charset="-122"/>
                <a:ea typeface="微软雅黑" panose="020B0503020204020204" charset="-122"/>
              </a:rPr>
              <a:t>常见典型错误（多重平衡体系</a:t>
            </a:r>
            <a:r>
              <a:rPr lang="en-US" altLang="zh-CN" sz="3200" b="1" dirty="0">
                <a:solidFill>
                  <a:srgbClr val="FF0000"/>
                </a:solidFill>
                <a:latin typeface="微软雅黑" panose="020B0503020204020204" charset="-122"/>
                <a:ea typeface="微软雅黑" panose="020B0503020204020204" charset="-122"/>
              </a:rPr>
              <a:t>)</a:t>
            </a:r>
            <a:endParaRPr lang="zh-CN" altLang="en-US" sz="3200" b="1"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3863490" y="477400"/>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化学理论综合题</a:t>
            </a:r>
            <a:endParaRPr sz="3200" spc="10"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1293250" y="1397476"/>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bject 11"/>
          <p:cNvSpPr txBox="1">
            <a:spLocks noGrp="1"/>
          </p:cNvSpPr>
          <p:nvPr/>
        </p:nvSpPr>
        <p:spPr>
          <a:xfrm>
            <a:off x="1914258" y="1559703"/>
            <a:ext cx="2430427"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命题特点</a:t>
            </a:r>
            <a:endParaRPr sz="3200" spc="10"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5788373" y="1413589"/>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11"/>
          <p:cNvSpPr txBox="1">
            <a:spLocks noGrp="1"/>
          </p:cNvSpPr>
          <p:nvPr/>
        </p:nvSpPr>
        <p:spPr>
          <a:xfrm>
            <a:off x="6569390" y="1556051"/>
            <a:ext cx="2430427"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核心考点</a:t>
            </a:r>
            <a:endParaRPr sz="3200" spc="10" dirty="0">
              <a:solidFill>
                <a:srgbClr val="0070C0"/>
              </a:solidFill>
              <a:latin typeface="微软雅黑" panose="020B0503020204020204" charset="-122"/>
              <a:ea typeface="微软雅黑" panose="020B0503020204020204" charset="-122"/>
            </a:endParaRPr>
          </a:p>
        </p:txBody>
      </p:sp>
      <p:cxnSp>
        <p:nvCxnSpPr>
          <p:cNvPr id="5" name="直接连接符 4"/>
          <p:cNvCxnSpPr/>
          <p:nvPr/>
        </p:nvCxnSpPr>
        <p:spPr>
          <a:xfrm>
            <a:off x="1293250"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1" name="object 11"/>
          <p:cNvSpPr txBox="1">
            <a:spLocks noGrp="1"/>
          </p:cNvSpPr>
          <p:nvPr/>
        </p:nvSpPr>
        <p:spPr>
          <a:xfrm>
            <a:off x="1187827" y="2486563"/>
            <a:ext cx="3883287" cy="332719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化学反应原理仍以创新为主，特别是在情景上、取材上、图像上创新，同时联系生产实际考察学生选择适宜的反应条件，重点考察学生综合应用知识的能力，化学平衡常数计算、速率方程、速率大小比较、化学图像分析要</a:t>
            </a:r>
            <a:endParaRPr sz="2400" spc="10" dirty="0">
              <a:solidFill>
                <a:schemeClr val="tx1"/>
              </a:solidFill>
              <a:latin typeface="微软雅黑" panose="020B0503020204020204" charset="-122"/>
              <a:ea typeface="微软雅黑" panose="020B0503020204020204" charset="-122"/>
            </a:endParaRPr>
          </a:p>
        </p:txBody>
      </p:sp>
      <p:cxnSp>
        <p:nvCxnSpPr>
          <p:cNvPr id="13" name="直接连接符 12"/>
          <p:cNvCxnSpPr/>
          <p:nvPr/>
        </p:nvCxnSpPr>
        <p:spPr>
          <a:xfrm>
            <a:off x="5789229" y="2486562"/>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4" name="object 11"/>
          <p:cNvSpPr txBox="1">
            <a:spLocks noGrp="1"/>
          </p:cNvSpPr>
          <p:nvPr/>
        </p:nvSpPr>
        <p:spPr>
          <a:xfrm>
            <a:off x="5631127" y="2486562"/>
            <a:ext cx="5565422" cy="332719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利用盖斯定律反应热的计算</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条件控制、选择及其原因解释</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（平衡理论和速率理论）</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化学平衡与化学速率计算</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（反应速率、转化率、</a:t>
            </a:r>
            <a:r>
              <a:rPr lang="zh-CN" altLang="en-US" sz="2400" spc="10" dirty="0">
                <a:latin typeface="微软雅黑" panose="020B0503020204020204" charset="-122"/>
                <a:ea typeface="微软雅黑" panose="020B0503020204020204" charset="-122"/>
              </a:rPr>
              <a:t>平衡常数</a:t>
            </a:r>
            <a:r>
              <a:rPr lang="zh-CN" altLang="en-US" sz="2400" spc="10" dirty="0">
                <a:solidFill>
                  <a:schemeClr val="tx1"/>
                </a:solidFill>
                <a:latin typeface="微软雅黑" panose="020B0503020204020204" charset="-122"/>
                <a:ea typeface="微软雅黑" panose="020B0503020204020204" charset="-122"/>
              </a:rPr>
              <a:t>）</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反应速率理解</a:t>
            </a:r>
            <a:endParaRPr lang="en-US" altLang="zh-CN" sz="2400" spc="10" dirty="0">
              <a:solidFill>
                <a:schemeClr val="tx1"/>
              </a:solidFill>
              <a:latin typeface="微软雅黑" panose="020B0503020204020204" charset="-122"/>
              <a:ea typeface="微软雅黑" panose="020B0503020204020204" charset="-122"/>
            </a:endParaRPr>
          </a:p>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（正反应速率、逆反应速率、反应速率）</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催化剂和活化能理解和应用</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图表数据信息加工与处理</a:t>
            </a:r>
            <a:endParaRPr lang="en-US" altLang="zh-CN" sz="2400" spc="1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0178" y="1174274"/>
            <a:ext cx="10141131" cy="2862322"/>
          </a:xfrm>
          <a:prstGeom prst="rect">
            <a:avLst/>
          </a:prstGeom>
        </p:spPr>
        <p:txBody>
          <a:bodyPr wrap="square">
            <a:spAutoFit/>
          </a:bodyPr>
          <a:lstStyle/>
          <a:p>
            <a:pPr>
              <a:lnSpc>
                <a:spcPct val="150000"/>
              </a:lnSpc>
            </a:pPr>
            <a:r>
              <a:rPr lang="zh-CN" altLang="en-US" sz="2400" dirty="0">
                <a:latin typeface="+mn-ea"/>
                <a:cs typeface="Times New Roman" panose="02020603050405020304" charset="0"/>
              </a:rPr>
              <a:t>例</a:t>
            </a:r>
            <a:r>
              <a:rPr lang="en-US" altLang="zh-CN" sz="2400" dirty="0">
                <a:latin typeface="+mj-ea"/>
                <a:ea typeface="+mj-ea"/>
              </a:rPr>
              <a:t>5.</a:t>
            </a:r>
            <a:r>
              <a:rPr lang="zh-CN" altLang="zh-CN" sz="2400" dirty="0">
                <a:latin typeface="+mj-ea"/>
                <a:ea typeface="+mj-ea"/>
              </a:rPr>
              <a:t>将组成</a:t>
            </a:r>
            <a:r>
              <a:rPr lang="en-US" altLang="zh-CN" sz="2400" dirty="0">
                <a:latin typeface="+mj-ea"/>
                <a:ea typeface="+mj-ea"/>
              </a:rPr>
              <a:t>(</a:t>
            </a:r>
            <a:r>
              <a:rPr lang="zh-CN" altLang="zh-CN" sz="2400" dirty="0">
                <a:latin typeface="+mj-ea"/>
                <a:ea typeface="+mj-ea"/>
              </a:rPr>
              <a:t>物质的量分数</a:t>
            </a:r>
            <a:r>
              <a:rPr lang="en-US" altLang="zh-CN" sz="2400" dirty="0">
                <a:latin typeface="+mj-ea"/>
                <a:ea typeface="+mj-ea"/>
              </a:rPr>
              <a:t>)</a:t>
            </a:r>
            <a:r>
              <a:rPr lang="zh-CN" altLang="zh-CN" sz="2400" dirty="0">
                <a:latin typeface="+mj-ea"/>
                <a:ea typeface="+mj-ea"/>
              </a:rPr>
              <a:t>为</a:t>
            </a:r>
            <a:r>
              <a:rPr lang="en-US" altLang="zh-CN" sz="2400" dirty="0">
                <a:latin typeface="+mj-ea"/>
                <a:ea typeface="+mj-ea"/>
              </a:rPr>
              <a:t>2m% SO</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a:t>
            </a:r>
            <a:r>
              <a:rPr lang="en-US" altLang="zh-CN" sz="2400" dirty="0">
                <a:latin typeface="+mj-ea"/>
                <a:ea typeface="+mj-ea"/>
              </a:rPr>
              <a:t>m% O</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和</a:t>
            </a:r>
            <a:r>
              <a:rPr lang="en-US" altLang="zh-CN" sz="2400" dirty="0">
                <a:latin typeface="+mj-ea"/>
                <a:ea typeface="+mj-ea"/>
              </a:rPr>
              <a:t>q% N</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的气体通入反应器</a:t>
            </a:r>
            <a:r>
              <a:rPr lang="en-US" altLang="zh-CN" sz="2400" dirty="0">
                <a:latin typeface="+mj-ea"/>
                <a:ea typeface="+mj-ea"/>
              </a:rPr>
              <a:t>,</a:t>
            </a:r>
            <a:r>
              <a:rPr lang="zh-CN" altLang="zh-CN" sz="2400" dirty="0">
                <a:latin typeface="+mj-ea"/>
                <a:ea typeface="+mj-ea"/>
              </a:rPr>
              <a:t>在温度</a:t>
            </a:r>
            <a:r>
              <a:rPr lang="en-US" altLang="zh-CN" sz="2400" dirty="0">
                <a:latin typeface="+mj-ea"/>
                <a:ea typeface="+mj-ea"/>
              </a:rPr>
              <a:t>t</a:t>
            </a:r>
            <a:r>
              <a:rPr lang="zh-CN" altLang="zh-CN" sz="2400" dirty="0">
                <a:latin typeface="+mj-ea"/>
                <a:ea typeface="+mj-ea"/>
              </a:rPr>
              <a:t>、压强</a:t>
            </a:r>
            <a:r>
              <a:rPr lang="en-US" altLang="zh-CN" sz="2400" dirty="0">
                <a:latin typeface="+mj-ea"/>
                <a:ea typeface="+mj-ea"/>
              </a:rPr>
              <a:t>p</a:t>
            </a:r>
            <a:r>
              <a:rPr lang="zh-CN" altLang="zh-CN" sz="2400" dirty="0">
                <a:latin typeface="+mj-ea"/>
                <a:ea typeface="+mj-ea"/>
              </a:rPr>
              <a:t>条件下进行反应</a:t>
            </a:r>
            <a:r>
              <a:rPr lang="en-US" altLang="zh-CN" sz="2400" dirty="0">
                <a:latin typeface="+mj-ea"/>
              </a:rPr>
              <a:t>SO</a:t>
            </a:r>
            <a:r>
              <a:rPr lang="en-US" altLang="zh-CN" sz="2400" baseline="-25000" dirty="0">
                <a:latin typeface="+mj-ea"/>
              </a:rPr>
              <a:t>2</a:t>
            </a:r>
            <a:r>
              <a:rPr lang="en-US" altLang="zh-CN" sz="2400" dirty="0">
                <a:latin typeface="+mj-ea"/>
              </a:rPr>
              <a:t>(g) + 1/2O</a:t>
            </a:r>
            <a:r>
              <a:rPr lang="en-US" altLang="zh-CN" sz="2400" baseline="-25000" dirty="0">
                <a:latin typeface="+mj-ea"/>
              </a:rPr>
              <a:t>2</a:t>
            </a:r>
            <a:r>
              <a:rPr lang="en-US" altLang="zh-CN" sz="2400" dirty="0">
                <a:latin typeface="+mj-ea"/>
              </a:rPr>
              <a:t>(g)      SO</a:t>
            </a:r>
            <a:r>
              <a:rPr lang="en-US" altLang="zh-CN" sz="2400" baseline="-25000" dirty="0">
                <a:latin typeface="+mj-ea"/>
              </a:rPr>
              <a:t>3</a:t>
            </a:r>
            <a:r>
              <a:rPr lang="en-US" altLang="zh-CN" sz="2400" dirty="0">
                <a:latin typeface="+mj-ea"/>
              </a:rPr>
              <a:t>(g)  </a:t>
            </a:r>
            <a:r>
              <a:rPr lang="zh-CN" altLang="zh-CN" sz="2400" dirty="0">
                <a:latin typeface="+mj-ea"/>
                <a:ea typeface="+mj-ea"/>
              </a:rPr>
              <a:t>平衡时，若</a:t>
            </a:r>
            <a:r>
              <a:rPr lang="en-US" altLang="zh-CN" sz="2400" dirty="0">
                <a:latin typeface="+mj-ea"/>
                <a:ea typeface="+mj-ea"/>
              </a:rPr>
              <a:t>SO</a:t>
            </a:r>
            <a:r>
              <a:rPr lang="en-US" altLang="zh-CN" sz="2400" baseline="-25000" dirty="0">
                <a:latin typeface="+mj-ea"/>
                <a:ea typeface="+mj-ea"/>
              </a:rPr>
              <a:t>2</a:t>
            </a:r>
            <a:r>
              <a:rPr lang="zh-CN" altLang="zh-CN" sz="2400" dirty="0">
                <a:latin typeface="+mj-ea"/>
                <a:ea typeface="+mj-ea"/>
              </a:rPr>
              <a:t>转化率为</a:t>
            </a:r>
            <a:r>
              <a:rPr lang="en-US" altLang="zh-CN" sz="2400" dirty="0">
                <a:latin typeface="+mj-ea"/>
                <a:ea typeface="+mj-ea"/>
              </a:rPr>
              <a:t>α</a:t>
            </a:r>
            <a:r>
              <a:rPr lang="zh-CN" altLang="zh-CN" sz="2400" dirty="0">
                <a:latin typeface="+mj-ea"/>
                <a:ea typeface="+mj-ea"/>
              </a:rPr>
              <a:t>，则</a:t>
            </a:r>
            <a:r>
              <a:rPr lang="en-US" altLang="zh-CN" sz="2400" dirty="0">
                <a:latin typeface="+mj-ea"/>
                <a:ea typeface="+mj-ea"/>
              </a:rPr>
              <a:t>SO</a:t>
            </a:r>
            <a:r>
              <a:rPr lang="en-US" altLang="zh-CN" sz="2400" baseline="-25000" dirty="0">
                <a:latin typeface="+mj-ea"/>
                <a:ea typeface="+mj-ea"/>
              </a:rPr>
              <a:t>3</a:t>
            </a:r>
            <a:r>
              <a:rPr lang="zh-CN" altLang="zh-CN" sz="2400" dirty="0">
                <a:latin typeface="+mj-ea"/>
                <a:ea typeface="+mj-ea"/>
              </a:rPr>
              <a:t>压强为</a:t>
            </a:r>
            <a:r>
              <a:rPr lang="en-US" altLang="zh-CN" sz="2400" dirty="0">
                <a:latin typeface="+mj-ea"/>
                <a:ea typeface="+mj-ea"/>
              </a:rPr>
              <a:t>___________</a:t>
            </a:r>
            <a:r>
              <a:rPr lang="zh-CN" altLang="zh-CN" sz="2400" dirty="0">
                <a:latin typeface="+mj-ea"/>
                <a:ea typeface="+mj-ea"/>
              </a:rPr>
              <a:t>，平衡常数</a:t>
            </a:r>
            <a:r>
              <a:rPr lang="en-US" altLang="zh-CN" sz="2400" dirty="0" err="1">
                <a:latin typeface="+mj-ea"/>
                <a:ea typeface="+mj-ea"/>
              </a:rPr>
              <a:t>K</a:t>
            </a:r>
            <a:r>
              <a:rPr lang="en-US" altLang="zh-CN" sz="2400" baseline="-25000" dirty="0" err="1">
                <a:latin typeface="+mj-ea"/>
                <a:ea typeface="+mj-ea"/>
              </a:rPr>
              <a:t>p</a:t>
            </a:r>
            <a:r>
              <a:rPr lang="en-US" altLang="zh-CN" sz="2400" dirty="0">
                <a:latin typeface="+mj-ea"/>
                <a:ea typeface="+mj-ea"/>
              </a:rPr>
              <a:t>=_____</a:t>
            </a:r>
            <a:r>
              <a:rPr lang="en-US" altLang="zh-CN" sz="2400" dirty="0">
                <a:latin typeface="+mj-ea"/>
              </a:rPr>
              <a:t>____________________</a:t>
            </a:r>
            <a:r>
              <a:rPr lang="en-US" altLang="zh-CN" sz="2400" dirty="0">
                <a:latin typeface="+mj-ea"/>
                <a:ea typeface="+mj-ea"/>
              </a:rPr>
              <a:t>_(</a:t>
            </a:r>
            <a:r>
              <a:rPr lang="zh-CN" altLang="zh-CN" sz="2400" dirty="0">
                <a:latin typeface="+mj-ea"/>
                <a:ea typeface="+mj-ea"/>
              </a:rPr>
              <a:t>以分压表示，分压</a:t>
            </a:r>
            <a:r>
              <a:rPr lang="en-US" altLang="zh-CN" sz="2400" dirty="0">
                <a:latin typeface="+mj-ea"/>
                <a:ea typeface="+mj-ea"/>
              </a:rPr>
              <a:t>=</a:t>
            </a:r>
            <a:r>
              <a:rPr lang="zh-CN" altLang="zh-CN" sz="2400" dirty="0">
                <a:latin typeface="+mj-ea"/>
                <a:ea typeface="+mj-ea"/>
              </a:rPr>
              <a:t>总压</a:t>
            </a:r>
            <a:r>
              <a:rPr lang="en-US" altLang="zh-CN" sz="2400" dirty="0">
                <a:latin typeface="+mj-ea"/>
                <a:ea typeface="+mj-ea"/>
              </a:rPr>
              <a:t>×</a:t>
            </a:r>
            <a:r>
              <a:rPr lang="zh-CN" altLang="zh-CN" sz="2400" dirty="0">
                <a:latin typeface="+mj-ea"/>
                <a:ea typeface="+mj-ea"/>
              </a:rPr>
              <a:t>物质的量分数</a:t>
            </a:r>
            <a:r>
              <a:rPr lang="en-US" altLang="zh-CN" sz="2400" dirty="0">
                <a:latin typeface="+mj-ea"/>
                <a:ea typeface="+mj-ea"/>
              </a:rPr>
              <a:t>)</a:t>
            </a:r>
            <a:r>
              <a:rPr lang="zh-CN" altLang="zh-CN" sz="2400" dirty="0">
                <a:latin typeface="+mj-ea"/>
                <a:ea typeface="+mj-ea"/>
              </a:rPr>
              <a:t>。</a:t>
            </a:r>
          </a:p>
          <a:p>
            <a:pPr>
              <a:lnSpc>
                <a:spcPct val="150000"/>
              </a:lnSpc>
            </a:pPr>
            <a:endParaRPr lang="zh-CN" altLang="en-US" sz="2400" dirty="0">
              <a:latin typeface="+mj-ea"/>
              <a:ea typeface="+mj-ea"/>
            </a:endParaRPr>
          </a:p>
        </p:txBody>
      </p:sp>
      <p:graphicFrame>
        <p:nvGraphicFramePr>
          <p:cNvPr id="8" name="对象 7" descr="学科网(www.zxxk.com)--教育资源门户，提供试卷、教案、课件、论文、素材以及各类教学资源下载，还有大量而丰富的教学相关资讯！"/>
          <p:cNvGraphicFramePr>
            <a:graphicFrameLocks noChangeAspect="1"/>
          </p:cNvGraphicFramePr>
          <p:nvPr/>
        </p:nvGraphicFramePr>
        <p:xfrm>
          <a:off x="6872478" y="2355066"/>
          <a:ext cx="1188720" cy="625298"/>
        </p:xfrm>
        <a:graphic>
          <a:graphicData uri="http://schemas.openxmlformats.org/presentationml/2006/ole">
            <mc:AlternateContent xmlns:mc="http://schemas.openxmlformats.org/markup-compatibility/2006">
              <mc:Choice xmlns:v="urn:schemas-microsoft-com:vml" Requires="v">
                <p:oleObj r:id="rId4" imgW="647700" imgH="393700" progId="Equation.DSMT4">
                  <p:embed/>
                </p:oleObj>
              </mc:Choice>
              <mc:Fallback>
                <p:oleObj r:id="rId4" imgW="647700" imgH="393700" progId="Equation.DSMT4">
                  <p:embed/>
                  <p:pic>
                    <p:nvPicPr>
                      <p:cNvPr id="0" name="图片 185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478" y="2355066"/>
                        <a:ext cx="1188720" cy="625298"/>
                      </a:xfrm>
                      <a:prstGeom prst="rect">
                        <a:avLst/>
                      </a:prstGeom>
                      <a:noFill/>
                    </p:spPr>
                  </p:pic>
                </p:oleObj>
              </mc:Fallback>
            </mc:AlternateContent>
          </a:graphicData>
        </a:graphic>
      </p:graphicFrame>
      <p:graphicFrame>
        <p:nvGraphicFramePr>
          <p:cNvPr id="9" name="对象 8" descr="学科网(www.zxxk.com)--教育资源门户，提供试卷、教案、课件、论文、素材以及各类教学资源下载，还有大量而丰富的教学相关资讯！"/>
          <p:cNvGraphicFramePr>
            <a:graphicFrameLocks noChangeAspect="1"/>
          </p:cNvGraphicFramePr>
          <p:nvPr/>
        </p:nvGraphicFramePr>
        <p:xfrm>
          <a:off x="1926210" y="2715536"/>
          <a:ext cx="3230046" cy="1111988"/>
        </p:xfrm>
        <a:graphic>
          <a:graphicData uri="http://schemas.openxmlformats.org/presentationml/2006/ole">
            <mc:AlternateContent xmlns:mc="http://schemas.openxmlformats.org/markup-compatibility/2006">
              <mc:Choice xmlns:v="urn:schemas-microsoft-com:vml" Requires="v">
                <p:oleObj r:id="rId6" imgW="1473200" imgH="660400" progId="Equation.DSMT4">
                  <p:embed/>
                </p:oleObj>
              </mc:Choice>
              <mc:Fallback>
                <p:oleObj r:id="rId6" imgW="1473200" imgH="660400" progId="Equation.DSMT4">
                  <p:embed/>
                  <p:pic>
                    <p:nvPicPr>
                      <p:cNvPr id="0" name="图片 185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6210" y="2715536"/>
                        <a:ext cx="3230046" cy="1111988"/>
                      </a:xfrm>
                      <a:prstGeom prst="rect">
                        <a:avLst/>
                      </a:prstGeom>
                      <a:noFill/>
                    </p:spPr>
                  </p:pic>
                </p:oleObj>
              </mc:Fallback>
            </mc:AlternateContent>
          </a:graphicData>
        </a:graphic>
      </p:graphicFrame>
      <p:sp>
        <p:nvSpPr>
          <p:cNvPr id="11" name="文本框 10"/>
          <p:cNvSpPr txBox="1"/>
          <p:nvPr/>
        </p:nvSpPr>
        <p:spPr>
          <a:xfrm>
            <a:off x="4277591" y="447833"/>
            <a:ext cx="7076693" cy="646331"/>
          </a:xfrm>
          <a:prstGeom prst="rect">
            <a:avLst/>
          </a:prstGeom>
          <a:noFill/>
        </p:spPr>
        <p:txBody>
          <a:bodyPr wrap="square" rtlCol="0">
            <a:spAutoFit/>
          </a:bodyPr>
          <a:lstStyle/>
          <a:p>
            <a:r>
              <a:rPr lang="en-US" altLang="zh-CN" sz="3600" dirty="0">
                <a:solidFill>
                  <a:srgbClr val="FF0000"/>
                </a:solidFill>
                <a:latin typeface="+mn-ea"/>
              </a:rPr>
              <a:t>----- </a:t>
            </a:r>
            <a:r>
              <a:rPr lang="zh-CN" altLang="en-US" sz="3600" dirty="0">
                <a:solidFill>
                  <a:srgbClr val="FF0000"/>
                </a:solidFill>
                <a:latin typeface="+mn-ea"/>
              </a:rPr>
              <a:t>易错警示</a:t>
            </a:r>
            <a:r>
              <a:rPr lang="en-US" altLang="zh-CN" sz="3600" dirty="0">
                <a:solidFill>
                  <a:srgbClr val="FF0000"/>
                </a:solidFill>
                <a:latin typeface="+mn-ea"/>
              </a:rPr>
              <a:t>:n%, P</a:t>
            </a:r>
            <a:r>
              <a:rPr lang="zh-CN" altLang="en-US" sz="3600" baseline="-25000" dirty="0">
                <a:solidFill>
                  <a:srgbClr val="FF0000"/>
                </a:solidFill>
                <a:latin typeface="+mn-ea"/>
              </a:rPr>
              <a:t>（平衡）</a:t>
            </a:r>
          </a:p>
        </p:txBody>
      </p:sp>
      <p:sp>
        <p:nvSpPr>
          <p:cNvPr id="18" name="矩形 17"/>
          <p:cNvSpPr/>
          <p:nvPr/>
        </p:nvSpPr>
        <p:spPr>
          <a:xfrm>
            <a:off x="1020177" y="3850799"/>
            <a:ext cx="10141131" cy="2862322"/>
          </a:xfrm>
          <a:prstGeom prst="rect">
            <a:avLst/>
          </a:prstGeom>
        </p:spPr>
        <p:txBody>
          <a:bodyPr wrap="square">
            <a:spAutoFit/>
          </a:bodyPr>
          <a:lstStyle/>
          <a:p>
            <a:pPr>
              <a:lnSpc>
                <a:spcPct val="150000"/>
              </a:lnSpc>
            </a:pPr>
            <a:r>
              <a:rPr lang="zh-CN" altLang="en-US" sz="2400" dirty="0">
                <a:latin typeface="+mn-ea"/>
                <a:cs typeface="Times New Roman" panose="02020603050405020304" charset="0"/>
              </a:rPr>
              <a:t>例</a:t>
            </a:r>
            <a:r>
              <a:rPr lang="en-US" altLang="zh-CN" sz="2400" dirty="0">
                <a:latin typeface="+mj-ea"/>
                <a:ea typeface="+mj-ea"/>
              </a:rPr>
              <a:t>6.</a:t>
            </a:r>
            <a:r>
              <a:rPr lang="zh-CN" altLang="zh-CN" sz="2400" dirty="0">
                <a:latin typeface="+mj-ea"/>
                <a:ea typeface="+mj-ea"/>
              </a:rPr>
              <a:t>将组成</a:t>
            </a:r>
            <a:r>
              <a:rPr lang="en-US" altLang="zh-CN" sz="2400" dirty="0">
                <a:latin typeface="+mj-ea"/>
                <a:ea typeface="+mj-ea"/>
              </a:rPr>
              <a:t>(</a:t>
            </a:r>
            <a:r>
              <a:rPr lang="zh-CN" altLang="zh-CN" sz="2400" dirty="0">
                <a:latin typeface="+mj-ea"/>
                <a:ea typeface="+mj-ea"/>
              </a:rPr>
              <a:t>物质的量分数</a:t>
            </a:r>
            <a:r>
              <a:rPr lang="en-US" altLang="zh-CN" sz="2400" dirty="0">
                <a:latin typeface="+mj-ea"/>
                <a:ea typeface="+mj-ea"/>
              </a:rPr>
              <a:t>)</a:t>
            </a:r>
            <a:r>
              <a:rPr lang="zh-CN" altLang="zh-CN" sz="2400" dirty="0">
                <a:latin typeface="+mj-ea"/>
                <a:ea typeface="+mj-ea"/>
              </a:rPr>
              <a:t>为</a:t>
            </a:r>
            <a:r>
              <a:rPr lang="en-US" altLang="zh-CN" sz="2400" dirty="0">
                <a:latin typeface="+mj-ea"/>
                <a:ea typeface="+mj-ea"/>
              </a:rPr>
              <a:t>2m% SO</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a:t>
            </a:r>
            <a:r>
              <a:rPr lang="en-US" altLang="zh-CN" sz="2400" dirty="0">
                <a:latin typeface="+mj-ea"/>
                <a:ea typeface="+mj-ea"/>
              </a:rPr>
              <a:t>m% O</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和</a:t>
            </a:r>
            <a:r>
              <a:rPr lang="en-US" altLang="zh-CN" sz="2400" dirty="0">
                <a:latin typeface="+mj-ea"/>
                <a:ea typeface="+mj-ea"/>
              </a:rPr>
              <a:t>q% N</a:t>
            </a:r>
            <a:r>
              <a:rPr lang="en-US" altLang="zh-CN" sz="2400" baseline="-25000" dirty="0">
                <a:latin typeface="+mj-ea"/>
                <a:ea typeface="+mj-ea"/>
              </a:rPr>
              <a:t>2</a:t>
            </a:r>
            <a:r>
              <a:rPr lang="en-US" altLang="zh-CN" sz="2400" dirty="0">
                <a:latin typeface="+mj-ea"/>
                <a:ea typeface="+mj-ea"/>
              </a:rPr>
              <a:t>(g)</a:t>
            </a:r>
            <a:r>
              <a:rPr lang="zh-CN" altLang="zh-CN" sz="2400" dirty="0">
                <a:latin typeface="+mj-ea"/>
                <a:ea typeface="+mj-ea"/>
              </a:rPr>
              <a:t>的气体通入反应器，</a:t>
            </a:r>
            <a:r>
              <a:rPr lang="zh-CN" altLang="en-US" sz="2400" dirty="0">
                <a:latin typeface="+mj-ea"/>
                <a:ea typeface="+mj-ea"/>
              </a:rPr>
              <a:t>初始压强为</a:t>
            </a:r>
            <a:r>
              <a:rPr lang="en-US" altLang="zh-CN" sz="2400" dirty="0">
                <a:latin typeface="+mj-ea"/>
                <a:ea typeface="+mj-ea"/>
              </a:rPr>
              <a:t>P</a:t>
            </a:r>
            <a:r>
              <a:rPr lang="zh-CN" altLang="en-US" sz="2400" dirty="0">
                <a:latin typeface="+mj-ea"/>
                <a:ea typeface="+mj-ea"/>
              </a:rPr>
              <a:t>。恒温恒容时候</a:t>
            </a:r>
            <a:r>
              <a:rPr lang="zh-CN" altLang="zh-CN" sz="2400" dirty="0">
                <a:latin typeface="+mj-ea"/>
                <a:ea typeface="+mj-ea"/>
              </a:rPr>
              <a:t>进行反应</a:t>
            </a:r>
            <a:r>
              <a:rPr lang="zh-CN" altLang="en-US" sz="2400" dirty="0">
                <a:latin typeface="+mj-ea"/>
                <a:ea typeface="+mj-ea"/>
              </a:rPr>
              <a:t>，</a:t>
            </a:r>
            <a:r>
              <a:rPr lang="zh-CN" altLang="zh-CN" sz="2400" dirty="0">
                <a:latin typeface="+mj-ea"/>
                <a:ea typeface="+mj-ea"/>
              </a:rPr>
              <a:t>平衡时，若</a:t>
            </a:r>
            <a:r>
              <a:rPr lang="en-US" altLang="zh-CN" sz="2400" dirty="0">
                <a:latin typeface="+mj-ea"/>
                <a:ea typeface="+mj-ea"/>
              </a:rPr>
              <a:t>SO</a:t>
            </a:r>
            <a:r>
              <a:rPr lang="en-US" altLang="zh-CN" sz="2400" baseline="-25000" dirty="0">
                <a:latin typeface="+mj-ea"/>
                <a:ea typeface="+mj-ea"/>
              </a:rPr>
              <a:t>2</a:t>
            </a:r>
            <a:r>
              <a:rPr lang="zh-CN" altLang="zh-CN" sz="2400" dirty="0">
                <a:latin typeface="+mj-ea"/>
                <a:ea typeface="+mj-ea"/>
              </a:rPr>
              <a:t>转化率为</a:t>
            </a:r>
            <a:r>
              <a:rPr lang="en-US" altLang="zh-CN" sz="2400" dirty="0">
                <a:latin typeface="+mj-ea"/>
                <a:ea typeface="+mj-ea"/>
              </a:rPr>
              <a:t>α</a:t>
            </a:r>
            <a:r>
              <a:rPr lang="zh-CN" altLang="zh-CN" sz="2400" dirty="0">
                <a:latin typeface="+mj-ea"/>
                <a:ea typeface="+mj-ea"/>
              </a:rPr>
              <a:t>，则</a:t>
            </a:r>
            <a:r>
              <a:rPr lang="en-US" altLang="zh-CN" sz="2400" dirty="0">
                <a:latin typeface="+mj-ea"/>
                <a:ea typeface="+mj-ea"/>
              </a:rPr>
              <a:t>SO</a:t>
            </a:r>
            <a:r>
              <a:rPr lang="en-US" altLang="zh-CN" sz="2400" baseline="-25000" dirty="0">
                <a:latin typeface="+mj-ea"/>
                <a:ea typeface="+mj-ea"/>
              </a:rPr>
              <a:t>3</a:t>
            </a:r>
            <a:r>
              <a:rPr lang="zh-CN" altLang="zh-CN" sz="2400" dirty="0">
                <a:latin typeface="+mj-ea"/>
                <a:ea typeface="+mj-ea"/>
              </a:rPr>
              <a:t>压强为</a:t>
            </a:r>
            <a:r>
              <a:rPr lang="en-US" altLang="zh-CN" sz="2400" dirty="0">
                <a:latin typeface="+mj-ea"/>
                <a:ea typeface="+mj-ea"/>
              </a:rPr>
              <a:t>___________</a:t>
            </a:r>
            <a:r>
              <a:rPr lang="zh-CN" altLang="zh-CN" sz="2400" dirty="0">
                <a:latin typeface="+mj-ea"/>
                <a:ea typeface="+mj-ea"/>
              </a:rPr>
              <a:t>，平衡常数</a:t>
            </a:r>
            <a:r>
              <a:rPr lang="en-US" altLang="zh-CN" sz="2400" dirty="0" err="1">
                <a:latin typeface="+mj-ea"/>
                <a:ea typeface="+mj-ea"/>
              </a:rPr>
              <a:t>K</a:t>
            </a:r>
            <a:r>
              <a:rPr lang="en-US" altLang="zh-CN" sz="2400" baseline="-25000" dirty="0" err="1">
                <a:latin typeface="+mj-ea"/>
                <a:ea typeface="+mj-ea"/>
              </a:rPr>
              <a:t>p</a:t>
            </a:r>
            <a:r>
              <a:rPr lang="en-US" altLang="zh-CN" sz="2400" dirty="0">
                <a:latin typeface="+mj-ea"/>
                <a:ea typeface="+mj-ea"/>
              </a:rPr>
              <a:t>=_____</a:t>
            </a:r>
            <a:r>
              <a:rPr lang="en-US" altLang="zh-CN" sz="2400" dirty="0">
                <a:latin typeface="+mj-ea"/>
              </a:rPr>
              <a:t>____________________</a:t>
            </a:r>
            <a:r>
              <a:rPr lang="en-US" altLang="zh-CN" sz="2400" dirty="0">
                <a:latin typeface="+mj-ea"/>
                <a:ea typeface="+mj-ea"/>
              </a:rPr>
              <a:t>_(</a:t>
            </a:r>
            <a:r>
              <a:rPr lang="zh-CN" altLang="zh-CN" sz="2400" dirty="0">
                <a:latin typeface="+mj-ea"/>
                <a:ea typeface="+mj-ea"/>
              </a:rPr>
              <a:t>以分压表示，分压</a:t>
            </a:r>
            <a:r>
              <a:rPr lang="en-US" altLang="zh-CN" sz="2400" dirty="0">
                <a:latin typeface="+mj-ea"/>
                <a:ea typeface="+mj-ea"/>
              </a:rPr>
              <a:t>=</a:t>
            </a:r>
            <a:r>
              <a:rPr lang="zh-CN" altLang="zh-CN" sz="2400" dirty="0">
                <a:latin typeface="+mj-ea"/>
                <a:ea typeface="+mj-ea"/>
              </a:rPr>
              <a:t>总压</a:t>
            </a:r>
            <a:r>
              <a:rPr lang="en-US" altLang="zh-CN" sz="2400" dirty="0">
                <a:latin typeface="+mj-ea"/>
                <a:ea typeface="+mj-ea"/>
              </a:rPr>
              <a:t>×</a:t>
            </a:r>
            <a:r>
              <a:rPr lang="zh-CN" altLang="zh-CN" sz="2400" dirty="0">
                <a:latin typeface="+mj-ea"/>
                <a:ea typeface="+mj-ea"/>
              </a:rPr>
              <a:t>物质的量分数</a:t>
            </a:r>
            <a:r>
              <a:rPr lang="en-US" altLang="zh-CN" sz="2400" dirty="0">
                <a:latin typeface="+mj-ea"/>
                <a:ea typeface="+mj-ea"/>
              </a:rPr>
              <a:t>)</a:t>
            </a:r>
            <a:r>
              <a:rPr lang="zh-CN" altLang="zh-CN" sz="2400" dirty="0">
                <a:latin typeface="+mj-ea"/>
                <a:ea typeface="+mj-ea"/>
              </a:rPr>
              <a:t>。</a:t>
            </a:r>
          </a:p>
          <a:p>
            <a:pPr>
              <a:lnSpc>
                <a:spcPct val="150000"/>
              </a:lnSpc>
            </a:pPr>
            <a:endParaRPr lang="zh-CN" altLang="en-US" sz="2400" dirty="0">
              <a:latin typeface="+mj-ea"/>
              <a:ea typeface="+mj-ea"/>
            </a:endParaRPr>
          </a:p>
        </p:txBody>
      </p:sp>
      <p:pic>
        <p:nvPicPr>
          <p:cNvPr id="19" name="图片 18" descr="figure"/>
          <p:cNvPicPr/>
          <p:nvPr/>
        </p:nvPicPr>
        <p:blipFill>
          <a:blip r:embed="rId8"/>
          <a:stretch>
            <a:fillRect/>
          </a:stretch>
        </p:blipFill>
        <p:spPr>
          <a:xfrm>
            <a:off x="9648459" y="1998159"/>
            <a:ext cx="419466" cy="148453"/>
          </a:xfrm>
          <a:prstGeom prst="rect">
            <a:avLst/>
          </a:prstGeom>
        </p:spPr>
      </p:pic>
      <p:graphicFrame>
        <p:nvGraphicFramePr>
          <p:cNvPr id="20" name="对象 19" descr="学科网(www.zxxk.com)--教育资源门户，提供试卷、教案、课件、论文、素材以及各类教学资源下载，还有大量而丰富的教学相关资讯！"/>
          <p:cNvGraphicFramePr>
            <a:graphicFrameLocks noChangeAspect="1"/>
          </p:cNvGraphicFramePr>
          <p:nvPr/>
        </p:nvGraphicFramePr>
        <p:xfrm>
          <a:off x="4167378" y="4979970"/>
          <a:ext cx="1188720" cy="623666"/>
        </p:xfrm>
        <a:graphic>
          <a:graphicData uri="http://schemas.openxmlformats.org/presentationml/2006/ole">
            <mc:AlternateContent xmlns:mc="http://schemas.openxmlformats.org/markup-compatibility/2006">
              <mc:Choice xmlns:v="urn:schemas-microsoft-com:vml" Requires="v">
                <p:oleObj r:id="rId9" imgW="647700" imgH="393700" progId="Equation.DSMT4">
                  <p:embed/>
                </p:oleObj>
              </mc:Choice>
              <mc:Fallback>
                <p:oleObj r:id="rId9" imgW="647700" imgH="393700" progId="Equation.DSMT4">
                  <p:embed/>
                  <p:pic>
                    <p:nvPicPr>
                      <p:cNvPr id="0" name="图片 185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378" y="4979970"/>
                        <a:ext cx="1188720" cy="623666"/>
                      </a:xfrm>
                      <a:prstGeom prst="rect">
                        <a:avLst/>
                      </a:prstGeom>
                      <a:noFill/>
                    </p:spPr>
                  </p:pic>
                </p:oleObj>
              </mc:Fallback>
            </mc:AlternateContent>
          </a:graphicData>
        </a:graphic>
      </p:graphicFrame>
      <p:graphicFrame>
        <p:nvGraphicFramePr>
          <p:cNvPr id="21" name="对象 20" descr="学科网(www.zxxk.com)--教育资源门户，提供试卷、教案、课件、论文、素材以及各类教学资源下载，还有大量而丰富的教学相关资讯！"/>
          <p:cNvGraphicFramePr>
            <a:graphicFrameLocks noChangeAspect="1"/>
          </p:cNvGraphicFramePr>
          <p:nvPr/>
        </p:nvGraphicFramePr>
        <p:xfrm>
          <a:off x="1713738" y="5503954"/>
          <a:ext cx="3230046" cy="1209167"/>
        </p:xfrm>
        <a:graphic>
          <a:graphicData uri="http://schemas.openxmlformats.org/presentationml/2006/ole">
            <mc:AlternateContent xmlns:mc="http://schemas.openxmlformats.org/markup-compatibility/2006">
              <mc:Choice xmlns:v="urn:schemas-microsoft-com:vml" Requires="v">
                <p:oleObj r:id="rId10" imgW="1473200" imgH="660400" progId="Equation.DSMT4">
                  <p:embed/>
                </p:oleObj>
              </mc:Choice>
              <mc:Fallback>
                <p:oleObj r:id="rId10" imgW="1473200" imgH="660400" progId="Equation.DSMT4">
                  <p:embed/>
                  <p:pic>
                    <p:nvPicPr>
                      <p:cNvPr id="0" name="图片 185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3738" y="5503954"/>
                        <a:ext cx="3230046" cy="1209167"/>
                      </a:xfrm>
                      <a:prstGeom prst="rect">
                        <a:avLst/>
                      </a:prstGeom>
                      <a:noFill/>
                    </p:spPr>
                  </p:pic>
                </p:oleObj>
              </mc:Fallback>
            </mc:AlternateContent>
          </a:graphicData>
        </a:graphic>
      </p:graphicFrame>
      <p:sp>
        <p:nvSpPr>
          <p:cNvPr id="2" name="文本框 1"/>
          <p:cNvSpPr txBox="1"/>
          <p:nvPr/>
        </p:nvSpPr>
        <p:spPr>
          <a:xfrm>
            <a:off x="4543556" y="4867027"/>
            <a:ext cx="838617" cy="1015663"/>
          </a:xfrm>
          <a:prstGeom prst="rect">
            <a:avLst/>
          </a:prstGeom>
          <a:noFill/>
        </p:spPr>
        <p:txBody>
          <a:bodyPr wrap="square" rtlCol="0">
            <a:spAutoFit/>
          </a:bodyPr>
          <a:lstStyle/>
          <a:p>
            <a:r>
              <a:rPr lang="en-US" altLang="zh-CN" sz="6000" dirty="0">
                <a:solidFill>
                  <a:srgbClr val="FF0000"/>
                </a:solidFill>
                <a:latin typeface="微软雅黑" panose="020B0503020204020204" charset="-122"/>
                <a:ea typeface="微软雅黑" panose="020B0503020204020204" charset="-122"/>
              </a:rPr>
              <a:t>╳</a:t>
            </a:r>
            <a:endParaRPr lang="zh-CN" altLang="en-US" sz="6000" dirty="0">
              <a:solidFill>
                <a:srgbClr val="FF0000"/>
              </a:solidFill>
            </a:endParaRPr>
          </a:p>
        </p:txBody>
      </p:sp>
      <p:sp>
        <p:nvSpPr>
          <p:cNvPr id="22" name="文本框 21"/>
          <p:cNvSpPr txBox="1"/>
          <p:nvPr/>
        </p:nvSpPr>
        <p:spPr>
          <a:xfrm>
            <a:off x="3041727" y="5603635"/>
            <a:ext cx="838617" cy="1015663"/>
          </a:xfrm>
          <a:prstGeom prst="rect">
            <a:avLst/>
          </a:prstGeom>
          <a:noFill/>
        </p:spPr>
        <p:txBody>
          <a:bodyPr wrap="square" rtlCol="0">
            <a:spAutoFit/>
          </a:bodyPr>
          <a:lstStyle/>
          <a:p>
            <a:r>
              <a:rPr lang="en-US" altLang="zh-CN" sz="6000" dirty="0">
                <a:solidFill>
                  <a:srgbClr val="FF0000"/>
                </a:solidFill>
                <a:latin typeface="微软雅黑" panose="020B0503020204020204" charset="-122"/>
                <a:ea typeface="微软雅黑" panose="020B0503020204020204" charset="-122"/>
              </a:rPr>
              <a:t>╳</a:t>
            </a:r>
            <a:endParaRPr lang="zh-CN" altLang="en-US" sz="6000" dirty="0">
              <a:solidFill>
                <a:srgbClr val="FF0000"/>
              </a:solidFill>
            </a:endParaRPr>
          </a:p>
        </p:txBody>
      </p:sp>
      <p:sp>
        <p:nvSpPr>
          <p:cNvPr id="16" name="椭圆 15"/>
          <p:cNvSpPr/>
          <p:nvPr/>
        </p:nvSpPr>
        <p:spPr>
          <a:xfrm>
            <a:off x="8553107" y="1150999"/>
            <a:ext cx="1514818"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840648" y="4394469"/>
            <a:ext cx="3424349"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4992" y="500738"/>
            <a:ext cx="9083200" cy="584775"/>
          </a:xfrm>
          <a:prstGeom prst="rect">
            <a:avLst/>
          </a:prstGeom>
        </p:spPr>
        <p:txBody>
          <a:bodyPr wrap="square">
            <a:spAutoFit/>
          </a:bodyPr>
          <a:lstStyle/>
          <a:p>
            <a:pPr>
              <a:spcBef>
                <a:spcPct val="0"/>
              </a:spcBef>
              <a:spcAft>
                <a:spcPct val="0"/>
              </a:spcAft>
              <a:defRPr/>
            </a:pPr>
            <a:r>
              <a:rPr lang="zh-CN" altLang="en-US" sz="3200" b="1" dirty="0">
                <a:solidFill>
                  <a:srgbClr val="FF0000"/>
                </a:solidFill>
                <a:latin typeface="微软雅黑" panose="020B0503020204020204" charset="-122"/>
                <a:ea typeface="微软雅黑" panose="020B0503020204020204" charset="-122"/>
              </a:rPr>
              <a:t>常见典型错误（</a:t>
            </a:r>
            <a:r>
              <a:rPr lang="en-US" altLang="zh-CN" sz="3200" b="1" i="1" dirty="0">
                <a:solidFill>
                  <a:srgbClr val="FF0000"/>
                </a:solidFill>
                <a:latin typeface="微软雅黑" panose="020B0503020204020204" charset="-122"/>
                <a:ea typeface="微软雅黑" panose="020B0503020204020204" charset="-122"/>
              </a:rPr>
              <a:t>K</a:t>
            </a:r>
            <a:r>
              <a:rPr lang="en-US" altLang="zh-CN" sz="3200" b="1" dirty="0">
                <a:solidFill>
                  <a:srgbClr val="FF0000"/>
                </a:solidFill>
                <a:latin typeface="微软雅黑" panose="020B0503020204020204" charset="-122"/>
                <a:ea typeface="微软雅黑" panose="020B0503020204020204" charset="-122"/>
              </a:rPr>
              <a:t>)</a:t>
            </a:r>
            <a:endParaRPr lang="zh-CN" altLang="en-US" sz="3200" b="1" dirty="0">
              <a:solidFill>
                <a:srgbClr val="FF0000"/>
              </a:solidFill>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C1BEF399-B927-4CD2-AE8C-3018EC34B78F}"/>
              </a:ext>
            </a:extLst>
          </p:cNvPr>
          <p:cNvPicPr>
            <a:picLocks noChangeAspect="1"/>
          </p:cNvPicPr>
          <p:nvPr/>
        </p:nvPicPr>
        <p:blipFill>
          <a:blip r:embed="rId11"/>
          <a:stretch>
            <a:fillRect/>
          </a:stretch>
        </p:blipFill>
        <p:spPr>
          <a:xfrm>
            <a:off x="11013634" y="1"/>
            <a:ext cx="1178366" cy="117427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 grpId="0"/>
      <p:bldP spid="22" grpId="0"/>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3863490" y="477400"/>
            <a:ext cx="4485751"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选做</a:t>
            </a:r>
            <a:r>
              <a:rPr lang="en-US" altLang="zh-CN" sz="3200" spc="10" dirty="0">
                <a:solidFill>
                  <a:srgbClr val="FF0000"/>
                </a:solidFill>
                <a:latin typeface="微软雅黑" panose="020B0503020204020204" charset="-122"/>
                <a:ea typeface="微软雅黑" panose="020B0503020204020204" charset="-122"/>
              </a:rPr>
              <a:t>--</a:t>
            </a:r>
            <a:r>
              <a:rPr lang="zh-CN" altLang="en-US" sz="3200" spc="10" dirty="0">
                <a:solidFill>
                  <a:srgbClr val="FF0000"/>
                </a:solidFill>
                <a:latin typeface="微软雅黑" panose="020B0503020204020204" charset="-122"/>
                <a:ea typeface="微软雅黑" panose="020B0503020204020204" charset="-122"/>
              </a:rPr>
              <a:t>有机化学基础题</a:t>
            </a:r>
            <a:endParaRPr sz="3200" spc="10" dirty="0">
              <a:solidFill>
                <a:srgbClr val="FF0000"/>
              </a:solidFill>
              <a:latin typeface="微软雅黑" panose="020B0503020204020204" charset="-122"/>
              <a:ea typeface="微软雅黑" panose="020B0503020204020204" charset="-122"/>
            </a:endParaRPr>
          </a:p>
        </p:txBody>
      </p:sp>
      <p:sp>
        <p:nvSpPr>
          <p:cNvPr id="2" name="矩形 1"/>
          <p:cNvSpPr/>
          <p:nvPr/>
        </p:nvSpPr>
        <p:spPr>
          <a:xfrm>
            <a:off x="1293250" y="1397476"/>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bject 11"/>
          <p:cNvSpPr txBox="1">
            <a:spLocks noGrp="1"/>
          </p:cNvSpPr>
          <p:nvPr/>
        </p:nvSpPr>
        <p:spPr>
          <a:xfrm>
            <a:off x="1914258" y="1559703"/>
            <a:ext cx="2430427"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命题特点</a:t>
            </a:r>
            <a:endParaRPr sz="3200" spc="10" dirty="0">
              <a:solidFill>
                <a:srgbClr val="0070C0"/>
              </a:solidFill>
              <a:latin typeface="微软雅黑" panose="020B0503020204020204" charset="-122"/>
              <a:ea typeface="微软雅黑" panose="020B0503020204020204" charset="-122"/>
            </a:endParaRPr>
          </a:p>
        </p:txBody>
      </p:sp>
      <p:sp>
        <p:nvSpPr>
          <p:cNvPr id="9" name="矩形 8"/>
          <p:cNvSpPr/>
          <p:nvPr/>
        </p:nvSpPr>
        <p:spPr>
          <a:xfrm>
            <a:off x="5788373" y="1413589"/>
            <a:ext cx="3672445" cy="812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11"/>
          <p:cNvSpPr txBox="1">
            <a:spLocks noGrp="1"/>
          </p:cNvSpPr>
          <p:nvPr/>
        </p:nvSpPr>
        <p:spPr>
          <a:xfrm>
            <a:off x="6569390" y="1556051"/>
            <a:ext cx="2430427"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0070C0"/>
                </a:solidFill>
                <a:latin typeface="微软雅黑" panose="020B0503020204020204" charset="-122"/>
                <a:ea typeface="微软雅黑" panose="020B0503020204020204" charset="-122"/>
              </a:rPr>
              <a:t>核心考点</a:t>
            </a:r>
            <a:endParaRPr sz="3200" spc="10" dirty="0">
              <a:solidFill>
                <a:srgbClr val="0070C0"/>
              </a:solidFill>
              <a:latin typeface="微软雅黑" panose="020B0503020204020204" charset="-122"/>
              <a:ea typeface="微软雅黑" panose="020B0503020204020204" charset="-122"/>
            </a:endParaRPr>
          </a:p>
        </p:txBody>
      </p:sp>
      <p:cxnSp>
        <p:nvCxnSpPr>
          <p:cNvPr id="5" name="直接连接符 4"/>
          <p:cNvCxnSpPr/>
          <p:nvPr/>
        </p:nvCxnSpPr>
        <p:spPr>
          <a:xfrm>
            <a:off x="1293250" y="2521854"/>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1" name="object 11"/>
          <p:cNvSpPr txBox="1">
            <a:spLocks noGrp="1"/>
          </p:cNvSpPr>
          <p:nvPr/>
        </p:nvSpPr>
        <p:spPr>
          <a:xfrm>
            <a:off x="1187827" y="2486563"/>
            <a:ext cx="3883287" cy="3327193"/>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spcBef>
                <a:spcPts val="25"/>
              </a:spcBef>
            </a:pPr>
            <a:r>
              <a:rPr lang="zh-CN" altLang="en-US" sz="2400" spc="10" dirty="0">
                <a:solidFill>
                  <a:schemeClr val="tx1"/>
                </a:solidFill>
                <a:latin typeface="微软雅黑" panose="020B0503020204020204" charset="-122"/>
                <a:ea typeface="微软雅黑" panose="020B0503020204020204" charset="-122"/>
              </a:rPr>
              <a:t>      化学反应原理仍以创新为主，特别是在情景上、取材上、图像上创新，同时联系生产实际考察学生选择适宜的反应条件，重点考察学生综合应用知识的能力，化学平衡常数计算、速率方程、速率大小比较、化学图像分析要</a:t>
            </a:r>
            <a:endParaRPr sz="2400" spc="10" dirty="0">
              <a:solidFill>
                <a:schemeClr val="tx1"/>
              </a:solidFill>
              <a:latin typeface="微软雅黑" panose="020B0503020204020204" charset="-122"/>
              <a:ea typeface="微软雅黑" panose="020B0503020204020204" charset="-122"/>
            </a:endParaRPr>
          </a:p>
        </p:txBody>
      </p:sp>
      <p:cxnSp>
        <p:nvCxnSpPr>
          <p:cNvPr id="13" name="直接连接符 12"/>
          <p:cNvCxnSpPr/>
          <p:nvPr/>
        </p:nvCxnSpPr>
        <p:spPr>
          <a:xfrm>
            <a:off x="5789229" y="2486562"/>
            <a:ext cx="0" cy="3784600"/>
          </a:xfrm>
          <a:prstGeom prst="line">
            <a:avLst/>
          </a:prstGeom>
          <a:ln>
            <a:solidFill>
              <a:schemeClr val="accent6"/>
            </a:solidFill>
          </a:ln>
        </p:spPr>
        <p:style>
          <a:lnRef idx="3">
            <a:schemeClr val="accent5"/>
          </a:lnRef>
          <a:fillRef idx="0">
            <a:schemeClr val="accent5"/>
          </a:fillRef>
          <a:effectRef idx="2">
            <a:schemeClr val="accent5"/>
          </a:effectRef>
          <a:fontRef idx="minor">
            <a:schemeClr val="tx1"/>
          </a:fontRef>
        </p:style>
      </p:cxnSp>
      <p:sp>
        <p:nvSpPr>
          <p:cNvPr id="14" name="object 11"/>
          <p:cNvSpPr txBox="1">
            <a:spLocks noGrp="1"/>
          </p:cNvSpPr>
          <p:nvPr/>
        </p:nvSpPr>
        <p:spPr>
          <a:xfrm>
            <a:off x="5631127" y="2486562"/>
            <a:ext cx="5565422" cy="2957861"/>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化学反应类型</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官能团的识别</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反应的条件</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物质结构简式、分子式</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有机反应方程式的书写</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合成步骤的目的</a:t>
            </a:r>
            <a:endParaRPr lang="en-US" altLang="zh-CN" sz="2400" spc="10" dirty="0">
              <a:solidFill>
                <a:schemeClr val="tx1"/>
              </a:solidFill>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latin typeface="微软雅黑" panose="020B0503020204020204" charset="-122"/>
                <a:ea typeface="微软雅黑" panose="020B0503020204020204" charset="-122"/>
              </a:rPr>
              <a:t>同分异构体的数目</a:t>
            </a:r>
            <a:endParaRPr lang="en-US" altLang="zh-CN" sz="2400" spc="10" dirty="0">
              <a:latin typeface="微软雅黑" panose="020B0503020204020204" charset="-122"/>
              <a:ea typeface="微软雅黑" panose="020B0503020204020204" charset="-122"/>
            </a:endParaRPr>
          </a:p>
          <a:p>
            <a:pPr marL="578485" indent="-342900">
              <a:spcBef>
                <a:spcPts val="25"/>
              </a:spcBef>
              <a:buFont typeface="Wingdings" panose="05000000000000000000" pitchFamily="2" charset="2"/>
              <a:buChar char="ü"/>
            </a:pPr>
            <a:r>
              <a:rPr lang="zh-CN" altLang="en-US" sz="2400" spc="10" dirty="0">
                <a:solidFill>
                  <a:schemeClr val="tx1"/>
                </a:solidFill>
                <a:latin typeface="微软雅黑" panose="020B0503020204020204" charset="-122"/>
                <a:ea typeface="微软雅黑" panose="020B0503020204020204" charset="-122"/>
              </a:rPr>
              <a:t>合成路线设计</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214362" y="1336929"/>
            <a:ext cx="7475940" cy="1754326"/>
          </a:xfrm>
          <a:prstGeom prst="rect">
            <a:avLst/>
          </a:prstGeom>
        </p:spPr>
        <p:txBody>
          <a:bodyPr wrap="square">
            <a:spAutoFit/>
          </a:bodyPr>
          <a:lstStyle/>
          <a:p>
            <a:pPr>
              <a:lnSpc>
                <a:spcPct val="150000"/>
              </a:lnSpc>
            </a:pPr>
            <a:r>
              <a:rPr lang="zh-CN" altLang="en-US" sz="2400" dirty="0">
                <a:solidFill>
                  <a:srgbClr val="000000"/>
                </a:solidFill>
                <a:latin typeface="+mn-ea"/>
              </a:rPr>
              <a:t>例</a:t>
            </a:r>
            <a:r>
              <a:rPr lang="en-US" altLang="zh-CN" sz="2400" dirty="0">
                <a:solidFill>
                  <a:srgbClr val="000000"/>
                </a:solidFill>
                <a:latin typeface="+mn-ea"/>
              </a:rPr>
              <a:t>7</a:t>
            </a:r>
            <a:r>
              <a:rPr lang="zh-CN" altLang="en-US" sz="2400" dirty="0">
                <a:solidFill>
                  <a:srgbClr val="000000"/>
                </a:solidFill>
                <a:latin typeface="+mn-ea"/>
              </a:rPr>
              <a:t>：</a:t>
            </a:r>
            <a:r>
              <a:rPr lang="zh-CN" altLang="zh-CN" sz="2400" dirty="0">
                <a:solidFill>
                  <a:srgbClr val="000000"/>
                </a:solidFill>
                <a:latin typeface="+mn-ea"/>
                <a:cs typeface="Times New Roman" panose="02020603050405020304" charset="0"/>
              </a:rPr>
              <a:t>同时满足下列条件</a:t>
            </a:r>
            <a:r>
              <a:rPr lang="en-US" altLang="zh-CN" sz="2400" dirty="0">
                <a:solidFill>
                  <a:srgbClr val="000000"/>
                </a:solidFill>
                <a:latin typeface="+mn-ea"/>
              </a:rPr>
              <a:t>:</a:t>
            </a:r>
            <a:r>
              <a:rPr lang="zh-CN" altLang="zh-CN" sz="2400" dirty="0">
                <a:solidFill>
                  <a:srgbClr val="000000"/>
                </a:solidFill>
                <a:latin typeface="+mn-ea"/>
                <a:cs typeface="宋体" panose="02010600030101010101" pitchFamily="2" charset="-122"/>
              </a:rPr>
              <a:t>①</a:t>
            </a:r>
            <a:r>
              <a:rPr lang="zh-CN" altLang="zh-CN" sz="2400" dirty="0">
                <a:solidFill>
                  <a:srgbClr val="000000"/>
                </a:solidFill>
                <a:latin typeface="+mn-ea"/>
                <a:cs typeface="Times New Roman" panose="02020603050405020304" charset="0"/>
              </a:rPr>
              <a:t>与</a:t>
            </a:r>
            <a:r>
              <a:rPr lang="en-US" altLang="zh-CN" sz="2400" dirty="0">
                <a:solidFill>
                  <a:srgbClr val="000000"/>
                </a:solidFill>
                <a:latin typeface="+mn-ea"/>
              </a:rPr>
              <a:t>FeCl</a:t>
            </a:r>
            <a:r>
              <a:rPr lang="en-US" altLang="zh-CN" sz="2400" baseline="-25000" dirty="0">
                <a:solidFill>
                  <a:srgbClr val="000000"/>
                </a:solidFill>
                <a:latin typeface="+mn-ea"/>
              </a:rPr>
              <a:t>3</a:t>
            </a:r>
            <a:r>
              <a:rPr lang="zh-CN" altLang="zh-CN" sz="2400" dirty="0">
                <a:solidFill>
                  <a:srgbClr val="000000"/>
                </a:solidFill>
                <a:latin typeface="+mn-ea"/>
                <a:cs typeface="Times New Roman" panose="02020603050405020304" charset="0"/>
              </a:rPr>
              <a:t>溶液发生显色反应</a:t>
            </a:r>
            <a:r>
              <a:rPr lang="en-US" altLang="zh-CN" sz="2400" dirty="0">
                <a:solidFill>
                  <a:srgbClr val="000000"/>
                </a:solidFill>
                <a:latin typeface="+mn-ea"/>
              </a:rPr>
              <a:t>;</a:t>
            </a:r>
            <a:r>
              <a:rPr lang="zh-CN" altLang="zh-CN" sz="2400" dirty="0">
                <a:solidFill>
                  <a:srgbClr val="000000"/>
                </a:solidFill>
                <a:latin typeface="+mn-ea"/>
                <a:cs typeface="宋体" panose="02010600030101010101" pitchFamily="2" charset="-122"/>
              </a:rPr>
              <a:t>②</a:t>
            </a:r>
            <a:r>
              <a:rPr lang="zh-CN" altLang="zh-CN" sz="2400" dirty="0">
                <a:solidFill>
                  <a:srgbClr val="000000"/>
                </a:solidFill>
                <a:latin typeface="+mn-ea"/>
                <a:cs typeface="Times New Roman" panose="02020603050405020304" charset="0"/>
              </a:rPr>
              <a:t>苯环上有两个取代基、</a:t>
            </a:r>
            <a:r>
              <a:rPr lang="zh-CN" altLang="zh-CN" sz="2400" dirty="0">
                <a:latin typeface="+mn-ea"/>
              </a:rPr>
              <a:t>含</a:t>
            </a:r>
            <a:r>
              <a:rPr lang="en-US" altLang="zh-CN" sz="2400" dirty="0">
                <a:latin typeface="+mn-ea"/>
              </a:rPr>
              <a:t>C=O</a:t>
            </a:r>
            <a:r>
              <a:rPr lang="zh-CN" altLang="zh-CN" sz="2400" dirty="0">
                <a:latin typeface="+mn-ea"/>
              </a:rPr>
              <a:t>键的</a:t>
            </a:r>
            <a:r>
              <a:rPr lang="en-US" altLang="zh-CN" sz="2400" dirty="0">
                <a:latin typeface="+mn-ea"/>
              </a:rPr>
              <a:t>   </a:t>
            </a:r>
          </a:p>
          <a:p>
            <a:pPr>
              <a:lnSpc>
                <a:spcPct val="150000"/>
              </a:lnSpc>
            </a:pPr>
            <a:r>
              <a:rPr lang="zh-CN" altLang="zh-CN" sz="2400" dirty="0">
                <a:latin typeface="+mn-ea"/>
              </a:rPr>
              <a:t>的同分异构体有</a:t>
            </a:r>
            <a:r>
              <a:rPr lang="zh-CN" altLang="zh-CN" sz="2400" u="sng" dirty="0">
                <a:latin typeface="+mn-ea"/>
              </a:rPr>
              <a:t>　</a:t>
            </a:r>
            <a:r>
              <a:rPr lang="en-US" altLang="zh-CN" sz="2400" u="sng" dirty="0">
                <a:latin typeface="+mn-ea"/>
              </a:rPr>
              <a:t>   </a:t>
            </a:r>
            <a:r>
              <a:rPr lang="zh-CN" altLang="zh-CN" sz="2400" dirty="0">
                <a:latin typeface="+mn-ea"/>
              </a:rPr>
              <a:t>种</a:t>
            </a:r>
            <a:endParaRPr lang="zh-CN" altLang="en-US" sz="2400" dirty="0">
              <a:latin typeface="+mn-ea"/>
            </a:endParaRPr>
          </a:p>
        </p:txBody>
      </p:sp>
      <p:pic>
        <p:nvPicPr>
          <p:cNvPr id="20" name="图片 19"/>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340979" y="1920863"/>
            <a:ext cx="1965533" cy="586458"/>
          </a:xfrm>
          <a:prstGeom prst="rect">
            <a:avLst/>
          </a:prstGeom>
        </p:spPr>
      </p:pic>
      <p:sp>
        <p:nvSpPr>
          <p:cNvPr id="21" name="object 11"/>
          <p:cNvSpPr txBox="1">
            <a:spLocks noGrp="1"/>
          </p:cNvSpPr>
          <p:nvPr/>
        </p:nvSpPr>
        <p:spPr>
          <a:xfrm>
            <a:off x="3357771" y="2604263"/>
            <a:ext cx="761302" cy="372538"/>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en-US" altLang="zh-CN" sz="2400" dirty="0">
                <a:solidFill>
                  <a:srgbClr val="0000FF"/>
                </a:solidFill>
                <a:latin typeface="+mn-ea"/>
                <a:cs typeface="Times New Roman" panose="02020603050405020304" charset="0"/>
              </a:rPr>
              <a:t>21</a:t>
            </a:r>
            <a:endParaRPr sz="2400" spc="10" dirty="0">
              <a:solidFill>
                <a:srgbClr val="0000FF"/>
              </a:solidFill>
              <a:latin typeface="微软雅黑" panose="020B0503020204020204" charset="-122"/>
              <a:ea typeface="微软雅黑" panose="020B0503020204020204" charset="-122"/>
            </a:endParaRPr>
          </a:p>
        </p:txBody>
      </p:sp>
      <p:sp>
        <p:nvSpPr>
          <p:cNvPr id="7" name="矩形 6"/>
          <p:cNvSpPr/>
          <p:nvPr/>
        </p:nvSpPr>
        <p:spPr>
          <a:xfrm>
            <a:off x="1214362" y="637700"/>
            <a:ext cx="9564368" cy="584775"/>
          </a:xfrm>
          <a:prstGeom prst="rect">
            <a:avLst/>
          </a:prstGeom>
        </p:spPr>
        <p:txBody>
          <a:bodyPr wrap="square">
            <a:spAutoFit/>
          </a:bodyPr>
          <a:lstStyle/>
          <a:p>
            <a:pPr>
              <a:spcBef>
                <a:spcPct val="0"/>
              </a:spcBef>
              <a:spcAft>
                <a:spcPct val="0"/>
              </a:spcAft>
              <a:defRPr/>
            </a:pPr>
            <a:r>
              <a:rPr lang="zh-CN" altLang="en-US" sz="3200" b="1" dirty="0">
                <a:solidFill>
                  <a:srgbClr val="FF0000"/>
                </a:solidFill>
                <a:latin typeface="微软雅黑" panose="020B0503020204020204" charset="-122"/>
                <a:ea typeface="微软雅黑" panose="020B0503020204020204" charset="-122"/>
              </a:rPr>
              <a:t>常见典型错误（同分异构体的数目</a:t>
            </a:r>
            <a:r>
              <a:rPr lang="en-US" altLang="zh-CN" sz="3200" b="1" dirty="0">
                <a:solidFill>
                  <a:srgbClr val="FF0000"/>
                </a:solidFill>
                <a:latin typeface="微软雅黑" panose="020B0503020204020204" charset="-122"/>
                <a:ea typeface="微软雅黑" panose="020B0503020204020204" charset="-122"/>
              </a:rPr>
              <a:t>)</a:t>
            </a:r>
            <a:endParaRPr lang="zh-CN" altLang="en-US" sz="3200" b="1" dirty="0">
              <a:solidFill>
                <a:srgbClr val="FF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EC546CC9-7E1D-43E1-8CB8-C547A3F608E8}"/>
              </a:ext>
            </a:extLst>
          </p:cNvPr>
          <p:cNvPicPr>
            <a:picLocks noChangeAspect="1"/>
          </p:cNvPicPr>
          <p:nvPr/>
        </p:nvPicPr>
        <p:blipFill>
          <a:blip r:embed="rId6"/>
          <a:stretch>
            <a:fillRect/>
          </a:stretch>
        </p:blipFill>
        <p:spPr>
          <a:xfrm>
            <a:off x="11051912" y="0"/>
            <a:ext cx="1140087" cy="113607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537840" y="2090421"/>
            <a:ext cx="7115699" cy="2676525"/>
          </a:xfrm>
          <a:prstGeom prst="rect">
            <a:avLst/>
          </a:prstGeom>
          <a:solidFill>
            <a:srgbClr val="595959">
              <a:alpha val="78000"/>
            </a:srgbClr>
          </a:solidFill>
          <a:ln w="12700">
            <a:solidFill>
              <a:schemeClr val="bg1"/>
            </a:solidFill>
            <a:miter lim="800000"/>
          </a:ln>
        </p:spPr>
        <p:txBody>
          <a:bodyPr anchor="ctr"/>
          <a:lstStyle/>
          <a:p>
            <a:pPr eaLnBrk="0" hangingPunct="0"/>
            <a:endParaRPr lang="zh-CN" altLang="en-US" i="1">
              <a:solidFill>
                <a:srgbClr val="000000"/>
              </a:solidFill>
              <a:latin typeface="Calibri" panose="020F0502020204030204" charset="0"/>
              <a:sym typeface="Calibri" panose="020F0502020204030204" charset="0"/>
            </a:endParaRPr>
          </a:p>
        </p:txBody>
      </p:sp>
      <p:sp>
        <p:nvSpPr>
          <p:cNvPr id="5" name="矩形 4"/>
          <p:cNvSpPr/>
          <p:nvPr/>
        </p:nvSpPr>
        <p:spPr>
          <a:xfrm>
            <a:off x="2666342" y="2089785"/>
            <a:ext cx="6858069" cy="2660650"/>
          </a:xfrm>
          <a:prstGeom prst="rect">
            <a:avLst/>
          </a:prstGeom>
          <a:solidFill>
            <a:srgbClr val="00458E">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3"/>
          <p:cNvSpPr>
            <a:spLocks noChangeArrowheads="1"/>
          </p:cNvSpPr>
          <p:nvPr/>
        </p:nvSpPr>
        <p:spPr bwMode="auto">
          <a:xfrm>
            <a:off x="2666342" y="3074740"/>
            <a:ext cx="6661070" cy="707886"/>
          </a:xfrm>
          <a:prstGeom prst="rect">
            <a:avLst/>
          </a:prstGeom>
          <a:noFill/>
          <a:ln w="9525">
            <a:noFill/>
            <a:miter lim="800000"/>
          </a:ln>
        </p:spPr>
        <p:txBody>
          <a:bodyPr wrap="square">
            <a:spAutoFit/>
          </a:bodyPr>
          <a:lstStyle/>
          <a:p>
            <a:pPr algn="ctr" eaLnBrk="0" hangingPunct="0"/>
            <a:r>
              <a:rPr lang="en-US" altLang="zh-CN" sz="4000" b="1" dirty="0">
                <a:solidFill>
                  <a:schemeClr val="bg1"/>
                </a:solidFill>
                <a:latin typeface="微软雅黑" panose="020B0503020204020204" charset="-122"/>
                <a:ea typeface="微软雅黑" panose="020B0503020204020204" charset="-122"/>
                <a:sym typeface="微软雅黑" panose="020B0503020204020204" charset="-122"/>
              </a:rPr>
              <a:t>3</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、精细安排</a:t>
            </a:r>
            <a:endParaRPr lang="zh-CN" altLang="en-US" sz="4000" b="1" dirty="0">
              <a:solidFill>
                <a:schemeClr val="bg1"/>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1150296" y="555764"/>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我还能做什么？</a:t>
            </a:r>
            <a:endParaRPr sz="3200" spc="10" dirty="0">
              <a:solidFill>
                <a:srgbClr val="FF0000"/>
              </a:solidFill>
              <a:latin typeface="微软雅黑" panose="020B0503020204020204" charset="-122"/>
              <a:ea typeface="微软雅黑" panose="020B0503020204020204" charset="-122"/>
            </a:endParaRPr>
          </a:p>
        </p:txBody>
      </p:sp>
      <p:sp>
        <p:nvSpPr>
          <p:cNvPr id="5" name="内容占位符 3"/>
          <p:cNvSpPr txBox="1">
            <a:spLocks noChangeArrowheads="1"/>
          </p:cNvSpPr>
          <p:nvPr/>
        </p:nvSpPr>
        <p:spPr bwMode="auto">
          <a:xfrm>
            <a:off x="1284968" y="1355396"/>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spcBef>
                <a:spcPct val="20000"/>
              </a:spcBef>
              <a:buSzTx/>
            </a:pPr>
            <a:r>
              <a:rPr lang="en-US" altLang="zh-CN" sz="2800" b="1" dirty="0">
                <a:latin typeface="+mn-ea"/>
                <a:ea typeface="+mn-ea"/>
              </a:rPr>
              <a:t>1</a:t>
            </a:r>
            <a:r>
              <a:rPr lang="zh-CN" altLang="en-US" sz="2800" b="1" dirty="0">
                <a:latin typeface="+mn-ea"/>
                <a:ea typeface="+mn-ea"/>
              </a:rPr>
              <a:t>、看纠错本，找错、纠错。</a:t>
            </a:r>
          </a:p>
        </p:txBody>
      </p:sp>
      <p:pic>
        <p:nvPicPr>
          <p:cNvPr id="8" name="图示 2"/>
          <p:cNvPicPr>
            <a:picLocks noChangeArrowheads="1"/>
          </p:cNvPicPr>
          <p:nvPr/>
        </p:nvPicPr>
        <p:blipFill>
          <a:blip r:embed="rId4">
            <a:extLst>
              <a:ext uri="{28A0092B-C50C-407E-A947-70E740481C1C}">
                <a14:useLocalDpi xmlns:a14="http://schemas.microsoft.com/office/drawing/2010/main" val="0"/>
              </a:ext>
            </a:extLst>
          </a:blip>
          <a:srcRect l="20204" r="19662"/>
          <a:stretch>
            <a:fillRect/>
          </a:stretch>
        </p:blipFill>
        <p:spPr bwMode="auto">
          <a:xfrm>
            <a:off x="2583696" y="2102714"/>
            <a:ext cx="568293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537840" y="2090421"/>
            <a:ext cx="7115699" cy="2676525"/>
          </a:xfrm>
          <a:prstGeom prst="rect">
            <a:avLst/>
          </a:prstGeom>
          <a:solidFill>
            <a:srgbClr val="595959">
              <a:alpha val="78000"/>
            </a:srgbClr>
          </a:solidFill>
          <a:ln w="12700">
            <a:solidFill>
              <a:schemeClr val="bg1"/>
            </a:solidFill>
            <a:miter lim="800000"/>
          </a:ln>
        </p:spPr>
        <p:txBody>
          <a:bodyPr anchor="ctr"/>
          <a:lstStyle/>
          <a:p>
            <a:pPr eaLnBrk="0" hangingPunct="0"/>
            <a:endParaRPr lang="zh-CN" altLang="en-US" i="1">
              <a:solidFill>
                <a:srgbClr val="000000"/>
              </a:solidFill>
              <a:latin typeface="Calibri" panose="020F0502020204030204" charset="0"/>
              <a:sym typeface="Calibri" panose="020F0502020204030204" charset="0"/>
            </a:endParaRPr>
          </a:p>
        </p:txBody>
      </p:sp>
      <p:sp>
        <p:nvSpPr>
          <p:cNvPr id="5" name="矩形 4"/>
          <p:cNvSpPr/>
          <p:nvPr/>
        </p:nvSpPr>
        <p:spPr>
          <a:xfrm>
            <a:off x="2666342" y="2089785"/>
            <a:ext cx="6858069" cy="2660650"/>
          </a:xfrm>
          <a:prstGeom prst="rect">
            <a:avLst/>
          </a:prstGeom>
          <a:solidFill>
            <a:srgbClr val="00458E">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3"/>
          <p:cNvSpPr>
            <a:spLocks noChangeArrowheads="1"/>
          </p:cNvSpPr>
          <p:nvPr/>
        </p:nvSpPr>
        <p:spPr bwMode="auto">
          <a:xfrm>
            <a:off x="2666342" y="3074740"/>
            <a:ext cx="6661070" cy="707886"/>
          </a:xfrm>
          <a:prstGeom prst="rect">
            <a:avLst/>
          </a:prstGeom>
          <a:noFill/>
          <a:ln w="9525">
            <a:noFill/>
            <a:miter lim="800000"/>
          </a:ln>
        </p:spPr>
        <p:txBody>
          <a:bodyPr wrap="square">
            <a:spAutoFit/>
          </a:bodyPr>
          <a:lstStyle/>
          <a:p>
            <a:pPr algn="ctr" eaLnBrk="0" hangingPunct="0"/>
            <a:r>
              <a:rPr lang="en-US" altLang="zh-CN" sz="4000" b="1" dirty="0">
                <a:solidFill>
                  <a:schemeClr val="bg1"/>
                </a:solidFill>
                <a:latin typeface="微软雅黑" panose="020B0503020204020204" charset="-122"/>
                <a:ea typeface="微软雅黑" panose="020B0503020204020204" charset="-122"/>
                <a:sym typeface="微软雅黑" panose="020B0503020204020204" charset="-122"/>
              </a:rPr>
              <a:t>1</a:t>
            </a:r>
            <a:r>
              <a:rPr lang="zh-CN" altLang="en-US" sz="4000" b="1" dirty="0">
                <a:solidFill>
                  <a:schemeClr val="bg1"/>
                </a:solidFill>
                <a:latin typeface="微软雅黑" panose="020B0503020204020204" charset="-122"/>
                <a:ea typeface="微软雅黑" panose="020B0503020204020204" charset="-122"/>
                <a:sym typeface="微软雅黑" panose="020B0503020204020204" charset="-122"/>
              </a:rPr>
              <a:t>、把握</a:t>
            </a:r>
            <a:r>
              <a:rPr lang="zh-CN" altLang="en-US" sz="4000" b="1" dirty="0">
                <a:solidFill>
                  <a:schemeClr val="bg1"/>
                </a:solidFill>
                <a:latin typeface="微软雅黑" panose="020B0503020204020204" charset="-122"/>
                <a:ea typeface="微软雅黑" panose="020B0503020204020204" charset="-122"/>
                <a:sym typeface="+mn-ea"/>
              </a:rPr>
              <a:t>命题趋势</a:t>
            </a:r>
          </a:p>
        </p:txBody>
      </p:sp>
      <p:sp>
        <p:nvSpPr>
          <p:cNvPr id="9" name="Text Box 4"/>
          <p:cNvSpPr txBox="1"/>
          <p:nvPr/>
        </p:nvSpPr>
        <p:spPr>
          <a:xfrm>
            <a:off x="4837028" y="5117366"/>
            <a:ext cx="2621047" cy="923330"/>
          </a:xfrm>
          <a:prstGeom prst="rect">
            <a:avLst/>
          </a:prstGeom>
          <a:noFill/>
          <a:ln w="9525">
            <a:noFill/>
          </a:ln>
        </p:spPr>
        <p:txBody>
          <a:bodyPr wrap="square">
            <a:spAutoFit/>
          </a:bodyPr>
          <a:lstStyle/>
          <a:p>
            <a:pPr>
              <a:lnSpc>
                <a:spcPct val="150000"/>
              </a:lnSpc>
              <a:spcBef>
                <a:spcPct val="50000"/>
              </a:spcBef>
            </a:pPr>
            <a:r>
              <a:rPr lang="zh-CN" altLang="en-US" sz="3600" b="1" dirty="0">
                <a:solidFill>
                  <a:srgbClr val="0070C0"/>
                </a:solidFill>
                <a:latin typeface="微软雅黑" panose="020B0503020204020204" charset="-122"/>
                <a:ea typeface="微软雅黑" panose="020B0503020204020204" charset="-122"/>
                <a:cs typeface="微软雅黑" panose="020B0503020204020204" charset="-122"/>
              </a:rPr>
              <a:t>稳，变，新</a:t>
            </a:r>
            <a:endParaRPr lang="zh-CN" altLang="en-US" sz="3600" dirty="0">
              <a:solidFill>
                <a:schemeClr val="bg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3"/>
          <p:cNvSpPr txBox="1">
            <a:spLocks noChangeArrowheads="1"/>
          </p:cNvSpPr>
          <p:nvPr/>
        </p:nvSpPr>
        <p:spPr bwMode="auto">
          <a:xfrm>
            <a:off x="1494007" y="1072300"/>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r>
              <a:rPr lang="en-US" altLang="zh-CN" sz="2800" b="1" dirty="0">
                <a:latin typeface="+mn-ea"/>
                <a:ea typeface="+mn-ea"/>
              </a:rPr>
              <a:t>2</a:t>
            </a:r>
            <a:r>
              <a:rPr lang="zh-CN" altLang="en-US" sz="2800" b="1" dirty="0">
                <a:latin typeface="+mn-ea"/>
                <a:ea typeface="+mn-ea"/>
              </a:rPr>
              <a:t>、明确高考评分原则</a:t>
            </a:r>
            <a:endParaRPr lang="en-US" altLang="zh-CN" sz="2800" b="1" dirty="0">
              <a:latin typeface="+mn-ea"/>
              <a:ea typeface="+mn-ea"/>
            </a:endParaRPr>
          </a:p>
          <a:p>
            <a:pPr eaLnBrk="1" hangingPunct="1">
              <a:spcBef>
                <a:spcPct val="20000"/>
              </a:spcBef>
              <a:buSzTx/>
              <a:buFont typeface="Arial" panose="020B0604020202020204" pitchFamily="34" charset="0"/>
              <a:buNone/>
            </a:pPr>
            <a:endParaRPr lang="zh-CN" altLang="en-US" sz="2800" b="1" dirty="0">
              <a:latin typeface="+mn-ea"/>
              <a:ea typeface="+mn-ea"/>
            </a:endParaRPr>
          </a:p>
        </p:txBody>
      </p:sp>
      <p:sp>
        <p:nvSpPr>
          <p:cNvPr id="6" name="object 11"/>
          <p:cNvSpPr txBox="1">
            <a:spLocks noGrp="1"/>
          </p:cNvSpPr>
          <p:nvPr/>
        </p:nvSpPr>
        <p:spPr>
          <a:xfrm>
            <a:off x="1358120" y="508861"/>
            <a:ext cx="3761105" cy="495649"/>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spc="10" dirty="0">
                <a:solidFill>
                  <a:srgbClr val="FF0000"/>
                </a:solidFill>
                <a:latin typeface="微软雅黑" panose="020B0503020204020204" charset="-122"/>
                <a:ea typeface="微软雅黑" panose="020B0503020204020204" charset="-122"/>
              </a:rPr>
              <a:t>我还能做什么？</a:t>
            </a:r>
            <a:endParaRPr sz="3200" spc="10" dirty="0">
              <a:solidFill>
                <a:srgbClr val="FF0000"/>
              </a:solidFill>
              <a:latin typeface="微软雅黑" panose="020B0503020204020204" charset="-122"/>
              <a:ea typeface="微软雅黑" panose="020B0503020204020204" charset="-122"/>
            </a:endParaRPr>
          </a:p>
        </p:txBody>
      </p:sp>
      <p:sp>
        <p:nvSpPr>
          <p:cNvPr id="11" name="矩形 10"/>
          <p:cNvSpPr/>
          <p:nvPr/>
        </p:nvSpPr>
        <p:spPr>
          <a:xfrm>
            <a:off x="1358120" y="1577554"/>
            <a:ext cx="9470118" cy="4708981"/>
          </a:xfrm>
          <a:prstGeom prst="rect">
            <a:avLst/>
          </a:prstGeom>
        </p:spPr>
        <p:txBody>
          <a:bodyPr wrap="square">
            <a:spAutoFit/>
          </a:bodyPr>
          <a:lstStyle/>
          <a:p>
            <a:pPr marL="342900" indent="-342900">
              <a:buFont typeface="Wingdings" panose="05000000000000000000" pitchFamily="2" charset="2"/>
              <a:buChar char="Ø"/>
            </a:pPr>
            <a:r>
              <a:rPr lang="zh-CN" altLang="en-US" sz="2000" b="1" dirty="0">
                <a:latin typeface="+mn-ea"/>
              </a:rPr>
              <a:t>化学用语的“规范化”给分原则</a:t>
            </a:r>
            <a:br>
              <a:rPr lang="zh-CN" altLang="en-US" sz="2000" b="1" dirty="0">
                <a:latin typeface="+mn-ea"/>
              </a:rPr>
            </a:br>
            <a:r>
              <a:rPr lang="zh-CN" altLang="en-US" sz="2000" dirty="0">
                <a:latin typeface="+mn-ea"/>
              </a:rPr>
              <a:t>化学专用名词中出现错别字</a:t>
            </a:r>
            <a:r>
              <a:rPr lang="en-US" altLang="zh-CN" sz="2000" dirty="0">
                <a:latin typeface="+mn-ea"/>
              </a:rPr>
              <a:t>(</a:t>
            </a:r>
            <a:r>
              <a:rPr lang="zh-CN" altLang="en-US" sz="2000" dirty="0">
                <a:latin typeface="+mn-ea"/>
              </a:rPr>
              <a:t>甚至白字</a:t>
            </a:r>
            <a:r>
              <a:rPr lang="en-US" altLang="zh-CN" sz="2000" dirty="0">
                <a:latin typeface="+mn-ea"/>
              </a:rPr>
              <a:t>)</a:t>
            </a:r>
            <a:r>
              <a:rPr lang="zh-CN" altLang="en-US" sz="2000" dirty="0">
                <a:latin typeface="+mn-ea"/>
              </a:rPr>
              <a:t>都要参照标准扣分。化学方程式、离子方程式未配平、条件错误或不全等都不给分</a:t>
            </a:r>
            <a:endParaRPr lang="en-US" altLang="zh-CN" sz="2000" dirty="0">
              <a:latin typeface="+mn-ea"/>
            </a:endParaRPr>
          </a:p>
          <a:p>
            <a:pPr marL="342900" indent="-342900">
              <a:buFont typeface="Wingdings" panose="05000000000000000000" pitchFamily="2" charset="2"/>
              <a:buChar char="Ø"/>
            </a:pPr>
            <a:r>
              <a:rPr lang="zh-CN" altLang="en-US" sz="2000" b="1" dirty="0">
                <a:latin typeface="+mn-ea"/>
              </a:rPr>
              <a:t>“不许越线”原则</a:t>
            </a:r>
            <a:br>
              <a:rPr lang="zh-CN" altLang="en-US" sz="2000" dirty="0">
                <a:latin typeface="+mn-ea"/>
              </a:rPr>
            </a:br>
            <a:r>
              <a:rPr lang="zh-CN" altLang="en-US" sz="2000" dirty="0">
                <a:latin typeface="+mn-ea"/>
              </a:rPr>
              <a:t>答错位置或答题超出答题卡标出的划定界限时，造成答题内容缺失，造成失分。</a:t>
            </a:r>
            <a:endParaRPr lang="en-US" altLang="zh-CN" sz="2000" dirty="0">
              <a:latin typeface="+mn-ea"/>
            </a:endParaRPr>
          </a:p>
          <a:p>
            <a:pPr marL="342900" indent="-342900">
              <a:buFont typeface="Wingdings" panose="05000000000000000000" pitchFamily="2" charset="2"/>
              <a:buChar char="Ø"/>
            </a:pPr>
            <a:r>
              <a:rPr lang="zh-CN" altLang="en-US" sz="2000" b="1" dirty="0">
                <a:latin typeface="+mn-ea"/>
              </a:rPr>
              <a:t>“见空给分”原则</a:t>
            </a:r>
            <a:br>
              <a:rPr lang="zh-CN" altLang="en-US" sz="2000" dirty="0">
                <a:latin typeface="+mn-ea"/>
              </a:rPr>
            </a:br>
            <a:r>
              <a:rPr lang="zh-CN" altLang="en-US" sz="2000" dirty="0">
                <a:latin typeface="+mn-ea"/>
              </a:rPr>
              <a:t>在连续多个答案中，通常采用“独立操作，互不牵连”的原则，即前面一个答案正确与否，不影响后面答案的给分；同理，如前者正确，而后面错误，也按步骤照样给</a:t>
            </a:r>
            <a:endParaRPr lang="en-US" altLang="zh-CN" sz="2000" dirty="0">
              <a:latin typeface="+mn-ea"/>
            </a:endParaRPr>
          </a:p>
          <a:p>
            <a:pPr marL="342900" indent="-342900">
              <a:buFont typeface="Wingdings" panose="05000000000000000000" pitchFamily="2" charset="2"/>
              <a:buChar char="Ø"/>
            </a:pPr>
            <a:r>
              <a:rPr lang="zh-CN" altLang="en-US" sz="2000" b="1" dirty="0">
                <a:latin typeface="+mn-ea"/>
              </a:rPr>
              <a:t>“严格按要求给分”原则</a:t>
            </a:r>
            <a:br>
              <a:rPr lang="zh-CN" altLang="en-US" sz="2000" dirty="0">
                <a:latin typeface="+mn-ea"/>
              </a:rPr>
            </a:br>
            <a:r>
              <a:rPr lang="zh-CN" altLang="en-US" sz="2000" dirty="0">
                <a:latin typeface="+mn-ea"/>
              </a:rPr>
              <a:t>填空要求什么就写什么，答非所问者按“</a:t>
            </a:r>
            <a:r>
              <a:rPr lang="en-US" altLang="zh-CN" sz="2000" dirty="0">
                <a:latin typeface="+mn-ea"/>
              </a:rPr>
              <a:t>0”</a:t>
            </a:r>
            <a:r>
              <a:rPr lang="zh-CN" altLang="en-US" sz="2000" dirty="0">
                <a:latin typeface="+mn-ea"/>
              </a:rPr>
              <a:t>分处理。</a:t>
            </a:r>
          </a:p>
          <a:p>
            <a:pPr marL="342900" indent="-342900">
              <a:buFont typeface="Wingdings" panose="05000000000000000000" pitchFamily="2" charset="2"/>
              <a:buChar char="Ø"/>
            </a:pPr>
            <a:r>
              <a:rPr lang="zh-CN" altLang="en-US" sz="2000" b="1" dirty="0">
                <a:latin typeface="+mn-ea"/>
              </a:rPr>
              <a:t>易于辨识，修正清楚原则</a:t>
            </a:r>
            <a:br>
              <a:rPr lang="zh-CN" altLang="en-US" sz="2000" b="1" dirty="0">
                <a:latin typeface="+mn-ea"/>
              </a:rPr>
            </a:br>
            <a:r>
              <a:rPr lang="zh-CN" altLang="en-US" sz="2000" dirty="0">
                <a:latin typeface="+mn-ea"/>
              </a:rPr>
              <a:t>凡是辨别不清的，皆为“</a:t>
            </a:r>
            <a:r>
              <a:rPr lang="en-US" altLang="zh-CN" sz="2000" dirty="0">
                <a:latin typeface="+mn-ea"/>
              </a:rPr>
              <a:t>0”</a:t>
            </a:r>
            <a:r>
              <a:rPr lang="zh-CN" altLang="en-US" sz="2000" dirty="0">
                <a:latin typeface="+mn-ea"/>
              </a:rPr>
              <a:t>分。</a:t>
            </a:r>
            <a:endParaRPr lang="en-US" altLang="zh-CN" sz="2000" dirty="0">
              <a:latin typeface="+mn-ea"/>
            </a:endParaRPr>
          </a:p>
          <a:p>
            <a:pPr marL="342900" indent="-342900">
              <a:buFont typeface="Wingdings" panose="05000000000000000000" pitchFamily="2" charset="2"/>
              <a:buChar char="Ø"/>
            </a:pPr>
            <a:r>
              <a:rPr lang="zh-CN" altLang="en-US" sz="2000" b="1" dirty="0">
                <a:latin typeface="+mn-ea"/>
              </a:rPr>
              <a:t>“白纸黑字”原则</a:t>
            </a:r>
            <a:br>
              <a:rPr lang="zh-CN" altLang="en-US" sz="2000" dirty="0">
                <a:latin typeface="+mn-ea"/>
              </a:rPr>
            </a:br>
            <a:r>
              <a:rPr lang="zh-CN" altLang="en-US" sz="2000" dirty="0">
                <a:latin typeface="+mn-ea"/>
              </a:rPr>
              <a:t>即凡是答题卡上写了的就有，没有写的就没有。</a:t>
            </a:r>
            <a:endParaRPr lang="en-US" altLang="zh-CN" sz="2000" dirty="0">
              <a:latin typeface="+mn-ea"/>
            </a:endParaRPr>
          </a:p>
        </p:txBody>
      </p:sp>
      <p:sp>
        <p:nvSpPr>
          <p:cNvPr id="12" name="object 11"/>
          <p:cNvSpPr txBox="1">
            <a:spLocks noGrp="1"/>
          </p:cNvSpPr>
          <p:nvPr/>
        </p:nvSpPr>
        <p:spPr>
          <a:xfrm>
            <a:off x="1494007" y="1056802"/>
            <a:ext cx="9470118" cy="3327193"/>
          </a:xfrm>
          <a:prstGeom prst="rect">
            <a:avLst/>
          </a:pr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名称</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化学式</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表达式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计算式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结果</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保留</a:t>
            </a:r>
            <a:r>
              <a:rPr lang="en-US" altLang="zh-CN" spc="10" dirty="0">
                <a:solidFill>
                  <a:schemeClr val="tx1"/>
                </a:solidFill>
                <a:latin typeface="微软雅黑" panose="020B0503020204020204" charset="-122"/>
                <a:ea typeface="微软雅黑" panose="020B0503020204020204" charset="-122"/>
              </a:rPr>
              <a:t>2</a:t>
            </a:r>
            <a:r>
              <a:rPr lang="zh-CN" altLang="en-US" spc="10" dirty="0">
                <a:solidFill>
                  <a:schemeClr val="tx1"/>
                </a:solidFill>
                <a:latin typeface="微软雅黑" panose="020B0503020204020204" charset="-122"/>
                <a:ea typeface="微软雅黑" panose="020B0503020204020204" charset="-122"/>
              </a:rPr>
              <a:t>位小数</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保留</a:t>
            </a:r>
            <a:r>
              <a:rPr lang="en-US" altLang="zh-CN" spc="10" dirty="0">
                <a:solidFill>
                  <a:schemeClr val="tx1"/>
                </a:solidFill>
                <a:latin typeface="微软雅黑" panose="020B0503020204020204" charset="-122"/>
                <a:ea typeface="微软雅黑" panose="020B0503020204020204" charset="-122"/>
              </a:rPr>
              <a:t>2</a:t>
            </a:r>
            <a:r>
              <a:rPr lang="zh-CN" altLang="en-US" spc="10" dirty="0">
                <a:solidFill>
                  <a:schemeClr val="tx1"/>
                </a:solidFill>
                <a:latin typeface="微软雅黑" panose="020B0503020204020204" charset="-122"/>
                <a:ea typeface="微软雅黑" panose="020B0503020204020204" charset="-122"/>
              </a:rPr>
              <a:t>位有效数字</a:t>
            </a: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结构式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结构简式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分子式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电子式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结构示意图</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球棍模型</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比例模型</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“增大” “减小”或“不变”</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 “偏高” “偏低”或“无影响”</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由大到小</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由小到大</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zh-CN" altLang="en-US" spc="10" dirty="0">
                <a:solidFill>
                  <a:schemeClr val="tx1"/>
                </a:solidFill>
                <a:latin typeface="微软雅黑" panose="020B0503020204020204" charset="-122"/>
                <a:ea typeface="微软雅黑" panose="020B0503020204020204" charset="-122"/>
              </a:rPr>
              <a:t>“大于” “小于”或“等于”</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 “</a:t>
            </a:r>
            <a:r>
              <a:rPr lang="en-US" altLang="zh-CN" spc="10" dirty="0">
                <a:solidFill>
                  <a:schemeClr val="tx1"/>
                </a:solidFill>
                <a:latin typeface="微软雅黑" panose="020B0503020204020204" charset="-122"/>
                <a:ea typeface="微软雅黑" panose="020B0503020204020204" charset="-122"/>
              </a:rPr>
              <a:t>&gt;</a:t>
            </a:r>
            <a:r>
              <a:rPr lang="zh-CN" altLang="en-US" spc="10" dirty="0">
                <a:solidFill>
                  <a:schemeClr val="tx1"/>
                </a:solidFill>
                <a:latin typeface="微软雅黑" panose="020B0503020204020204" charset="-122"/>
                <a:ea typeface="微软雅黑" panose="020B0503020204020204" charset="-122"/>
              </a:rPr>
              <a:t>” “</a:t>
            </a:r>
            <a:r>
              <a:rPr lang="en-US" altLang="zh-CN" spc="10" dirty="0">
                <a:solidFill>
                  <a:schemeClr val="tx1"/>
                </a:solidFill>
                <a:latin typeface="微软雅黑" panose="020B0503020204020204" charset="-122"/>
                <a:ea typeface="微软雅黑" panose="020B0503020204020204" charset="-122"/>
              </a:rPr>
              <a:t>&lt;</a:t>
            </a:r>
            <a:r>
              <a:rPr lang="zh-CN" altLang="en-US" spc="10" dirty="0">
                <a:solidFill>
                  <a:schemeClr val="tx1"/>
                </a:solidFill>
                <a:latin typeface="微软雅黑" panose="020B0503020204020204" charset="-122"/>
                <a:ea typeface="微软雅黑" panose="020B0503020204020204" charset="-122"/>
              </a:rPr>
              <a:t>”或“</a:t>
            </a:r>
            <a:r>
              <a:rPr lang="en-US" altLang="zh-CN" spc="10" dirty="0">
                <a:solidFill>
                  <a:schemeClr val="tx1"/>
                </a:solidFill>
                <a:latin typeface="微软雅黑" panose="020B0503020204020204" charset="-122"/>
                <a:ea typeface="微软雅黑" panose="020B0503020204020204" charset="-122"/>
              </a:rPr>
              <a:t>=</a:t>
            </a:r>
            <a:r>
              <a:rPr lang="zh-CN" altLang="en-US" spc="10" dirty="0">
                <a:solidFill>
                  <a:schemeClr val="tx1"/>
                </a:solidFill>
                <a:latin typeface="微软雅黑" panose="020B0503020204020204" charset="-122"/>
                <a:ea typeface="微软雅黑" panose="020B0503020204020204" charset="-122"/>
              </a:rPr>
              <a:t>”</a:t>
            </a:r>
            <a:endParaRPr lang="en-US" altLang="zh-CN" spc="10" dirty="0">
              <a:solidFill>
                <a:schemeClr val="tx1"/>
              </a:solidFill>
              <a:latin typeface="微软雅黑" panose="020B0503020204020204" charset="-122"/>
              <a:ea typeface="微软雅黑" panose="020B0503020204020204" charset="-122"/>
            </a:endParaRPr>
          </a:p>
          <a:p>
            <a:pPr>
              <a:lnSpc>
                <a:spcPct val="120000"/>
              </a:lnSpc>
              <a:buFont typeface="Wingdings" panose="05000000000000000000" pitchFamily="2" charset="2"/>
              <a:buChar char="u"/>
            </a:pPr>
            <a:r>
              <a:rPr lang="en-US" altLang="zh-CN" spc="10" dirty="0">
                <a:solidFill>
                  <a:schemeClr val="tx1"/>
                </a:solidFill>
                <a:latin typeface="微软雅黑" panose="020B0503020204020204" charset="-122"/>
                <a:ea typeface="微软雅黑" panose="020B0503020204020204" charset="-122"/>
              </a:rPr>
              <a:t>ABC/</a:t>
            </a:r>
            <a:r>
              <a:rPr lang="en-US" altLang="zh-CN" spc="10" dirty="0" err="1">
                <a:solidFill>
                  <a:schemeClr val="tx1"/>
                </a:solidFill>
                <a:latin typeface="微软雅黑" panose="020B0503020204020204" charset="-122"/>
                <a:ea typeface="微软雅黑" panose="020B0503020204020204" charset="-122"/>
              </a:rPr>
              <a:t>abc</a:t>
            </a:r>
            <a:endParaRPr lang="en-US" altLang="zh-CN" spc="1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3"/>
          <p:cNvSpPr txBox="1">
            <a:spLocks noChangeArrowheads="1"/>
          </p:cNvSpPr>
          <p:nvPr/>
        </p:nvSpPr>
        <p:spPr bwMode="auto">
          <a:xfrm>
            <a:off x="1198510" y="1144976"/>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SzTx/>
              <a:buFont typeface="Arial" panose="020B0604020202020204" pitchFamily="34" charset="0"/>
              <a:buNone/>
            </a:pPr>
            <a:r>
              <a:rPr lang="en-US" altLang="zh-CN" sz="2800" b="1" dirty="0">
                <a:latin typeface="+mn-ea"/>
                <a:ea typeface="+mn-ea"/>
              </a:rPr>
              <a:t>3</a:t>
            </a:r>
            <a:r>
              <a:rPr lang="zh-CN" altLang="en-US" sz="2800" b="1" dirty="0">
                <a:latin typeface="+mn-ea"/>
                <a:ea typeface="+mn-ea"/>
              </a:rPr>
              <a:t>、了解评分细则，规范答题</a:t>
            </a:r>
            <a:r>
              <a:rPr lang="en-US" altLang="zh-CN" sz="2800" b="1" dirty="0">
                <a:latin typeface="+mn-ea"/>
                <a:ea typeface="+mn-ea"/>
              </a:rPr>
              <a:t>, </a:t>
            </a:r>
            <a:r>
              <a:rPr lang="zh-CN" altLang="en-US" sz="2800" b="1" dirty="0">
                <a:latin typeface="+mn-ea"/>
                <a:ea typeface="+mn-ea"/>
              </a:rPr>
              <a:t>强化书写</a:t>
            </a:r>
          </a:p>
        </p:txBody>
      </p:sp>
      <p:sp>
        <p:nvSpPr>
          <p:cNvPr id="3" name="矩形 2"/>
          <p:cNvSpPr/>
          <p:nvPr/>
        </p:nvSpPr>
        <p:spPr>
          <a:xfrm>
            <a:off x="1198510" y="1779976"/>
            <a:ext cx="9789337" cy="4524315"/>
          </a:xfrm>
          <a:prstGeom prst="rect">
            <a:avLst/>
          </a:prstGeom>
        </p:spPr>
        <p:txBody>
          <a:bodyPr wrap="square">
            <a:spAutoFit/>
          </a:bodyPr>
          <a:lstStyle/>
          <a:p>
            <a:pPr algn="just"/>
            <a:r>
              <a:rPr lang="zh-CN" altLang="en-US" sz="2400" dirty="0">
                <a:solidFill>
                  <a:srgbClr val="333333"/>
                </a:solidFill>
                <a:latin typeface="+mn-ea"/>
              </a:rPr>
              <a:t>示例</a:t>
            </a:r>
            <a:r>
              <a:rPr lang="en-US" altLang="zh-CN" sz="2400" dirty="0">
                <a:solidFill>
                  <a:srgbClr val="333333"/>
                </a:solidFill>
                <a:latin typeface="+mn-ea"/>
              </a:rPr>
              <a:t>:(2018·</a:t>
            </a:r>
            <a:r>
              <a:rPr lang="zh-CN" altLang="en-US" sz="2400" dirty="0">
                <a:solidFill>
                  <a:srgbClr val="333333"/>
                </a:solidFill>
                <a:latin typeface="+mn-ea"/>
              </a:rPr>
              <a:t>全国卷</a:t>
            </a:r>
            <a:r>
              <a:rPr lang="en-US" altLang="zh-CN" sz="2400" dirty="0">
                <a:solidFill>
                  <a:srgbClr val="333333"/>
                </a:solidFill>
                <a:latin typeface="+mn-ea"/>
              </a:rPr>
              <a:t>Ⅰ</a:t>
            </a:r>
            <a:r>
              <a:rPr lang="zh-CN" altLang="en-US" sz="2400" dirty="0">
                <a:solidFill>
                  <a:srgbClr val="333333"/>
                </a:solidFill>
                <a:latin typeface="+mn-ea"/>
              </a:rPr>
              <a:t>，</a:t>
            </a:r>
            <a:r>
              <a:rPr lang="en-US" altLang="zh-CN" sz="2400" dirty="0">
                <a:solidFill>
                  <a:srgbClr val="333333"/>
                </a:solidFill>
                <a:latin typeface="+mn-ea"/>
              </a:rPr>
              <a:t>27)</a:t>
            </a:r>
            <a:r>
              <a:rPr lang="zh-CN" altLang="en-US" sz="2400" dirty="0">
                <a:solidFill>
                  <a:srgbClr val="333333"/>
                </a:solidFill>
                <a:latin typeface="+mn-ea"/>
              </a:rPr>
              <a:t>焦亚硫酸钠</a:t>
            </a:r>
            <a:r>
              <a:rPr lang="en-US" altLang="zh-CN" sz="2400" dirty="0">
                <a:solidFill>
                  <a:srgbClr val="333333"/>
                </a:solidFill>
                <a:latin typeface="+mn-ea"/>
              </a:rPr>
              <a:t>(Na</a:t>
            </a:r>
            <a:r>
              <a:rPr lang="en-US" altLang="zh-CN" sz="2400" baseline="-25000" dirty="0">
                <a:solidFill>
                  <a:srgbClr val="333333"/>
                </a:solidFill>
                <a:latin typeface="+mn-ea"/>
              </a:rPr>
              <a:t>2</a:t>
            </a:r>
            <a:r>
              <a:rPr lang="en-US" altLang="zh-CN" sz="2400" dirty="0">
                <a:solidFill>
                  <a:srgbClr val="333333"/>
                </a:solidFill>
                <a:latin typeface="+mn-ea"/>
              </a:rPr>
              <a:t>S</a:t>
            </a:r>
            <a:r>
              <a:rPr lang="en-US" altLang="zh-CN" sz="2400" baseline="-25000" dirty="0">
                <a:solidFill>
                  <a:srgbClr val="333333"/>
                </a:solidFill>
                <a:latin typeface="+mn-ea"/>
              </a:rPr>
              <a:t>2</a:t>
            </a:r>
            <a:r>
              <a:rPr lang="en-US" altLang="zh-CN" sz="2400" dirty="0">
                <a:solidFill>
                  <a:srgbClr val="333333"/>
                </a:solidFill>
                <a:latin typeface="+mn-ea"/>
              </a:rPr>
              <a:t>O</a:t>
            </a:r>
            <a:r>
              <a:rPr lang="en-US" altLang="zh-CN" sz="2400" baseline="-25000" dirty="0">
                <a:solidFill>
                  <a:srgbClr val="333333"/>
                </a:solidFill>
                <a:latin typeface="+mn-ea"/>
              </a:rPr>
              <a:t>5</a:t>
            </a:r>
            <a:r>
              <a:rPr lang="en-US" altLang="zh-CN" sz="2400" dirty="0">
                <a:solidFill>
                  <a:srgbClr val="333333"/>
                </a:solidFill>
                <a:latin typeface="+mn-ea"/>
              </a:rPr>
              <a:t>)</a:t>
            </a:r>
            <a:r>
              <a:rPr lang="zh-CN" altLang="en-US" sz="2400" dirty="0">
                <a:solidFill>
                  <a:srgbClr val="333333"/>
                </a:solidFill>
                <a:latin typeface="+mn-ea"/>
              </a:rPr>
              <a:t>在医药、橡胶、印染、食品等方面应用广泛。回答下列问题：</a:t>
            </a:r>
          </a:p>
          <a:p>
            <a:pPr algn="just"/>
            <a:r>
              <a:rPr lang="zh-CN" altLang="en-US" sz="2400" dirty="0">
                <a:solidFill>
                  <a:srgbClr val="333333"/>
                </a:solidFill>
                <a:latin typeface="+mn-ea"/>
              </a:rPr>
              <a:t>（</a:t>
            </a:r>
            <a:r>
              <a:rPr lang="en-US" altLang="zh-CN" sz="2400" dirty="0">
                <a:solidFill>
                  <a:srgbClr val="333333"/>
                </a:solidFill>
                <a:latin typeface="+mn-ea"/>
              </a:rPr>
              <a:t>1</a:t>
            </a:r>
            <a:r>
              <a:rPr lang="zh-CN" altLang="en-US" sz="2400" dirty="0">
                <a:solidFill>
                  <a:srgbClr val="333333"/>
                </a:solidFill>
                <a:latin typeface="+mn-ea"/>
              </a:rPr>
              <a:t>）生产</a:t>
            </a:r>
            <a:r>
              <a:rPr lang="en-US" altLang="zh-CN" sz="2400" dirty="0">
                <a:solidFill>
                  <a:srgbClr val="333333"/>
                </a:solidFill>
                <a:latin typeface="+mn-ea"/>
              </a:rPr>
              <a:t>Na</a:t>
            </a:r>
            <a:r>
              <a:rPr lang="en-US" altLang="zh-CN" sz="2400" baseline="-25000" dirty="0">
                <a:solidFill>
                  <a:srgbClr val="333333"/>
                </a:solidFill>
                <a:latin typeface="+mn-ea"/>
              </a:rPr>
              <a:t>2</a:t>
            </a:r>
            <a:r>
              <a:rPr lang="en-US" altLang="zh-CN" sz="2400" dirty="0">
                <a:solidFill>
                  <a:srgbClr val="333333"/>
                </a:solidFill>
                <a:latin typeface="+mn-ea"/>
              </a:rPr>
              <a:t>S</a:t>
            </a:r>
            <a:r>
              <a:rPr lang="en-US" altLang="zh-CN" sz="2400" baseline="-25000" dirty="0">
                <a:solidFill>
                  <a:srgbClr val="333333"/>
                </a:solidFill>
                <a:latin typeface="+mn-ea"/>
              </a:rPr>
              <a:t>2</a:t>
            </a:r>
            <a:r>
              <a:rPr lang="en-US" altLang="zh-CN" sz="2400" dirty="0">
                <a:solidFill>
                  <a:srgbClr val="333333"/>
                </a:solidFill>
                <a:latin typeface="+mn-ea"/>
              </a:rPr>
              <a:t>O</a:t>
            </a:r>
            <a:r>
              <a:rPr lang="en-US" altLang="zh-CN" sz="2400" baseline="-25000" dirty="0">
                <a:solidFill>
                  <a:srgbClr val="333333"/>
                </a:solidFill>
                <a:latin typeface="+mn-ea"/>
              </a:rPr>
              <a:t>5</a:t>
            </a:r>
            <a:r>
              <a:rPr lang="zh-CN" altLang="en-US" sz="2400" dirty="0">
                <a:solidFill>
                  <a:srgbClr val="333333"/>
                </a:solidFill>
                <a:latin typeface="+mn-ea"/>
              </a:rPr>
              <a:t>，通常是由</a:t>
            </a:r>
            <a:r>
              <a:rPr lang="en-US" altLang="zh-CN" sz="2400" dirty="0">
                <a:solidFill>
                  <a:srgbClr val="333333"/>
                </a:solidFill>
                <a:latin typeface="+mn-ea"/>
              </a:rPr>
              <a:t>NaHSO</a:t>
            </a:r>
            <a:r>
              <a:rPr lang="en-US" altLang="zh-CN" sz="2400" baseline="-25000" dirty="0">
                <a:solidFill>
                  <a:srgbClr val="333333"/>
                </a:solidFill>
                <a:latin typeface="+mn-ea"/>
              </a:rPr>
              <a:t>3</a:t>
            </a:r>
            <a:r>
              <a:rPr lang="zh-CN" altLang="en-US" sz="2400" dirty="0">
                <a:solidFill>
                  <a:srgbClr val="333333"/>
                </a:solidFill>
                <a:latin typeface="+mn-ea"/>
              </a:rPr>
              <a:t>过饱和溶液经结晶脱水制得。写出该过程的化学方程式：</a:t>
            </a:r>
            <a:r>
              <a:rPr lang="en-US" altLang="zh-CN" sz="2400" dirty="0">
                <a:solidFill>
                  <a:srgbClr val="333333"/>
                </a:solidFill>
                <a:latin typeface="+mn-ea"/>
              </a:rPr>
              <a:t>___________</a:t>
            </a:r>
            <a:r>
              <a:rPr lang="zh-CN" altLang="en-US" sz="2400" dirty="0">
                <a:solidFill>
                  <a:srgbClr val="333333"/>
                </a:solidFill>
                <a:latin typeface="+mn-ea"/>
              </a:rPr>
              <a:t>。</a:t>
            </a:r>
          </a:p>
          <a:p>
            <a:pPr algn="just"/>
            <a:r>
              <a:rPr lang="zh-CN" altLang="en-US" sz="2400" dirty="0">
                <a:solidFill>
                  <a:srgbClr val="FF0000"/>
                </a:solidFill>
                <a:latin typeface="+mn-ea"/>
              </a:rPr>
              <a:t>标准答案：</a:t>
            </a:r>
            <a:r>
              <a:rPr lang="en-US" altLang="zh-CN" sz="2400" dirty="0">
                <a:solidFill>
                  <a:srgbClr val="FF0000"/>
                </a:solidFill>
                <a:latin typeface="+mn-ea"/>
              </a:rPr>
              <a:t>2NaHSO</a:t>
            </a:r>
            <a:r>
              <a:rPr lang="en-US" altLang="zh-CN" sz="2400" baseline="-25000" dirty="0">
                <a:solidFill>
                  <a:srgbClr val="FF0000"/>
                </a:solidFill>
                <a:latin typeface="+mn-ea"/>
              </a:rPr>
              <a:t>3</a:t>
            </a:r>
            <a:r>
              <a:rPr lang="en-US" altLang="zh-CN" sz="2400" dirty="0">
                <a:solidFill>
                  <a:srgbClr val="FF0000"/>
                </a:solidFill>
                <a:latin typeface="+mn-ea"/>
              </a:rPr>
              <a:t>=Na</a:t>
            </a:r>
            <a:r>
              <a:rPr lang="en-US" altLang="zh-CN" sz="2400" baseline="-25000" dirty="0">
                <a:solidFill>
                  <a:srgbClr val="FF0000"/>
                </a:solidFill>
                <a:latin typeface="+mn-ea"/>
              </a:rPr>
              <a:t>2</a:t>
            </a:r>
            <a:r>
              <a:rPr lang="en-US" altLang="zh-CN" sz="2400" dirty="0">
                <a:solidFill>
                  <a:srgbClr val="FF0000"/>
                </a:solidFill>
                <a:latin typeface="+mn-ea"/>
              </a:rPr>
              <a:t>S</a:t>
            </a:r>
            <a:r>
              <a:rPr lang="en-US" altLang="zh-CN" sz="2400" baseline="-25000" dirty="0">
                <a:solidFill>
                  <a:srgbClr val="FF0000"/>
                </a:solidFill>
                <a:latin typeface="+mn-ea"/>
              </a:rPr>
              <a:t>2</a:t>
            </a:r>
            <a:r>
              <a:rPr lang="en-US" altLang="zh-CN" sz="2400" dirty="0">
                <a:solidFill>
                  <a:srgbClr val="FF0000"/>
                </a:solidFill>
                <a:latin typeface="+mn-ea"/>
              </a:rPr>
              <a:t>O</a:t>
            </a:r>
            <a:r>
              <a:rPr lang="en-US" altLang="zh-CN" sz="2400" baseline="-25000" dirty="0">
                <a:solidFill>
                  <a:srgbClr val="FF0000"/>
                </a:solidFill>
                <a:latin typeface="+mn-ea"/>
              </a:rPr>
              <a:t>5</a:t>
            </a:r>
            <a:r>
              <a:rPr lang="zh-CN" altLang="en-US" sz="2400" dirty="0">
                <a:solidFill>
                  <a:srgbClr val="FF0000"/>
                </a:solidFill>
                <a:latin typeface="+mn-ea"/>
              </a:rPr>
              <a:t>＋</a:t>
            </a:r>
            <a:r>
              <a:rPr lang="en-US" altLang="zh-CN" sz="2400" dirty="0">
                <a:solidFill>
                  <a:srgbClr val="FF0000"/>
                </a:solidFill>
                <a:latin typeface="+mn-ea"/>
              </a:rPr>
              <a:t>H</a:t>
            </a:r>
            <a:r>
              <a:rPr lang="en-US" altLang="zh-CN" sz="2400" baseline="-25000" dirty="0">
                <a:solidFill>
                  <a:srgbClr val="FF0000"/>
                </a:solidFill>
                <a:latin typeface="+mn-ea"/>
              </a:rPr>
              <a:t>2</a:t>
            </a:r>
            <a:r>
              <a:rPr lang="en-US" altLang="zh-CN" sz="2400" dirty="0">
                <a:solidFill>
                  <a:srgbClr val="FF0000"/>
                </a:solidFill>
                <a:latin typeface="+mn-ea"/>
              </a:rPr>
              <a:t>O(0,1,2</a:t>
            </a:r>
            <a:r>
              <a:rPr lang="zh-CN" altLang="en-US" sz="2400" dirty="0">
                <a:solidFill>
                  <a:srgbClr val="FF0000"/>
                </a:solidFill>
                <a:latin typeface="+mn-ea"/>
              </a:rPr>
              <a:t>分</a:t>
            </a:r>
            <a:r>
              <a:rPr lang="en-US" altLang="zh-CN" sz="2400" dirty="0">
                <a:solidFill>
                  <a:srgbClr val="FF0000"/>
                </a:solidFill>
                <a:latin typeface="+mn-ea"/>
              </a:rPr>
              <a:t>)</a:t>
            </a:r>
          </a:p>
          <a:p>
            <a:pPr algn="just"/>
            <a:r>
              <a:rPr lang="zh-CN" altLang="en-US" sz="2400" dirty="0">
                <a:solidFill>
                  <a:srgbClr val="0000FF"/>
                </a:solidFill>
                <a:latin typeface="+mn-ea"/>
              </a:rPr>
              <a:t>评分细则：</a:t>
            </a:r>
            <a:endParaRPr lang="en-US" altLang="zh-CN" sz="2400" dirty="0">
              <a:solidFill>
                <a:srgbClr val="0000FF"/>
              </a:solidFill>
              <a:latin typeface="+mn-ea"/>
            </a:endParaRPr>
          </a:p>
          <a:p>
            <a:pPr algn="just"/>
            <a:r>
              <a:rPr lang="zh-CN" altLang="en-US" sz="2400" dirty="0">
                <a:solidFill>
                  <a:srgbClr val="FF0000"/>
                </a:solidFill>
                <a:latin typeface="+mn-ea"/>
              </a:rPr>
              <a:t>下列情况不规范，扣</a:t>
            </a:r>
            <a:r>
              <a:rPr lang="en-US" altLang="zh-CN" sz="2400" dirty="0">
                <a:solidFill>
                  <a:srgbClr val="FF0000"/>
                </a:solidFill>
                <a:latin typeface="+mn-ea"/>
              </a:rPr>
              <a:t>1</a:t>
            </a:r>
            <a:r>
              <a:rPr lang="zh-CN" altLang="en-US" sz="2400" dirty="0">
                <a:solidFill>
                  <a:srgbClr val="FF0000"/>
                </a:solidFill>
                <a:latin typeface="+mn-ea"/>
              </a:rPr>
              <a:t>分</a:t>
            </a:r>
          </a:p>
          <a:p>
            <a:pPr algn="just"/>
            <a:r>
              <a:rPr lang="zh-CN" altLang="en-US" sz="2400" dirty="0">
                <a:latin typeface="+mn-ea"/>
              </a:rPr>
              <a:t>①系数翻倍或缩小②“</a:t>
            </a:r>
            <a:r>
              <a:rPr lang="en-US" altLang="zh-CN" sz="2400" dirty="0">
                <a:latin typeface="+mn-ea"/>
              </a:rPr>
              <a:t>=”</a:t>
            </a:r>
            <a:r>
              <a:rPr lang="zh-CN" altLang="en-US" sz="2400" dirty="0">
                <a:latin typeface="+mn-ea"/>
              </a:rPr>
              <a:t>写成“</a:t>
            </a:r>
            <a:r>
              <a:rPr lang="en-US" altLang="zh-CN" sz="2400" dirty="0">
                <a:latin typeface="+mn-ea"/>
              </a:rPr>
              <a:t>―→”</a:t>
            </a:r>
            <a:r>
              <a:rPr lang="zh-CN" altLang="en-US" sz="2400" dirty="0">
                <a:latin typeface="+mn-ea"/>
              </a:rPr>
              <a:t>或可逆符号</a:t>
            </a:r>
          </a:p>
          <a:p>
            <a:pPr algn="just"/>
            <a:r>
              <a:rPr lang="zh-CN" altLang="en-US" sz="2400" dirty="0">
                <a:latin typeface="+mn-ea"/>
              </a:rPr>
              <a:t>③条件写成“加热”或“高温”</a:t>
            </a:r>
            <a:r>
              <a:rPr lang="en-US" altLang="zh-CN" sz="2400" dirty="0">
                <a:latin typeface="+mn-ea"/>
              </a:rPr>
              <a:t>;</a:t>
            </a:r>
            <a:r>
              <a:rPr lang="zh-CN" altLang="en-US" sz="2400" dirty="0">
                <a:latin typeface="+mn-ea"/>
              </a:rPr>
              <a:t>但写“结晶”或“脱水”或“结晶脱水”不扣分。</a:t>
            </a:r>
          </a:p>
          <a:p>
            <a:pPr algn="just"/>
            <a:r>
              <a:rPr lang="zh-CN" altLang="en-US" sz="2400" dirty="0">
                <a:solidFill>
                  <a:srgbClr val="FF0000"/>
                </a:solidFill>
                <a:latin typeface="+mn-ea"/>
              </a:rPr>
              <a:t>下列情况给“</a:t>
            </a:r>
            <a:r>
              <a:rPr lang="en-US" altLang="zh-CN" sz="2400" dirty="0">
                <a:solidFill>
                  <a:srgbClr val="FF0000"/>
                </a:solidFill>
                <a:latin typeface="+mn-ea"/>
              </a:rPr>
              <a:t>0”</a:t>
            </a:r>
            <a:r>
              <a:rPr lang="zh-CN" altLang="en-US" sz="2400" dirty="0">
                <a:solidFill>
                  <a:srgbClr val="FF0000"/>
                </a:solidFill>
                <a:latin typeface="+mn-ea"/>
              </a:rPr>
              <a:t>分</a:t>
            </a:r>
          </a:p>
          <a:p>
            <a:pPr algn="just"/>
            <a:r>
              <a:rPr lang="zh-CN" altLang="en-US" sz="2400" dirty="0">
                <a:latin typeface="+mn-ea"/>
              </a:rPr>
              <a:t>①元素符号或分子式、化学式错误</a:t>
            </a:r>
            <a:r>
              <a:rPr lang="en-US" altLang="zh-CN" sz="2400" dirty="0">
                <a:latin typeface="+mn-ea"/>
              </a:rPr>
              <a:t>(</a:t>
            </a:r>
            <a:r>
              <a:rPr lang="zh-CN" altLang="en-US" sz="2400" dirty="0">
                <a:latin typeface="+mn-ea"/>
              </a:rPr>
              <a:t>极不规范</a:t>
            </a:r>
            <a:r>
              <a:rPr lang="en-US" altLang="zh-CN" sz="2400" dirty="0">
                <a:latin typeface="+mn-ea"/>
              </a:rPr>
              <a:t>)</a:t>
            </a:r>
            <a:r>
              <a:rPr lang="zh-CN" altLang="en-US" sz="2400" dirty="0">
                <a:latin typeface="+mn-ea"/>
              </a:rPr>
              <a:t>②未配平③写离子方程式</a:t>
            </a:r>
          </a:p>
        </p:txBody>
      </p:sp>
      <p:sp>
        <p:nvSpPr>
          <p:cNvPr id="6" name="object 11"/>
          <p:cNvSpPr txBox="1">
            <a:spLocks noGrp="1"/>
          </p:cNvSpPr>
          <p:nvPr/>
        </p:nvSpPr>
        <p:spPr>
          <a:xfrm>
            <a:off x="1070049" y="579826"/>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内容占位符 3"/>
          <p:cNvSpPr txBox="1">
            <a:spLocks noChangeArrowheads="1"/>
          </p:cNvSpPr>
          <p:nvPr/>
        </p:nvSpPr>
        <p:spPr bwMode="auto">
          <a:xfrm>
            <a:off x="1331526" y="785880"/>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SzTx/>
              <a:buFont typeface="Arial" panose="020B0604020202020204" pitchFamily="34" charset="0"/>
              <a:buNone/>
            </a:pPr>
            <a:r>
              <a:rPr lang="en-US" altLang="zh-CN" sz="2800" b="1" dirty="0">
                <a:latin typeface="+mn-ea"/>
                <a:ea typeface="+mn-ea"/>
              </a:rPr>
              <a:t>3</a:t>
            </a:r>
            <a:r>
              <a:rPr lang="zh-CN" altLang="en-US" sz="2800" b="1" dirty="0">
                <a:latin typeface="+mn-ea"/>
                <a:ea typeface="+mn-ea"/>
              </a:rPr>
              <a:t>、了解评分细则，规范答题</a:t>
            </a:r>
            <a:r>
              <a:rPr lang="en-US" altLang="zh-CN" sz="2800" b="1" dirty="0">
                <a:latin typeface="+mn-ea"/>
                <a:ea typeface="+mn-ea"/>
              </a:rPr>
              <a:t>, </a:t>
            </a:r>
            <a:r>
              <a:rPr lang="zh-CN" altLang="en-US" sz="2800" b="1" dirty="0">
                <a:latin typeface="+mn-ea"/>
                <a:ea typeface="+mn-ea"/>
              </a:rPr>
              <a:t>强化书写</a:t>
            </a:r>
          </a:p>
        </p:txBody>
      </p:sp>
      <p:sp>
        <p:nvSpPr>
          <p:cNvPr id="3" name="矩形 2"/>
          <p:cNvSpPr/>
          <p:nvPr/>
        </p:nvSpPr>
        <p:spPr>
          <a:xfrm>
            <a:off x="1212671" y="1451876"/>
            <a:ext cx="9212394" cy="5016758"/>
          </a:xfrm>
          <a:prstGeom prst="rect">
            <a:avLst/>
          </a:prstGeom>
        </p:spPr>
        <p:txBody>
          <a:bodyPr wrap="square">
            <a:spAutoFit/>
          </a:bodyPr>
          <a:lstStyle/>
          <a:p>
            <a:pPr algn="just"/>
            <a:r>
              <a:rPr lang="zh-CN" altLang="en-US" sz="2000" dirty="0">
                <a:solidFill>
                  <a:srgbClr val="333333"/>
                </a:solidFill>
                <a:latin typeface="+mn-ea"/>
              </a:rPr>
              <a:t>示例</a:t>
            </a:r>
            <a:r>
              <a:rPr lang="en-US" altLang="zh-CN" sz="2000" dirty="0">
                <a:solidFill>
                  <a:srgbClr val="333333"/>
                </a:solidFill>
                <a:latin typeface="+mn-ea"/>
              </a:rPr>
              <a:t>:(2018·</a:t>
            </a:r>
            <a:r>
              <a:rPr lang="zh-CN" altLang="en-US" sz="2000" dirty="0">
                <a:solidFill>
                  <a:srgbClr val="333333"/>
                </a:solidFill>
                <a:latin typeface="+mn-ea"/>
              </a:rPr>
              <a:t>全国卷</a:t>
            </a:r>
            <a:r>
              <a:rPr lang="en-US" altLang="zh-CN" sz="2000" dirty="0">
                <a:solidFill>
                  <a:srgbClr val="333333"/>
                </a:solidFill>
                <a:latin typeface="+mn-ea"/>
              </a:rPr>
              <a:t>Ⅰ</a:t>
            </a:r>
            <a:r>
              <a:rPr lang="zh-CN" altLang="en-US" sz="2000" dirty="0">
                <a:solidFill>
                  <a:srgbClr val="333333"/>
                </a:solidFill>
                <a:latin typeface="+mn-ea"/>
              </a:rPr>
              <a:t>，</a:t>
            </a:r>
            <a:r>
              <a:rPr lang="en-US" altLang="zh-CN" sz="2000" dirty="0">
                <a:solidFill>
                  <a:srgbClr val="333333"/>
                </a:solidFill>
                <a:latin typeface="+mn-ea"/>
              </a:rPr>
              <a:t>27)</a:t>
            </a:r>
            <a:r>
              <a:rPr lang="zh-CN" altLang="en-US" sz="2000" dirty="0">
                <a:solidFill>
                  <a:srgbClr val="333333"/>
                </a:solidFill>
                <a:latin typeface="+mn-ea"/>
              </a:rPr>
              <a:t>焦亚硫酸钠</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en-US" altLang="zh-CN" sz="2000" dirty="0">
                <a:solidFill>
                  <a:srgbClr val="333333"/>
                </a:solidFill>
                <a:latin typeface="+mn-ea"/>
              </a:rPr>
              <a:t>)</a:t>
            </a:r>
            <a:r>
              <a:rPr lang="zh-CN" altLang="en-US" sz="2000" dirty="0">
                <a:solidFill>
                  <a:srgbClr val="333333"/>
                </a:solidFill>
                <a:latin typeface="+mn-ea"/>
              </a:rPr>
              <a:t>在医药、橡胶、印染、食品等方面应用广泛。回答下列问题：</a:t>
            </a:r>
          </a:p>
          <a:p>
            <a:pPr algn="just"/>
            <a:r>
              <a:rPr lang="zh-CN" altLang="en-US" sz="2000" dirty="0">
                <a:solidFill>
                  <a:srgbClr val="333333"/>
                </a:solidFill>
                <a:latin typeface="+mn-ea"/>
              </a:rPr>
              <a:t>（</a:t>
            </a:r>
            <a:r>
              <a:rPr lang="en-US" altLang="zh-CN" sz="2000" dirty="0">
                <a:solidFill>
                  <a:srgbClr val="333333"/>
                </a:solidFill>
                <a:latin typeface="+mn-ea"/>
              </a:rPr>
              <a:t>2</a:t>
            </a:r>
            <a:r>
              <a:rPr lang="zh-CN" altLang="en-US" sz="2000" dirty="0">
                <a:solidFill>
                  <a:srgbClr val="333333"/>
                </a:solidFill>
                <a:latin typeface="+mn-ea"/>
              </a:rPr>
              <a:t>）利用烟道气中的</a:t>
            </a:r>
            <a:r>
              <a:rPr lang="en-US" altLang="zh-CN" sz="2000" dirty="0">
                <a:solidFill>
                  <a:srgbClr val="333333"/>
                </a:solidFill>
                <a:latin typeface="+mn-ea"/>
              </a:rPr>
              <a:t>SO</a:t>
            </a:r>
            <a:r>
              <a:rPr lang="en-US" altLang="zh-CN" sz="2000" baseline="-25000" dirty="0">
                <a:solidFill>
                  <a:srgbClr val="333333"/>
                </a:solidFill>
                <a:latin typeface="+mn-ea"/>
              </a:rPr>
              <a:t>2</a:t>
            </a:r>
            <a:r>
              <a:rPr lang="zh-CN" altLang="en-US" sz="2000" dirty="0">
                <a:solidFill>
                  <a:srgbClr val="333333"/>
                </a:solidFill>
                <a:latin typeface="+mn-ea"/>
              </a:rPr>
              <a:t>生产</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的工艺为：</a:t>
            </a:r>
          </a:p>
          <a:p>
            <a:pPr algn="ctr"/>
            <a:br>
              <a:rPr lang="zh-CN" altLang="en-US" sz="2000" dirty="0">
                <a:solidFill>
                  <a:srgbClr val="333333"/>
                </a:solidFill>
                <a:latin typeface="+mn-ea"/>
              </a:rPr>
            </a:br>
            <a:endParaRPr lang="zh-CN" altLang="en-US" sz="2000" dirty="0">
              <a:solidFill>
                <a:srgbClr val="333333"/>
              </a:solidFill>
              <a:latin typeface="+mn-ea"/>
            </a:endParaRPr>
          </a:p>
          <a:p>
            <a:pPr algn="just"/>
            <a:endParaRPr lang="en-US" altLang="zh-CN" sz="2000" dirty="0">
              <a:solidFill>
                <a:srgbClr val="333333"/>
              </a:solidFill>
              <a:latin typeface="+mn-ea"/>
            </a:endParaRPr>
          </a:p>
          <a:p>
            <a:pPr algn="just"/>
            <a:r>
              <a:rPr lang="zh-CN" altLang="en-US" sz="2000" dirty="0">
                <a:solidFill>
                  <a:srgbClr val="333333"/>
                </a:solidFill>
                <a:latin typeface="+mn-ea"/>
              </a:rPr>
              <a:t>①</a:t>
            </a:r>
            <a:r>
              <a:rPr lang="en-US" altLang="zh-CN" sz="2000" dirty="0">
                <a:solidFill>
                  <a:srgbClr val="333333"/>
                </a:solidFill>
                <a:latin typeface="+mn-ea"/>
              </a:rPr>
              <a:t>pH</a:t>
            </a:r>
            <a:r>
              <a:rPr lang="zh-CN" altLang="en-US" sz="2000" dirty="0">
                <a:solidFill>
                  <a:srgbClr val="333333"/>
                </a:solidFill>
                <a:latin typeface="+mn-ea"/>
              </a:rPr>
              <a:t>＝</a:t>
            </a:r>
            <a:r>
              <a:rPr lang="en-US" altLang="zh-CN" sz="2000" dirty="0">
                <a:solidFill>
                  <a:srgbClr val="333333"/>
                </a:solidFill>
                <a:latin typeface="+mn-ea"/>
              </a:rPr>
              <a:t>4.1</a:t>
            </a:r>
            <a:r>
              <a:rPr lang="zh-CN" altLang="en-US" sz="2000" dirty="0">
                <a:solidFill>
                  <a:srgbClr val="333333"/>
                </a:solidFill>
                <a:latin typeface="+mn-ea"/>
              </a:rPr>
              <a:t>时，</a:t>
            </a:r>
            <a:r>
              <a:rPr lang="en-US" altLang="zh-CN" sz="2000" dirty="0">
                <a:solidFill>
                  <a:srgbClr val="333333"/>
                </a:solidFill>
                <a:latin typeface="+mn-ea"/>
              </a:rPr>
              <a:t>Ⅰ</a:t>
            </a:r>
            <a:r>
              <a:rPr lang="zh-CN" altLang="en-US" sz="2000" dirty="0">
                <a:solidFill>
                  <a:srgbClr val="333333"/>
                </a:solidFill>
                <a:latin typeface="+mn-ea"/>
              </a:rPr>
              <a:t>中为</a:t>
            </a:r>
            <a:r>
              <a:rPr lang="en-US" altLang="zh-CN" sz="2000" dirty="0">
                <a:solidFill>
                  <a:srgbClr val="333333"/>
                </a:solidFill>
                <a:latin typeface="+mn-ea"/>
              </a:rPr>
              <a:t>________</a:t>
            </a:r>
            <a:r>
              <a:rPr lang="zh-CN" altLang="en-US" sz="2000" dirty="0">
                <a:solidFill>
                  <a:srgbClr val="333333"/>
                </a:solidFill>
                <a:latin typeface="+mn-ea"/>
              </a:rPr>
              <a:t>溶液</a:t>
            </a:r>
            <a:r>
              <a:rPr lang="en-US" altLang="zh-CN" sz="2000" dirty="0">
                <a:solidFill>
                  <a:srgbClr val="333333"/>
                </a:solidFill>
                <a:latin typeface="+mn-ea"/>
              </a:rPr>
              <a:t>(</a:t>
            </a:r>
            <a:r>
              <a:rPr lang="zh-CN" altLang="en-US" sz="2000" dirty="0">
                <a:solidFill>
                  <a:srgbClr val="333333"/>
                </a:solidFill>
                <a:latin typeface="+mn-ea"/>
              </a:rPr>
              <a:t>写化学式</a:t>
            </a:r>
            <a:r>
              <a:rPr lang="en-US" altLang="zh-CN" sz="2000" dirty="0">
                <a:solidFill>
                  <a:srgbClr val="333333"/>
                </a:solidFill>
                <a:latin typeface="+mn-ea"/>
              </a:rPr>
              <a:t>)</a:t>
            </a:r>
            <a:r>
              <a:rPr lang="zh-CN" altLang="en-US" sz="2000" dirty="0">
                <a:solidFill>
                  <a:srgbClr val="333333"/>
                </a:solidFill>
                <a:latin typeface="+mn-ea"/>
              </a:rPr>
              <a:t>。</a:t>
            </a:r>
          </a:p>
          <a:p>
            <a:pPr algn="just"/>
            <a:r>
              <a:rPr lang="zh-CN" altLang="en-US" sz="2000" dirty="0">
                <a:solidFill>
                  <a:srgbClr val="333333"/>
                </a:solidFill>
                <a:latin typeface="+mn-ea"/>
              </a:rPr>
              <a:t>②工艺中加入</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CO</a:t>
            </a:r>
            <a:r>
              <a:rPr lang="en-US" altLang="zh-CN" sz="2000" baseline="-25000" dirty="0">
                <a:solidFill>
                  <a:srgbClr val="333333"/>
                </a:solidFill>
                <a:latin typeface="+mn-ea"/>
              </a:rPr>
              <a:t>3</a:t>
            </a:r>
            <a:r>
              <a:rPr lang="zh-CN" altLang="en-US" sz="2000" dirty="0">
                <a:solidFill>
                  <a:srgbClr val="333333"/>
                </a:solidFill>
                <a:latin typeface="+mn-ea"/>
              </a:rPr>
              <a:t>固体，并再次充入</a:t>
            </a:r>
            <a:r>
              <a:rPr lang="en-US" altLang="zh-CN" sz="2000" dirty="0">
                <a:solidFill>
                  <a:srgbClr val="333333"/>
                </a:solidFill>
                <a:latin typeface="+mn-ea"/>
              </a:rPr>
              <a:t>SO</a:t>
            </a:r>
            <a:r>
              <a:rPr lang="en-US" altLang="zh-CN" sz="2000" baseline="-25000" dirty="0">
                <a:solidFill>
                  <a:srgbClr val="333333"/>
                </a:solidFill>
                <a:latin typeface="+mn-ea"/>
              </a:rPr>
              <a:t>2</a:t>
            </a:r>
            <a:r>
              <a:rPr lang="zh-CN" altLang="en-US" sz="2000" dirty="0">
                <a:solidFill>
                  <a:srgbClr val="333333"/>
                </a:solidFill>
                <a:latin typeface="+mn-ea"/>
              </a:rPr>
              <a:t>的目的是</a:t>
            </a:r>
            <a:r>
              <a:rPr lang="en-US" altLang="zh-CN" sz="2000" dirty="0">
                <a:solidFill>
                  <a:srgbClr val="333333"/>
                </a:solidFill>
                <a:latin typeface="+mn-ea"/>
              </a:rPr>
              <a:t>__________________________</a:t>
            </a:r>
            <a:r>
              <a:rPr lang="zh-CN" altLang="en-US" sz="2000" dirty="0">
                <a:solidFill>
                  <a:srgbClr val="333333"/>
                </a:solidFill>
                <a:latin typeface="+mn-ea"/>
              </a:rPr>
              <a:t>。</a:t>
            </a:r>
          </a:p>
          <a:p>
            <a:pPr algn="just"/>
            <a:r>
              <a:rPr lang="zh-CN" altLang="en-US" sz="2000" dirty="0">
                <a:solidFill>
                  <a:srgbClr val="FF0000"/>
                </a:solidFill>
                <a:latin typeface="+mn-ea"/>
              </a:rPr>
              <a:t>标准答案：①</a:t>
            </a:r>
            <a:r>
              <a:rPr lang="en-US" altLang="zh-CN" sz="2000" dirty="0">
                <a:solidFill>
                  <a:srgbClr val="FF0000"/>
                </a:solidFill>
                <a:latin typeface="+mn-ea"/>
              </a:rPr>
              <a:t>NaHSO</a:t>
            </a:r>
            <a:r>
              <a:rPr lang="en-US" altLang="zh-CN" sz="2000" baseline="-25000" dirty="0">
                <a:solidFill>
                  <a:srgbClr val="FF0000"/>
                </a:solidFill>
                <a:latin typeface="+mn-ea"/>
              </a:rPr>
              <a:t>3</a:t>
            </a:r>
            <a:r>
              <a:rPr lang="en-US" altLang="zh-CN" sz="2000" dirty="0">
                <a:solidFill>
                  <a:srgbClr val="FF0000"/>
                </a:solidFill>
                <a:latin typeface="+mn-ea"/>
              </a:rPr>
              <a:t>(0,2</a:t>
            </a:r>
            <a:r>
              <a:rPr lang="zh-CN" altLang="en-US" sz="2000" dirty="0">
                <a:solidFill>
                  <a:srgbClr val="FF0000"/>
                </a:solidFill>
                <a:latin typeface="+mn-ea"/>
              </a:rPr>
              <a:t>分</a:t>
            </a:r>
            <a:r>
              <a:rPr lang="en-US" altLang="zh-CN" sz="2000" dirty="0">
                <a:solidFill>
                  <a:srgbClr val="FF0000"/>
                </a:solidFill>
                <a:latin typeface="+mn-ea"/>
              </a:rPr>
              <a:t>)   ②</a:t>
            </a:r>
            <a:r>
              <a:rPr lang="zh-CN" altLang="en-US" sz="2000" dirty="0">
                <a:solidFill>
                  <a:srgbClr val="FF0000"/>
                </a:solidFill>
                <a:latin typeface="+mn-ea"/>
              </a:rPr>
              <a:t>得到</a:t>
            </a:r>
            <a:r>
              <a:rPr lang="en-US" altLang="zh-CN" sz="2000" dirty="0">
                <a:solidFill>
                  <a:srgbClr val="FF0000"/>
                </a:solidFill>
                <a:latin typeface="+mn-ea"/>
              </a:rPr>
              <a:t>NaHSO</a:t>
            </a:r>
            <a:r>
              <a:rPr lang="en-US" altLang="zh-CN" sz="2000" baseline="-25000" dirty="0">
                <a:solidFill>
                  <a:srgbClr val="FF0000"/>
                </a:solidFill>
                <a:latin typeface="+mn-ea"/>
              </a:rPr>
              <a:t>3</a:t>
            </a:r>
            <a:r>
              <a:rPr lang="zh-CN" altLang="en-US" sz="2000" dirty="0">
                <a:solidFill>
                  <a:srgbClr val="FF0000"/>
                </a:solidFill>
                <a:latin typeface="+mn-ea"/>
              </a:rPr>
              <a:t>过饱和溶液</a:t>
            </a:r>
            <a:r>
              <a:rPr lang="en-US" altLang="zh-CN" sz="2000" dirty="0">
                <a:solidFill>
                  <a:srgbClr val="FF0000"/>
                </a:solidFill>
                <a:latin typeface="+mn-ea"/>
              </a:rPr>
              <a:t>(0,1,2</a:t>
            </a:r>
            <a:r>
              <a:rPr lang="zh-CN" altLang="en-US" sz="2000" dirty="0">
                <a:solidFill>
                  <a:srgbClr val="FF0000"/>
                </a:solidFill>
                <a:latin typeface="+mn-ea"/>
              </a:rPr>
              <a:t>分</a:t>
            </a:r>
            <a:r>
              <a:rPr lang="en-US" altLang="zh-CN" sz="2000" dirty="0">
                <a:solidFill>
                  <a:srgbClr val="FF0000"/>
                </a:solidFill>
                <a:latin typeface="+mn-ea"/>
              </a:rPr>
              <a:t>)</a:t>
            </a:r>
          </a:p>
          <a:p>
            <a:pPr algn="just"/>
            <a:r>
              <a:rPr lang="zh-CN" altLang="en-US" sz="2000" dirty="0">
                <a:solidFill>
                  <a:srgbClr val="0000FF"/>
                </a:solidFill>
                <a:latin typeface="+mn-ea"/>
              </a:rPr>
              <a:t>评分细则：</a:t>
            </a:r>
          </a:p>
          <a:p>
            <a:pPr algn="just"/>
            <a:r>
              <a:rPr lang="en-US" altLang="zh-CN" sz="2000" dirty="0">
                <a:latin typeface="+mn-ea"/>
              </a:rPr>
              <a:t>a</a:t>
            </a:r>
            <a:r>
              <a:rPr lang="zh-CN" altLang="en-US" sz="2000" dirty="0">
                <a:latin typeface="+mn-ea"/>
              </a:rPr>
              <a:t>．给分前提：明确呈现</a:t>
            </a:r>
            <a:r>
              <a:rPr lang="en-US" altLang="zh-CN" sz="2000" dirty="0">
                <a:latin typeface="+mn-ea"/>
              </a:rPr>
              <a:t>NaHSO</a:t>
            </a:r>
            <a:r>
              <a:rPr lang="en-US" altLang="zh-CN" sz="2000" baseline="-25000" dirty="0">
                <a:latin typeface="+mn-ea"/>
              </a:rPr>
              <a:t>3</a:t>
            </a:r>
            <a:r>
              <a:rPr lang="en-US" altLang="zh-CN" sz="2000" dirty="0">
                <a:latin typeface="+mn-ea"/>
              </a:rPr>
              <a:t>(</a:t>
            </a:r>
            <a:r>
              <a:rPr lang="zh-CN" altLang="en-US" sz="2000" dirty="0">
                <a:latin typeface="+mn-ea"/>
              </a:rPr>
              <a:t>或名称</a:t>
            </a:r>
            <a:r>
              <a:rPr lang="en-US" altLang="zh-CN" sz="2000" dirty="0">
                <a:latin typeface="+mn-ea"/>
              </a:rPr>
              <a:t>)</a:t>
            </a:r>
            <a:endParaRPr lang="zh-CN" altLang="en-US" sz="2000" dirty="0">
              <a:latin typeface="+mn-ea"/>
            </a:endParaRPr>
          </a:p>
          <a:p>
            <a:pPr algn="just"/>
            <a:r>
              <a:rPr lang="en-US" altLang="zh-CN" sz="2000" dirty="0">
                <a:latin typeface="+mn-ea"/>
              </a:rPr>
              <a:t>b</a:t>
            </a:r>
            <a:r>
              <a:rPr lang="zh-CN" altLang="en-US" sz="2000" dirty="0">
                <a:latin typeface="+mn-ea"/>
              </a:rPr>
              <a:t>．“过”与“饱和溶液”各得</a:t>
            </a:r>
            <a:r>
              <a:rPr lang="en-US" altLang="zh-CN" sz="2000" dirty="0">
                <a:latin typeface="+mn-ea"/>
              </a:rPr>
              <a:t>1</a:t>
            </a:r>
            <a:r>
              <a:rPr lang="zh-CN" altLang="en-US" sz="2000" dirty="0">
                <a:latin typeface="+mn-ea"/>
              </a:rPr>
              <a:t>分</a:t>
            </a:r>
          </a:p>
          <a:p>
            <a:pPr algn="just"/>
            <a:r>
              <a:rPr lang="en-US" altLang="zh-CN" sz="2000" dirty="0">
                <a:latin typeface="+mn-ea"/>
              </a:rPr>
              <a:t>c</a:t>
            </a:r>
            <a:r>
              <a:rPr lang="zh-CN" altLang="en-US" sz="2000" dirty="0">
                <a:latin typeface="+mn-ea"/>
              </a:rPr>
              <a:t>．用“制备”也可，不扣分</a:t>
            </a:r>
          </a:p>
          <a:p>
            <a:pPr algn="just"/>
            <a:r>
              <a:rPr lang="en-US" altLang="zh-CN" sz="2000" dirty="0">
                <a:latin typeface="+mn-ea"/>
              </a:rPr>
              <a:t>d</a:t>
            </a:r>
            <a:r>
              <a:rPr lang="zh-CN" altLang="en-US" sz="2000" dirty="0">
                <a:latin typeface="+mn-ea"/>
              </a:rPr>
              <a:t>．额外表述：“调节溶液</a:t>
            </a:r>
            <a:r>
              <a:rPr lang="en-US" altLang="zh-CN" sz="2000" dirty="0">
                <a:latin typeface="+mn-ea"/>
              </a:rPr>
              <a:t>pH”</a:t>
            </a:r>
            <a:r>
              <a:rPr lang="zh-CN" altLang="en-US" sz="2000" dirty="0">
                <a:latin typeface="+mn-ea"/>
              </a:rPr>
              <a:t>或“增大</a:t>
            </a:r>
            <a:r>
              <a:rPr lang="en-US" altLang="zh-CN" sz="2000" i="1" dirty="0">
                <a:latin typeface="+mn-ea"/>
              </a:rPr>
              <a:t>c</a:t>
            </a:r>
            <a:r>
              <a:rPr lang="en-US" altLang="zh-CN" sz="2000" dirty="0">
                <a:latin typeface="+mn-ea"/>
              </a:rPr>
              <a:t>(Na</a:t>
            </a:r>
            <a:r>
              <a:rPr lang="zh-CN" altLang="en-US" sz="2000" baseline="30000" dirty="0">
                <a:latin typeface="+mn-ea"/>
              </a:rPr>
              <a:t>＋</a:t>
            </a:r>
            <a:r>
              <a:rPr lang="en-US" altLang="zh-CN" sz="2000" dirty="0">
                <a:latin typeface="+mn-ea"/>
              </a:rPr>
              <a:t>)</a:t>
            </a:r>
            <a:r>
              <a:rPr lang="zh-CN" altLang="en-US" sz="2000" dirty="0">
                <a:latin typeface="+mn-ea"/>
              </a:rPr>
              <a:t>或</a:t>
            </a:r>
            <a:r>
              <a:rPr lang="en-US" altLang="zh-CN" sz="2000" i="1" dirty="0">
                <a:latin typeface="+mn-ea"/>
              </a:rPr>
              <a:t>c</a:t>
            </a:r>
            <a:r>
              <a:rPr lang="en-US" altLang="zh-CN" sz="2000" dirty="0">
                <a:latin typeface="+mn-ea"/>
              </a:rPr>
              <a:t>(HSO</a:t>
            </a:r>
            <a:r>
              <a:rPr lang="en-US" altLang="zh-CN" sz="2000" baseline="-25000" dirty="0">
                <a:latin typeface="+mn-ea"/>
              </a:rPr>
              <a:t>3</a:t>
            </a:r>
            <a:r>
              <a:rPr lang="en-US" altLang="zh-CN" sz="2000" baseline="30000" dirty="0">
                <a:latin typeface="+mn-ea"/>
              </a:rPr>
              <a:t>-</a:t>
            </a:r>
            <a:r>
              <a:rPr lang="en-US" altLang="zh-CN" sz="2000" dirty="0">
                <a:latin typeface="+mn-ea"/>
              </a:rPr>
              <a:t>)”</a:t>
            </a:r>
            <a:r>
              <a:rPr lang="zh-CN" altLang="en-US" sz="2000" dirty="0">
                <a:latin typeface="+mn-ea"/>
              </a:rPr>
              <a:t>或“提高产率”等不扣分，也不给分。</a:t>
            </a:r>
          </a:p>
          <a:p>
            <a:pPr algn="just"/>
            <a:r>
              <a:rPr lang="en-US" altLang="zh-CN" sz="2000" dirty="0">
                <a:latin typeface="+mn-ea"/>
              </a:rPr>
              <a:t>e</a:t>
            </a:r>
            <a:r>
              <a:rPr lang="zh-CN" altLang="en-US" sz="2000" dirty="0">
                <a:latin typeface="+mn-ea"/>
              </a:rPr>
              <a:t>．增大</a:t>
            </a:r>
            <a:r>
              <a:rPr lang="en-US" altLang="zh-CN" sz="2000" dirty="0">
                <a:latin typeface="+mn-ea"/>
              </a:rPr>
              <a:t>NaHSO</a:t>
            </a:r>
            <a:r>
              <a:rPr lang="en-US" altLang="zh-CN" sz="2000" baseline="-25000" dirty="0">
                <a:latin typeface="+mn-ea"/>
              </a:rPr>
              <a:t>3</a:t>
            </a:r>
            <a:r>
              <a:rPr lang="zh-CN" altLang="en-US" sz="2000" dirty="0">
                <a:latin typeface="+mn-ea"/>
              </a:rPr>
              <a:t>浓度，便于晶体</a:t>
            </a:r>
            <a:r>
              <a:rPr lang="en-US" altLang="zh-CN" sz="2000" dirty="0">
                <a:latin typeface="+mn-ea"/>
              </a:rPr>
              <a:t>(Na</a:t>
            </a:r>
            <a:r>
              <a:rPr lang="en-US" altLang="zh-CN" sz="2000" baseline="-25000" dirty="0">
                <a:latin typeface="+mn-ea"/>
              </a:rPr>
              <a:t>2</a:t>
            </a:r>
            <a:r>
              <a:rPr lang="en-US" altLang="zh-CN" sz="2000" dirty="0">
                <a:latin typeface="+mn-ea"/>
              </a:rPr>
              <a:t>S</a:t>
            </a:r>
            <a:r>
              <a:rPr lang="en-US" altLang="zh-CN" sz="2000" baseline="-25000" dirty="0">
                <a:latin typeface="+mn-ea"/>
              </a:rPr>
              <a:t>2</a:t>
            </a:r>
            <a:r>
              <a:rPr lang="en-US" altLang="zh-CN" sz="2000" dirty="0">
                <a:latin typeface="+mn-ea"/>
              </a:rPr>
              <a:t>O</a:t>
            </a:r>
            <a:r>
              <a:rPr lang="en-US" altLang="zh-CN" sz="2000" baseline="-25000" dirty="0">
                <a:latin typeface="+mn-ea"/>
              </a:rPr>
              <a:t>5</a:t>
            </a:r>
            <a:r>
              <a:rPr lang="zh-CN" altLang="en-US" sz="2000" dirty="0">
                <a:latin typeface="+mn-ea"/>
              </a:rPr>
              <a:t>晶体</a:t>
            </a:r>
            <a:r>
              <a:rPr lang="en-US" altLang="zh-CN" sz="2000" dirty="0">
                <a:latin typeface="+mn-ea"/>
              </a:rPr>
              <a:t>)</a:t>
            </a:r>
            <a:r>
              <a:rPr lang="zh-CN" altLang="en-US" sz="2000" dirty="0">
                <a:latin typeface="+mn-ea"/>
              </a:rPr>
              <a:t>析出</a:t>
            </a:r>
            <a:r>
              <a:rPr lang="en-US" altLang="zh-CN" sz="2000" dirty="0">
                <a:latin typeface="+mn-ea"/>
              </a:rPr>
              <a:t>(1</a:t>
            </a:r>
            <a:r>
              <a:rPr lang="zh-CN" altLang="en-US" sz="2000" dirty="0">
                <a:latin typeface="+mn-ea"/>
              </a:rPr>
              <a:t>分</a:t>
            </a:r>
            <a:r>
              <a:rPr lang="en-US" altLang="zh-CN" sz="2000" dirty="0">
                <a:latin typeface="+mn-ea"/>
              </a:rPr>
              <a:t>)</a:t>
            </a:r>
            <a:endParaRPr lang="zh-CN" altLang="en-US" sz="2000" dirty="0">
              <a:latin typeface="+mn-ea"/>
            </a:endParaRPr>
          </a:p>
        </p:txBody>
      </p:sp>
      <p:pic>
        <p:nvPicPr>
          <p:cNvPr id="19458" name="图片 6" descr="高考资源网(ks5u.com),中国最大的高考网站,您身边的高考专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526" y="2439929"/>
            <a:ext cx="8316913" cy="83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1"/>
          <p:cNvSpPr txBox="1">
            <a:spLocks noGrp="1"/>
          </p:cNvSpPr>
          <p:nvPr/>
        </p:nvSpPr>
        <p:spPr>
          <a:xfrm>
            <a:off x="1212671" y="241365"/>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3"/>
          <p:cNvSpPr txBox="1">
            <a:spLocks noChangeArrowheads="1"/>
          </p:cNvSpPr>
          <p:nvPr/>
        </p:nvSpPr>
        <p:spPr bwMode="auto">
          <a:xfrm>
            <a:off x="1248754" y="849564"/>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SzTx/>
              <a:buFont typeface="Arial" panose="020B0604020202020204" pitchFamily="34" charset="0"/>
              <a:buNone/>
            </a:pPr>
            <a:r>
              <a:rPr lang="en-US" altLang="zh-CN" sz="2800" b="1" dirty="0">
                <a:latin typeface="+mn-ea"/>
                <a:ea typeface="+mn-ea"/>
              </a:rPr>
              <a:t>3</a:t>
            </a:r>
            <a:r>
              <a:rPr lang="zh-CN" altLang="en-US" sz="2800" b="1" dirty="0">
                <a:latin typeface="+mn-ea"/>
                <a:ea typeface="+mn-ea"/>
              </a:rPr>
              <a:t>、了解评分细则，规范答题</a:t>
            </a:r>
            <a:r>
              <a:rPr lang="en-US" altLang="zh-CN" sz="2800" b="1" dirty="0">
                <a:latin typeface="+mn-ea"/>
                <a:ea typeface="+mn-ea"/>
              </a:rPr>
              <a:t>, </a:t>
            </a:r>
            <a:r>
              <a:rPr lang="zh-CN" altLang="en-US" sz="2800" b="1" dirty="0">
                <a:latin typeface="+mn-ea"/>
                <a:ea typeface="+mn-ea"/>
              </a:rPr>
              <a:t>强化书写</a:t>
            </a:r>
          </a:p>
        </p:txBody>
      </p:sp>
      <p:sp>
        <p:nvSpPr>
          <p:cNvPr id="3" name="矩形 2"/>
          <p:cNvSpPr/>
          <p:nvPr/>
        </p:nvSpPr>
        <p:spPr>
          <a:xfrm>
            <a:off x="1248754" y="1484564"/>
            <a:ext cx="9135570" cy="4401205"/>
          </a:xfrm>
          <a:prstGeom prst="rect">
            <a:avLst/>
          </a:prstGeom>
        </p:spPr>
        <p:txBody>
          <a:bodyPr wrap="square">
            <a:spAutoFit/>
          </a:bodyPr>
          <a:lstStyle/>
          <a:p>
            <a:pPr algn="just"/>
            <a:r>
              <a:rPr lang="zh-CN" altLang="en-US" sz="2000" dirty="0">
                <a:solidFill>
                  <a:srgbClr val="333333"/>
                </a:solidFill>
                <a:latin typeface="+mn-ea"/>
              </a:rPr>
              <a:t>示例</a:t>
            </a:r>
            <a:r>
              <a:rPr lang="en-US" altLang="zh-CN" sz="2000" dirty="0">
                <a:solidFill>
                  <a:srgbClr val="333333"/>
                </a:solidFill>
                <a:latin typeface="+mn-ea"/>
              </a:rPr>
              <a:t>(2018·</a:t>
            </a:r>
            <a:r>
              <a:rPr lang="zh-CN" altLang="en-US" sz="2000" dirty="0">
                <a:solidFill>
                  <a:srgbClr val="333333"/>
                </a:solidFill>
                <a:latin typeface="+mn-ea"/>
              </a:rPr>
              <a:t>全国卷</a:t>
            </a:r>
            <a:r>
              <a:rPr lang="en-US" altLang="zh-CN" sz="2000" dirty="0">
                <a:solidFill>
                  <a:srgbClr val="333333"/>
                </a:solidFill>
                <a:latin typeface="+mn-ea"/>
              </a:rPr>
              <a:t>Ⅰ</a:t>
            </a:r>
            <a:r>
              <a:rPr lang="zh-CN" altLang="en-US" sz="2000" dirty="0">
                <a:solidFill>
                  <a:srgbClr val="333333"/>
                </a:solidFill>
                <a:latin typeface="+mn-ea"/>
              </a:rPr>
              <a:t>，</a:t>
            </a:r>
            <a:r>
              <a:rPr lang="en-US" altLang="zh-CN" sz="2000" dirty="0">
                <a:solidFill>
                  <a:srgbClr val="333333"/>
                </a:solidFill>
                <a:latin typeface="+mn-ea"/>
              </a:rPr>
              <a:t>27)</a:t>
            </a:r>
            <a:r>
              <a:rPr lang="zh-CN" altLang="en-US" sz="2000" dirty="0">
                <a:solidFill>
                  <a:srgbClr val="333333"/>
                </a:solidFill>
                <a:latin typeface="+mn-ea"/>
              </a:rPr>
              <a:t>焦亚硫酸钠</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en-US" altLang="zh-CN" sz="2000" dirty="0">
                <a:solidFill>
                  <a:srgbClr val="333333"/>
                </a:solidFill>
                <a:latin typeface="+mn-ea"/>
              </a:rPr>
              <a:t>)</a:t>
            </a:r>
            <a:r>
              <a:rPr lang="zh-CN" altLang="en-US" sz="2000" dirty="0">
                <a:solidFill>
                  <a:srgbClr val="333333"/>
                </a:solidFill>
                <a:latin typeface="+mn-ea"/>
              </a:rPr>
              <a:t>在医药、橡胶、印染、食品等方面应用广泛。回答下列问题：</a:t>
            </a:r>
          </a:p>
          <a:p>
            <a:pPr algn="just"/>
            <a:r>
              <a:rPr lang="zh-CN" altLang="en-US" sz="2000" dirty="0">
                <a:solidFill>
                  <a:srgbClr val="333333"/>
                </a:solidFill>
                <a:latin typeface="+mn-ea"/>
              </a:rPr>
              <a:t>（</a:t>
            </a:r>
            <a:r>
              <a:rPr lang="en-US" altLang="zh-CN" sz="2000" dirty="0">
                <a:solidFill>
                  <a:srgbClr val="333333"/>
                </a:solidFill>
                <a:latin typeface="+mn-ea"/>
              </a:rPr>
              <a:t>3</a:t>
            </a:r>
            <a:r>
              <a:rPr lang="zh-CN" altLang="en-US" sz="2000" dirty="0">
                <a:solidFill>
                  <a:srgbClr val="333333"/>
                </a:solidFill>
                <a:latin typeface="+mn-ea"/>
              </a:rPr>
              <a:t>）制备</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也可采用三室膜电解技术，装置如图所示，其中</a:t>
            </a:r>
            <a:r>
              <a:rPr lang="en-US" altLang="zh-CN" sz="2000" dirty="0">
                <a:solidFill>
                  <a:srgbClr val="333333"/>
                </a:solidFill>
                <a:latin typeface="+mn-ea"/>
              </a:rPr>
              <a:t>SO</a:t>
            </a:r>
            <a:r>
              <a:rPr lang="en-US" altLang="zh-CN" sz="2000" baseline="-25000" dirty="0">
                <a:solidFill>
                  <a:srgbClr val="333333"/>
                </a:solidFill>
                <a:latin typeface="+mn-ea"/>
              </a:rPr>
              <a:t>2</a:t>
            </a:r>
            <a:r>
              <a:rPr lang="zh-CN" altLang="en-US" sz="2000" dirty="0">
                <a:solidFill>
                  <a:srgbClr val="333333"/>
                </a:solidFill>
                <a:latin typeface="+mn-ea"/>
              </a:rPr>
              <a:t>碱吸收液中含有</a:t>
            </a:r>
            <a:r>
              <a:rPr lang="en-US" altLang="zh-CN" sz="2000" dirty="0">
                <a:solidFill>
                  <a:srgbClr val="333333"/>
                </a:solidFill>
                <a:latin typeface="+mn-ea"/>
              </a:rPr>
              <a:t>NaHSO</a:t>
            </a:r>
            <a:r>
              <a:rPr lang="en-US" altLang="zh-CN" sz="2000" baseline="-25000" dirty="0">
                <a:solidFill>
                  <a:srgbClr val="333333"/>
                </a:solidFill>
                <a:latin typeface="+mn-ea"/>
              </a:rPr>
              <a:t>3</a:t>
            </a:r>
            <a:r>
              <a:rPr lang="zh-CN" altLang="en-US" sz="2000" dirty="0">
                <a:solidFill>
                  <a:srgbClr val="333333"/>
                </a:solidFill>
                <a:latin typeface="+mn-ea"/>
              </a:rPr>
              <a:t>和</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SO</a:t>
            </a:r>
            <a:r>
              <a:rPr lang="en-US" altLang="zh-CN" sz="2000" baseline="-25000" dirty="0">
                <a:solidFill>
                  <a:srgbClr val="333333"/>
                </a:solidFill>
                <a:latin typeface="+mn-ea"/>
              </a:rPr>
              <a:t>3</a:t>
            </a:r>
            <a:r>
              <a:rPr lang="zh-CN" altLang="en-US" sz="2000" dirty="0">
                <a:solidFill>
                  <a:srgbClr val="333333"/>
                </a:solidFill>
                <a:latin typeface="+mn-ea"/>
              </a:rPr>
              <a:t>。阳极的电极反应式为</a:t>
            </a:r>
            <a:r>
              <a:rPr lang="en-US" altLang="zh-CN" sz="2000" dirty="0">
                <a:solidFill>
                  <a:srgbClr val="333333"/>
                </a:solidFill>
                <a:latin typeface="+mn-ea"/>
              </a:rPr>
              <a:t>_______</a:t>
            </a:r>
            <a:r>
              <a:rPr lang="zh-CN" altLang="en-US" sz="2000" dirty="0">
                <a:solidFill>
                  <a:srgbClr val="333333"/>
                </a:solidFill>
                <a:latin typeface="+mn-ea"/>
              </a:rPr>
              <a:t>。电解后，</a:t>
            </a:r>
            <a:r>
              <a:rPr lang="en-US" altLang="zh-CN" sz="2000" dirty="0">
                <a:solidFill>
                  <a:srgbClr val="333333"/>
                </a:solidFill>
                <a:latin typeface="+mn-ea"/>
              </a:rPr>
              <a:t>_____</a:t>
            </a:r>
            <a:r>
              <a:rPr lang="zh-CN" altLang="en-US" sz="2000" dirty="0">
                <a:solidFill>
                  <a:srgbClr val="333333"/>
                </a:solidFill>
                <a:latin typeface="+mn-ea"/>
              </a:rPr>
              <a:t>室的</a:t>
            </a:r>
            <a:r>
              <a:rPr lang="en-US" altLang="zh-CN" sz="2000" dirty="0">
                <a:solidFill>
                  <a:srgbClr val="333333"/>
                </a:solidFill>
                <a:latin typeface="+mn-ea"/>
              </a:rPr>
              <a:t>NaHSO</a:t>
            </a:r>
            <a:r>
              <a:rPr lang="en-US" altLang="zh-CN" sz="2000" baseline="-25000" dirty="0">
                <a:solidFill>
                  <a:srgbClr val="333333"/>
                </a:solidFill>
                <a:latin typeface="+mn-ea"/>
              </a:rPr>
              <a:t>3</a:t>
            </a:r>
            <a:r>
              <a:rPr lang="zh-CN" altLang="en-US" sz="2000" dirty="0">
                <a:solidFill>
                  <a:srgbClr val="333333"/>
                </a:solidFill>
                <a:latin typeface="+mn-ea"/>
              </a:rPr>
              <a:t>浓度增加。将该室溶液进行结晶脱水，可得到</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a:t>
            </a:r>
          </a:p>
          <a:p>
            <a:pPr algn="just"/>
            <a:r>
              <a:rPr lang="zh-CN" altLang="en-US" sz="2000" dirty="0">
                <a:solidFill>
                  <a:srgbClr val="FF0000"/>
                </a:solidFill>
                <a:latin typeface="+mn-ea"/>
              </a:rPr>
              <a:t>标准答案：</a:t>
            </a:r>
            <a:r>
              <a:rPr lang="en-US" altLang="zh-CN" sz="2000" dirty="0">
                <a:solidFill>
                  <a:srgbClr val="333333"/>
                </a:solidFill>
                <a:latin typeface="+mn-ea"/>
              </a:rPr>
              <a:t>2H</a:t>
            </a:r>
            <a:r>
              <a:rPr lang="en-US" altLang="zh-CN" sz="2000" baseline="-25000" dirty="0">
                <a:solidFill>
                  <a:srgbClr val="333333"/>
                </a:solidFill>
                <a:latin typeface="+mn-ea"/>
              </a:rPr>
              <a:t>2</a:t>
            </a:r>
            <a:r>
              <a:rPr lang="en-US" altLang="zh-CN" sz="2000" dirty="0">
                <a:solidFill>
                  <a:srgbClr val="333333"/>
                </a:solidFill>
                <a:latin typeface="+mn-ea"/>
              </a:rPr>
              <a:t>O</a:t>
            </a:r>
            <a:r>
              <a:rPr lang="zh-CN" altLang="en-US" sz="2000" dirty="0">
                <a:solidFill>
                  <a:srgbClr val="333333"/>
                </a:solidFill>
                <a:latin typeface="+mn-ea"/>
              </a:rPr>
              <a:t>－</a:t>
            </a:r>
            <a:r>
              <a:rPr lang="en-US" altLang="zh-CN" sz="2000" dirty="0">
                <a:solidFill>
                  <a:srgbClr val="333333"/>
                </a:solidFill>
                <a:latin typeface="+mn-ea"/>
              </a:rPr>
              <a:t>4e</a:t>
            </a:r>
            <a:r>
              <a:rPr lang="zh-CN" altLang="en-US" sz="2000" baseline="30000" dirty="0">
                <a:solidFill>
                  <a:srgbClr val="333333"/>
                </a:solidFill>
                <a:latin typeface="+mn-ea"/>
              </a:rPr>
              <a:t>－</a:t>
            </a:r>
            <a:r>
              <a:rPr lang="en-US" altLang="zh-CN" sz="2000" dirty="0">
                <a:solidFill>
                  <a:srgbClr val="333333"/>
                </a:solidFill>
                <a:latin typeface="+mn-ea"/>
              </a:rPr>
              <a:t>=4H</a:t>
            </a:r>
            <a:r>
              <a:rPr lang="zh-CN" altLang="en-US" sz="2000" baseline="30000" dirty="0">
                <a:solidFill>
                  <a:srgbClr val="333333"/>
                </a:solidFill>
                <a:latin typeface="+mn-ea"/>
              </a:rPr>
              <a:t>＋</a:t>
            </a:r>
            <a:r>
              <a:rPr lang="zh-CN" altLang="en-US" sz="2000" dirty="0">
                <a:solidFill>
                  <a:srgbClr val="333333"/>
                </a:solidFill>
                <a:latin typeface="+mn-ea"/>
              </a:rPr>
              <a:t>＋</a:t>
            </a:r>
            <a:r>
              <a:rPr lang="en-US" altLang="zh-CN" sz="2000" dirty="0">
                <a:solidFill>
                  <a:srgbClr val="333333"/>
                </a:solidFill>
                <a:latin typeface="+mn-ea"/>
              </a:rPr>
              <a:t>O</a:t>
            </a:r>
            <a:r>
              <a:rPr lang="en-US" altLang="zh-CN" sz="2000" baseline="-25000" dirty="0">
                <a:solidFill>
                  <a:srgbClr val="333333"/>
                </a:solidFill>
                <a:latin typeface="+mn-ea"/>
              </a:rPr>
              <a:t>2</a:t>
            </a:r>
            <a:r>
              <a:rPr lang="zh-CN" altLang="en-US" sz="2000" dirty="0">
                <a:solidFill>
                  <a:srgbClr val="333333"/>
                </a:solidFill>
                <a:latin typeface="+mn-ea"/>
              </a:rPr>
              <a:t>↑</a:t>
            </a:r>
            <a:r>
              <a:rPr lang="en-US" altLang="zh-CN" sz="2000" dirty="0">
                <a:solidFill>
                  <a:srgbClr val="333333"/>
                </a:solidFill>
                <a:latin typeface="+mn-ea"/>
              </a:rPr>
              <a:t>(0,1,2</a:t>
            </a:r>
            <a:r>
              <a:rPr lang="zh-CN" altLang="en-US" sz="2000" dirty="0">
                <a:solidFill>
                  <a:srgbClr val="333333"/>
                </a:solidFill>
                <a:latin typeface="+mn-ea"/>
              </a:rPr>
              <a:t>分</a:t>
            </a:r>
            <a:r>
              <a:rPr lang="en-US" altLang="zh-CN" sz="2000" dirty="0">
                <a:solidFill>
                  <a:srgbClr val="333333"/>
                </a:solidFill>
                <a:latin typeface="+mn-ea"/>
              </a:rPr>
              <a:t>)</a:t>
            </a:r>
          </a:p>
          <a:p>
            <a:pPr algn="just"/>
            <a:r>
              <a:rPr lang="zh-CN" altLang="en-US" sz="2000" dirty="0">
                <a:solidFill>
                  <a:srgbClr val="FF0000"/>
                </a:solidFill>
                <a:latin typeface="+mn-ea"/>
              </a:rPr>
              <a:t>评分细则：</a:t>
            </a:r>
          </a:p>
          <a:p>
            <a:pPr algn="just"/>
            <a:r>
              <a:rPr lang="en-US" altLang="zh-CN" sz="2000" dirty="0">
                <a:latin typeface="+mn-ea"/>
              </a:rPr>
              <a:t>a</a:t>
            </a:r>
            <a:r>
              <a:rPr lang="zh-CN" altLang="en-US" sz="2000" dirty="0">
                <a:latin typeface="+mn-ea"/>
              </a:rPr>
              <a:t>．该空只能写</a:t>
            </a:r>
            <a:r>
              <a:rPr lang="en-US" altLang="zh-CN" sz="2000" dirty="0">
                <a:latin typeface="+mn-ea"/>
              </a:rPr>
              <a:t>H</a:t>
            </a:r>
            <a:r>
              <a:rPr lang="en-US" altLang="zh-CN" sz="2000" baseline="-25000" dirty="0">
                <a:latin typeface="+mn-ea"/>
              </a:rPr>
              <a:t>2</a:t>
            </a:r>
            <a:r>
              <a:rPr lang="en-US" altLang="zh-CN" sz="2000" dirty="0">
                <a:latin typeface="+mn-ea"/>
              </a:rPr>
              <a:t>O</a:t>
            </a:r>
            <a:r>
              <a:rPr lang="zh-CN" altLang="en-US" sz="2000" dirty="0">
                <a:latin typeface="+mn-ea"/>
              </a:rPr>
              <a:t>放电，写</a:t>
            </a:r>
            <a:r>
              <a:rPr lang="en-US" altLang="zh-CN" sz="2000" dirty="0">
                <a:latin typeface="+mn-ea"/>
              </a:rPr>
              <a:t>OH</a:t>
            </a:r>
            <a:r>
              <a:rPr lang="zh-CN" altLang="en-US" sz="2000" baseline="30000" dirty="0">
                <a:latin typeface="+mn-ea"/>
              </a:rPr>
              <a:t>－</a:t>
            </a:r>
            <a:r>
              <a:rPr lang="zh-CN" altLang="en-US" sz="2000" dirty="0">
                <a:latin typeface="+mn-ea"/>
              </a:rPr>
              <a:t>放电得</a:t>
            </a:r>
            <a:r>
              <a:rPr lang="en-US" altLang="zh-CN" sz="2000" dirty="0">
                <a:latin typeface="+mn-ea"/>
              </a:rPr>
              <a:t>0</a:t>
            </a:r>
            <a:r>
              <a:rPr lang="zh-CN" altLang="en-US" sz="2000" dirty="0">
                <a:latin typeface="+mn-ea"/>
              </a:rPr>
              <a:t>分</a:t>
            </a:r>
            <a:r>
              <a:rPr lang="en-US" altLang="zh-CN" sz="2000" dirty="0">
                <a:latin typeface="+mn-ea"/>
              </a:rPr>
              <a:t>(</a:t>
            </a:r>
            <a:r>
              <a:rPr lang="zh-CN" altLang="en-US" sz="2000" dirty="0">
                <a:latin typeface="+mn-ea"/>
              </a:rPr>
              <a:t>该错误率极高</a:t>
            </a:r>
            <a:r>
              <a:rPr lang="en-US" altLang="zh-CN" sz="2000" dirty="0">
                <a:latin typeface="+mn-ea"/>
              </a:rPr>
              <a:t>)</a:t>
            </a:r>
            <a:endParaRPr lang="zh-CN" altLang="en-US" sz="2000" dirty="0">
              <a:latin typeface="+mn-ea"/>
            </a:endParaRPr>
          </a:p>
          <a:p>
            <a:pPr algn="just"/>
            <a:r>
              <a:rPr lang="en-US" altLang="zh-CN" sz="2000" dirty="0">
                <a:latin typeface="+mn-ea"/>
              </a:rPr>
              <a:t>b</a:t>
            </a:r>
            <a:r>
              <a:rPr lang="zh-CN" altLang="en-US" sz="2000" dirty="0">
                <a:latin typeface="+mn-ea"/>
              </a:rPr>
              <a:t>．方程式必须规范：电子的表示，离子的表示写错的，一律</a:t>
            </a:r>
            <a:r>
              <a:rPr lang="en-US" altLang="zh-CN" sz="2000" dirty="0">
                <a:latin typeface="+mn-ea"/>
              </a:rPr>
              <a:t>0</a:t>
            </a:r>
            <a:r>
              <a:rPr lang="zh-CN" altLang="en-US" sz="2000" dirty="0">
                <a:latin typeface="+mn-ea"/>
              </a:rPr>
              <a:t>分。如，</a:t>
            </a:r>
            <a:r>
              <a:rPr lang="en-US" altLang="zh-CN" sz="2000" dirty="0">
                <a:latin typeface="+mn-ea"/>
              </a:rPr>
              <a:t>e</a:t>
            </a:r>
            <a:r>
              <a:rPr lang="zh-CN" altLang="en-US" sz="2000" baseline="30000" dirty="0">
                <a:latin typeface="+mn-ea"/>
              </a:rPr>
              <a:t>－</a:t>
            </a:r>
            <a:r>
              <a:rPr lang="zh-CN" altLang="en-US" sz="2000" dirty="0">
                <a:latin typeface="+mn-ea"/>
              </a:rPr>
              <a:t>写成</a:t>
            </a:r>
            <a:r>
              <a:rPr lang="en-US" altLang="zh-CN" sz="2000" dirty="0">
                <a:latin typeface="+mn-ea"/>
              </a:rPr>
              <a:t>e</a:t>
            </a:r>
            <a:r>
              <a:rPr lang="zh-CN" altLang="en-US" sz="2000" dirty="0">
                <a:latin typeface="+mn-ea"/>
              </a:rPr>
              <a:t>，</a:t>
            </a:r>
            <a:r>
              <a:rPr lang="en-US" altLang="zh-CN" sz="2000" dirty="0">
                <a:latin typeface="+mn-ea"/>
              </a:rPr>
              <a:t>H</a:t>
            </a:r>
            <a:r>
              <a:rPr lang="zh-CN" altLang="en-US" sz="2000" baseline="30000" dirty="0">
                <a:latin typeface="+mn-ea"/>
              </a:rPr>
              <a:t>＋</a:t>
            </a:r>
            <a:r>
              <a:rPr lang="zh-CN" altLang="en-US" sz="2000" dirty="0">
                <a:latin typeface="+mn-ea"/>
              </a:rPr>
              <a:t>写成</a:t>
            </a:r>
            <a:r>
              <a:rPr lang="en-US" altLang="zh-CN" sz="2000" dirty="0">
                <a:latin typeface="+mn-ea"/>
              </a:rPr>
              <a:t>H</a:t>
            </a:r>
            <a:r>
              <a:rPr lang="zh-CN" altLang="en-US" sz="2000" baseline="30000" dirty="0">
                <a:latin typeface="+mn-ea"/>
              </a:rPr>
              <a:t>－</a:t>
            </a:r>
            <a:r>
              <a:rPr lang="zh-CN" altLang="en-US" sz="2000" dirty="0">
                <a:latin typeface="+mn-ea"/>
              </a:rPr>
              <a:t>等</a:t>
            </a:r>
          </a:p>
          <a:p>
            <a:pPr algn="just"/>
            <a:r>
              <a:rPr lang="en-US" altLang="zh-CN" sz="2000" dirty="0">
                <a:latin typeface="+mn-ea"/>
              </a:rPr>
              <a:t>c</a:t>
            </a:r>
            <a:r>
              <a:rPr lang="zh-CN" altLang="en-US" sz="2000" dirty="0">
                <a:latin typeface="+mn-ea"/>
              </a:rPr>
              <a:t>．系数如果成比例扩大或者缩小，扣</a:t>
            </a:r>
            <a:r>
              <a:rPr lang="en-US" altLang="zh-CN" sz="2000" dirty="0">
                <a:latin typeface="+mn-ea"/>
              </a:rPr>
              <a:t>1</a:t>
            </a:r>
            <a:r>
              <a:rPr lang="zh-CN" altLang="en-US" sz="2000" dirty="0">
                <a:latin typeface="+mn-ea"/>
              </a:rPr>
              <a:t>分</a:t>
            </a:r>
          </a:p>
          <a:p>
            <a:pPr algn="just"/>
            <a:r>
              <a:rPr lang="en-US" altLang="zh-CN" sz="2000" dirty="0">
                <a:latin typeface="+mn-ea"/>
              </a:rPr>
              <a:t>d</a:t>
            </a:r>
            <a:r>
              <a:rPr lang="zh-CN" altLang="en-US" sz="2000" dirty="0">
                <a:latin typeface="+mn-ea"/>
              </a:rPr>
              <a:t>．氧气掉了↑扣</a:t>
            </a:r>
            <a:r>
              <a:rPr lang="en-US" altLang="zh-CN" sz="2000" dirty="0">
                <a:latin typeface="+mn-ea"/>
              </a:rPr>
              <a:t>1</a:t>
            </a:r>
            <a:r>
              <a:rPr lang="zh-CN" altLang="en-US" sz="2000" dirty="0">
                <a:latin typeface="+mn-ea"/>
              </a:rPr>
              <a:t>分，“</a:t>
            </a:r>
            <a:r>
              <a:rPr lang="en-US" altLang="zh-CN" sz="2000" dirty="0">
                <a:latin typeface="+mn-ea"/>
              </a:rPr>
              <a:t>=”</a:t>
            </a:r>
            <a:r>
              <a:rPr lang="zh-CN" altLang="en-US" sz="2000" dirty="0">
                <a:latin typeface="+mn-ea"/>
              </a:rPr>
              <a:t>写成“</a:t>
            </a:r>
            <a:r>
              <a:rPr lang="en-US" altLang="zh-CN" sz="2000" dirty="0">
                <a:latin typeface="+mn-ea"/>
              </a:rPr>
              <a:t>―→”</a:t>
            </a:r>
            <a:r>
              <a:rPr lang="zh-CN" altLang="en-US" sz="2000" dirty="0">
                <a:latin typeface="+mn-ea"/>
              </a:rPr>
              <a:t>或可逆符号扣</a:t>
            </a:r>
            <a:r>
              <a:rPr lang="en-US" altLang="zh-CN" sz="2000" dirty="0">
                <a:latin typeface="+mn-ea"/>
              </a:rPr>
              <a:t>1</a:t>
            </a:r>
            <a:r>
              <a:rPr lang="zh-CN" altLang="en-US" sz="2000" dirty="0">
                <a:latin typeface="+mn-ea"/>
              </a:rPr>
              <a:t>分，两者不累计</a:t>
            </a:r>
          </a:p>
          <a:p>
            <a:pPr algn="just"/>
            <a:r>
              <a:rPr lang="zh-CN" altLang="en-US" sz="2000" dirty="0">
                <a:solidFill>
                  <a:srgbClr val="FF0000"/>
                </a:solidFill>
                <a:latin typeface="+mn-ea"/>
              </a:rPr>
              <a:t>标准答案：</a:t>
            </a:r>
            <a:r>
              <a:rPr lang="en-US" altLang="zh-CN" sz="2000" dirty="0">
                <a:latin typeface="+mn-ea"/>
              </a:rPr>
              <a:t>a(0,2</a:t>
            </a:r>
            <a:r>
              <a:rPr lang="zh-CN" altLang="en-US" sz="2000" dirty="0">
                <a:latin typeface="+mn-ea"/>
              </a:rPr>
              <a:t>分</a:t>
            </a:r>
            <a:r>
              <a:rPr lang="en-US" altLang="zh-CN" sz="2000" dirty="0">
                <a:latin typeface="+mn-ea"/>
              </a:rPr>
              <a:t>)</a:t>
            </a:r>
          </a:p>
          <a:p>
            <a:pPr algn="just"/>
            <a:r>
              <a:rPr lang="zh-CN" altLang="en-US" sz="2000" dirty="0">
                <a:solidFill>
                  <a:srgbClr val="FF0000"/>
                </a:solidFill>
                <a:latin typeface="+mn-ea"/>
              </a:rPr>
              <a:t>评分细则：</a:t>
            </a:r>
            <a:r>
              <a:rPr lang="zh-CN" altLang="en-US" sz="2000" dirty="0">
                <a:latin typeface="+mn-ea"/>
              </a:rPr>
              <a:t>答案唯一</a:t>
            </a:r>
          </a:p>
        </p:txBody>
      </p:sp>
      <p:sp>
        <p:nvSpPr>
          <p:cNvPr id="6" name="object 11"/>
          <p:cNvSpPr txBox="1">
            <a:spLocks noGrp="1"/>
          </p:cNvSpPr>
          <p:nvPr/>
        </p:nvSpPr>
        <p:spPr>
          <a:xfrm>
            <a:off x="1070049" y="354264"/>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3"/>
          <p:cNvSpPr txBox="1">
            <a:spLocks noChangeArrowheads="1"/>
          </p:cNvSpPr>
          <p:nvPr/>
        </p:nvSpPr>
        <p:spPr bwMode="auto">
          <a:xfrm>
            <a:off x="1153156" y="1009916"/>
            <a:ext cx="10248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SzTx/>
              <a:buFont typeface="Arial" panose="020B0604020202020204" pitchFamily="34" charset="0"/>
              <a:buNone/>
            </a:pPr>
            <a:r>
              <a:rPr lang="en-US" altLang="zh-CN" sz="2800" b="1" dirty="0">
                <a:latin typeface="+mn-ea"/>
                <a:ea typeface="+mn-ea"/>
              </a:rPr>
              <a:t>3</a:t>
            </a:r>
            <a:r>
              <a:rPr lang="zh-CN" altLang="en-US" sz="2800" b="1" dirty="0">
                <a:latin typeface="+mn-ea"/>
                <a:ea typeface="+mn-ea"/>
              </a:rPr>
              <a:t>、了解评分细则，规范答题</a:t>
            </a:r>
            <a:r>
              <a:rPr lang="en-US" altLang="zh-CN" sz="2800" b="1" dirty="0">
                <a:latin typeface="+mn-ea"/>
                <a:ea typeface="+mn-ea"/>
              </a:rPr>
              <a:t>, </a:t>
            </a:r>
            <a:r>
              <a:rPr lang="zh-CN" altLang="en-US" sz="2800" b="1" dirty="0">
                <a:latin typeface="+mn-ea"/>
                <a:ea typeface="+mn-ea"/>
              </a:rPr>
              <a:t>强化书写</a:t>
            </a:r>
          </a:p>
        </p:txBody>
      </p:sp>
      <p:sp>
        <p:nvSpPr>
          <p:cNvPr id="3" name="矩形 2"/>
          <p:cNvSpPr/>
          <p:nvPr/>
        </p:nvSpPr>
        <p:spPr>
          <a:xfrm>
            <a:off x="1153156" y="1644916"/>
            <a:ext cx="9135570" cy="5016758"/>
          </a:xfrm>
          <a:prstGeom prst="rect">
            <a:avLst/>
          </a:prstGeom>
        </p:spPr>
        <p:txBody>
          <a:bodyPr wrap="square">
            <a:spAutoFit/>
          </a:bodyPr>
          <a:lstStyle/>
          <a:p>
            <a:pPr algn="just"/>
            <a:r>
              <a:rPr lang="zh-CN" altLang="en-US" sz="2000" dirty="0">
                <a:solidFill>
                  <a:srgbClr val="333333"/>
                </a:solidFill>
                <a:latin typeface="+mn-ea"/>
              </a:rPr>
              <a:t>示例</a:t>
            </a:r>
            <a:r>
              <a:rPr lang="en-US" altLang="zh-CN" sz="2000" dirty="0">
                <a:solidFill>
                  <a:srgbClr val="333333"/>
                </a:solidFill>
                <a:latin typeface="+mn-ea"/>
              </a:rPr>
              <a:t>(2018·</a:t>
            </a:r>
            <a:r>
              <a:rPr lang="zh-CN" altLang="en-US" sz="2000" dirty="0">
                <a:solidFill>
                  <a:srgbClr val="333333"/>
                </a:solidFill>
                <a:latin typeface="+mn-ea"/>
              </a:rPr>
              <a:t>全国卷</a:t>
            </a:r>
            <a:r>
              <a:rPr lang="en-US" altLang="zh-CN" sz="2000" dirty="0">
                <a:solidFill>
                  <a:srgbClr val="333333"/>
                </a:solidFill>
                <a:latin typeface="+mn-ea"/>
              </a:rPr>
              <a:t>Ⅰ</a:t>
            </a:r>
            <a:r>
              <a:rPr lang="zh-CN" altLang="en-US" sz="2000" dirty="0">
                <a:solidFill>
                  <a:srgbClr val="333333"/>
                </a:solidFill>
                <a:latin typeface="+mn-ea"/>
              </a:rPr>
              <a:t>，</a:t>
            </a:r>
            <a:r>
              <a:rPr lang="en-US" altLang="zh-CN" sz="2000" dirty="0">
                <a:solidFill>
                  <a:srgbClr val="333333"/>
                </a:solidFill>
                <a:latin typeface="+mn-ea"/>
              </a:rPr>
              <a:t>27)</a:t>
            </a:r>
            <a:r>
              <a:rPr lang="zh-CN" altLang="en-US" sz="2000" dirty="0">
                <a:solidFill>
                  <a:srgbClr val="333333"/>
                </a:solidFill>
                <a:latin typeface="+mn-ea"/>
              </a:rPr>
              <a:t>焦亚硫酸钠</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en-US" altLang="zh-CN" sz="2000" dirty="0">
                <a:solidFill>
                  <a:srgbClr val="333333"/>
                </a:solidFill>
                <a:latin typeface="+mn-ea"/>
              </a:rPr>
              <a:t>)</a:t>
            </a:r>
            <a:r>
              <a:rPr lang="zh-CN" altLang="en-US" sz="2000" dirty="0">
                <a:solidFill>
                  <a:srgbClr val="333333"/>
                </a:solidFill>
                <a:latin typeface="+mn-ea"/>
              </a:rPr>
              <a:t>在医药、橡胶、印染、食品等方面应用广泛。回答下列问题：（</a:t>
            </a:r>
            <a:r>
              <a:rPr lang="en-US" altLang="zh-CN" sz="2000" dirty="0">
                <a:solidFill>
                  <a:srgbClr val="333333"/>
                </a:solidFill>
                <a:latin typeface="+mn-ea"/>
              </a:rPr>
              <a:t>4</a:t>
            </a:r>
            <a:r>
              <a:rPr lang="zh-CN" altLang="en-US" sz="2000" dirty="0">
                <a:solidFill>
                  <a:srgbClr val="333333"/>
                </a:solidFill>
                <a:latin typeface="+mn-ea"/>
              </a:rPr>
              <a:t>）</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可用作食品的抗氧化剂。在测定某葡萄酒中</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残留量时，取</a:t>
            </a:r>
            <a:r>
              <a:rPr lang="en-US" altLang="zh-CN" sz="2000" dirty="0">
                <a:solidFill>
                  <a:srgbClr val="333333"/>
                </a:solidFill>
                <a:latin typeface="+mn-ea"/>
              </a:rPr>
              <a:t>50.00 mL</a:t>
            </a:r>
            <a:r>
              <a:rPr lang="zh-CN" altLang="en-US" sz="2000" dirty="0">
                <a:solidFill>
                  <a:srgbClr val="333333"/>
                </a:solidFill>
                <a:latin typeface="+mn-ea"/>
              </a:rPr>
              <a:t>葡萄酒样品，用</a:t>
            </a:r>
            <a:r>
              <a:rPr lang="en-US" altLang="zh-CN" sz="2000" dirty="0">
                <a:solidFill>
                  <a:srgbClr val="333333"/>
                </a:solidFill>
                <a:latin typeface="+mn-ea"/>
              </a:rPr>
              <a:t>0.010 00 </a:t>
            </a:r>
            <a:r>
              <a:rPr lang="en-US" altLang="zh-CN" sz="2000" dirty="0" err="1">
                <a:solidFill>
                  <a:srgbClr val="333333"/>
                </a:solidFill>
                <a:latin typeface="+mn-ea"/>
              </a:rPr>
              <a:t>mol·L</a:t>
            </a:r>
            <a:r>
              <a:rPr lang="zh-CN" altLang="en-US" sz="2000" baseline="30000" dirty="0">
                <a:solidFill>
                  <a:srgbClr val="333333"/>
                </a:solidFill>
                <a:latin typeface="+mn-ea"/>
              </a:rPr>
              <a:t>－</a:t>
            </a:r>
            <a:r>
              <a:rPr lang="en-US" altLang="zh-CN" sz="2000" baseline="30000" dirty="0">
                <a:solidFill>
                  <a:srgbClr val="333333"/>
                </a:solidFill>
                <a:latin typeface="+mn-ea"/>
              </a:rPr>
              <a:t>1</a:t>
            </a:r>
            <a:r>
              <a:rPr lang="zh-CN" altLang="en-US" sz="2000" dirty="0">
                <a:solidFill>
                  <a:srgbClr val="333333"/>
                </a:solidFill>
                <a:latin typeface="+mn-ea"/>
              </a:rPr>
              <a:t>的碘标准液滴定至终点，消耗</a:t>
            </a:r>
            <a:r>
              <a:rPr lang="en-US" altLang="zh-CN" sz="2000" dirty="0">
                <a:solidFill>
                  <a:srgbClr val="333333"/>
                </a:solidFill>
                <a:latin typeface="+mn-ea"/>
              </a:rPr>
              <a:t>10.00 mL</a:t>
            </a:r>
            <a:r>
              <a:rPr lang="zh-CN" altLang="en-US" sz="2000" dirty="0">
                <a:solidFill>
                  <a:srgbClr val="333333"/>
                </a:solidFill>
                <a:latin typeface="+mn-ea"/>
              </a:rPr>
              <a:t>。滴定反应的离子方程式为</a:t>
            </a:r>
            <a:r>
              <a:rPr lang="en-US" altLang="zh-CN" sz="2000" dirty="0">
                <a:solidFill>
                  <a:srgbClr val="333333"/>
                </a:solidFill>
                <a:latin typeface="+mn-ea"/>
              </a:rPr>
              <a:t>______</a:t>
            </a:r>
            <a:r>
              <a:rPr lang="zh-CN" altLang="en-US" sz="2000" dirty="0">
                <a:solidFill>
                  <a:srgbClr val="333333"/>
                </a:solidFill>
                <a:latin typeface="+mn-ea"/>
              </a:rPr>
              <a:t>，该样品中</a:t>
            </a:r>
            <a:r>
              <a:rPr lang="en-US" altLang="zh-CN" sz="2000" dirty="0">
                <a:solidFill>
                  <a:srgbClr val="333333"/>
                </a:solidFill>
                <a:latin typeface="+mn-ea"/>
              </a:rPr>
              <a:t>Na</a:t>
            </a:r>
            <a:r>
              <a:rPr lang="en-US" altLang="zh-CN" sz="2000" baseline="-25000" dirty="0">
                <a:solidFill>
                  <a:srgbClr val="333333"/>
                </a:solidFill>
                <a:latin typeface="+mn-ea"/>
              </a:rPr>
              <a:t>2</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zh-CN" altLang="en-US" sz="2000" dirty="0">
                <a:solidFill>
                  <a:srgbClr val="333333"/>
                </a:solidFill>
                <a:latin typeface="+mn-ea"/>
              </a:rPr>
              <a:t>的残留量为</a:t>
            </a:r>
            <a:r>
              <a:rPr lang="en-US" altLang="zh-CN" sz="2000" dirty="0">
                <a:solidFill>
                  <a:srgbClr val="333333"/>
                </a:solidFill>
                <a:latin typeface="+mn-ea"/>
              </a:rPr>
              <a:t>_____</a:t>
            </a:r>
            <a:r>
              <a:rPr lang="en-US" altLang="zh-CN" sz="2000" dirty="0" err="1">
                <a:solidFill>
                  <a:srgbClr val="333333"/>
                </a:solidFill>
                <a:latin typeface="+mn-ea"/>
              </a:rPr>
              <a:t>g·L</a:t>
            </a:r>
            <a:r>
              <a:rPr lang="zh-CN" altLang="en-US" sz="2000" baseline="30000" dirty="0">
                <a:solidFill>
                  <a:srgbClr val="333333"/>
                </a:solidFill>
                <a:latin typeface="+mn-ea"/>
              </a:rPr>
              <a:t>－</a:t>
            </a:r>
            <a:r>
              <a:rPr lang="en-US" altLang="zh-CN" sz="2000" baseline="30000" dirty="0">
                <a:solidFill>
                  <a:srgbClr val="333333"/>
                </a:solidFill>
                <a:latin typeface="+mn-ea"/>
              </a:rPr>
              <a:t>1</a:t>
            </a:r>
            <a:r>
              <a:rPr lang="en-US" altLang="zh-CN" sz="2000" dirty="0">
                <a:solidFill>
                  <a:srgbClr val="333333"/>
                </a:solidFill>
                <a:latin typeface="+mn-ea"/>
              </a:rPr>
              <a:t>(</a:t>
            </a:r>
            <a:r>
              <a:rPr lang="zh-CN" altLang="en-US" sz="2000" dirty="0">
                <a:solidFill>
                  <a:srgbClr val="333333"/>
                </a:solidFill>
                <a:latin typeface="+mn-ea"/>
              </a:rPr>
              <a:t>以</a:t>
            </a:r>
            <a:r>
              <a:rPr lang="en-US" altLang="zh-CN" sz="2000" dirty="0">
                <a:solidFill>
                  <a:srgbClr val="333333"/>
                </a:solidFill>
                <a:latin typeface="+mn-ea"/>
              </a:rPr>
              <a:t>SO</a:t>
            </a:r>
            <a:r>
              <a:rPr lang="en-US" altLang="zh-CN" sz="2000" baseline="-25000" dirty="0">
                <a:solidFill>
                  <a:srgbClr val="333333"/>
                </a:solidFill>
                <a:latin typeface="+mn-ea"/>
              </a:rPr>
              <a:t>2</a:t>
            </a:r>
            <a:r>
              <a:rPr lang="zh-CN" altLang="en-US" sz="2000" dirty="0">
                <a:solidFill>
                  <a:srgbClr val="333333"/>
                </a:solidFill>
                <a:latin typeface="+mn-ea"/>
              </a:rPr>
              <a:t>计</a:t>
            </a:r>
            <a:r>
              <a:rPr lang="en-US" altLang="zh-CN" sz="2000" dirty="0">
                <a:solidFill>
                  <a:srgbClr val="333333"/>
                </a:solidFill>
                <a:latin typeface="+mn-ea"/>
              </a:rPr>
              <a:t>)</a:t>
            </a:r>
            <a:r>
              <a:rPr lang="zh-CN" altLang="en-US" sz="2000" dirty="0">
                <a:solidFill>
                  <a:srgbClr val="333333"/>
                </a:solidFill>
                <a:latin typeface="+mn-ea"/>
              </a:rPr>
              <a:t>。</a:t>
            </a:r>
          </a:p>
          <a:p>
            <a:pPr algn="just"/>
            <a:r>
              <a:rPr lang="zh-CN" altLang="en-US" sz="2000" dirty="0">
                <a:solidFill>
                  <a:srgbClr val="FF0000"/>
                </a:solidFill>
                <a:latin typeface="+mn-ea"/>
              </a:rPr>
              <a:t>标准答案：</a:t>
            </a:r>
            <a:r>
              <a:rPr lang="en-US" altLang="zh-CN" sz="2000" dirty="0">
                <a:solidFill>
                  <a:srgbClr val="333333"/>
                </a:solidFill>
                <a:latin typeface="+mn-ea"/>
              </a:rPr>
              <a:t>S</a:t>
            </a:r>
            <a:r>
              <a:rPr lang="en-US" altLang="zh-CN" sz="2000" baseline="-25000" dirty="0">
                <a:solidFill>
                  <a:srgbClr val="333333"/>
                </a:solidFill>
                <a:latin typeface="+mn-ea"/>
              </a:rPr>
              <a:t>2</a:t>
            </a:r>
            <a:r>
              <a:rPr lang="en-US" altLang="zh-CN" sz="2000" dirty="0">
                <a:solidFill>
                  <a:srgbClr val="333333"/>
                </a:solidFill>
                <a:latin typeface="+mn-ea"/>
              </a:rPr>
              <a:t>O</a:t>
            </a:r>
            <a:r>
              <a:rPr lang="en-US" altLang="zh-CN" sz="2000" baseline="-25000" dirty="0">
                <a:solidFill>
                  <a:srgbClr val="333333"/>
                </a:solidFill>
                <a:latin typeface="+mn-ea"/>
              </a:rPr>
              <a:t>5</a:t>
            </a:r>
            <a:r>
              <a:rPr lang="en-US" altLang="zh-CN" sz="2000" baseline="30000" dirty="0">
                <a:solidFill>
                  <a:srgbClr val="333333"/>
                </a:solidFill>
                <a:latin typeface="+mn-ea"/>
              </a:rPr>
              <a:t>2-</a:t>
            </a:r>
            <a:r>
              <a:rPr lang="zh-CN" altLang="en-US" sz="2000" dirty="0">
                <a:solidFill>
                  <a:srgbClr val="333333"/>
                </a:solidFill>
                <a:latin typeface="+mn-ea"/>
              </a:rPr>
              <a:t>＋</a:t>
            </a:r>
            <a:r>
              <a:rPr lang="en-US" altLang="zh-CN" sz="2000" dirty="0">
                <a:solidFill>
                  <a:srgbClr val="333333"/>
                </a:solidFill>
                <a:latin typeface="+mn-ea"/>
              </a:rPr>
              <a:t>2I</a:t>
            </a:r>
            <a:r>
              <a:rPr lang="en-US" altLang="zh-CN" sz="2000" baseline="-25000" dirty="0">
                <a:solidFill>
                  <a:srgbClr val="333333"/>
                </a:solidFill>
                <a:latin typeface="+mn-ea"/>
              </a:rPr>
              <a:t>2</a:t>
            </a:r>
            <a:r>
              <a:rPr lang="zh-CN" altLang="en-US" sz="2000" dirty="0">
                <a:solidFill>
                  <a:srgbClr val="333333"/>
                </a:solidFill>
                <a:latin typeface="+mn-ea"/>
              </a:rPr>
              <a:t>＋</a:t>
            </a:r>
            <a:r>
              <a:rPr lang="en-US" altLang="zh-CN" sz="2000" dirty="0">
                <a:solidFill>
                  <a:srgbClr val="333333"/>
                </a:solidFill>
                <a:latin typeface="+mn-ea"/>
              </a:rPr>
              <a:t>3H</a:t>
            </a:r>
            <a:r>
              <a:rPr lang="en-US" altLang="zh-CN" sz="2000" baseline="-25000" dirty="0">
                <a:solidFill>
                  <a:srgbClr val="333333"/>
                </a:solidFill>
                <a:latin typeface="+mn-ea"/>
              </a:rPr>
              <a:t>2</a:t>
            </a:r>
            <a:r>
              <a:rPr lang="en-US" altLang="zh-CN" sz="2000" dirty="0">
                <a:solidFill>
                  <a:srgbClr val="333333"/>
                </a:solidFill>
                <a:latin typeface="+mn-ea"/>
              </a:rPr>
              <a:t>O=2SO</a:t>
            </a:r>
            <a:r>
              <a:rPr lang="en-US" altLang="zh-CN" sz="2000" baseline="-25000" dirty="0">
                <a:solidFill>
                  <a:srgbClr val="333333"/>
                </a:solidFill>
                <a:latin typeface="+mn-ea"/>
              </a:rPr>
              <a:t>4</a:t>
            </a:r>
            <a:r>
              <a:rPr lang="en-US" altLang="zh-CN" sz="2000" baseline="30000" dirty="0">
                <a:solidFill>
                  <a:srgbClr val="333333"/>
                </a:solidFill>
                <a:latin typeface="+mn-ea"/>
              </a:rPr>
              <a:t>2-</a:t>
            </a:r>
            <a:r>
              <a:rPr lang="zh-CN" altLang="en-US" sz="2000" dirty="0">
                <a:solidFill>
                  <a:srgbClr val="333333"/>
                </a:solidFill>
                <a:latin typeface="+mn-ea"/>
              </a:rPr>
              <a:t>＋</a:t>
            </a:r>
            <a:r>
              <a:rPr lang="en-US" altLang="zh-CN" sz="2000" dirty="0">
                <a:solidFill>
                  <a:srgbClr val="333333"/>
                </a:solidFill>
                <a:latin typeface="+mn-ea"/>
              </a:rPr>
              <a:t>4I</a:t>
            </a:r>
            <a:r>
              <a:rPr lang="zh-CN" altLang="en-US" sz="2000" baseline="30000" dirty="0">
                <a:solidFill>
                  <a:srgbClr val="333333"/>
                </a:solidFill>
                <a:latin typeface="+mn-ea"/>
              </a:rPr>
              <a:t>－</a:t>
            </a:r>
            <a:r>
              <a:rPr lang="zh-CN" altLang="en-US" sz="2000" dirty="0">
                <a:solidFill>
                  <a:srgbClr val="333333"/>
                </a:solidFill>
                <a:latin typeface="+mn-ea"/>
              </a:rPr>
              <a:t>＋</a:t>
            </a:r>
            <a:r>
              <a:rPr lang="en-US" altLang="zh-CN" sz="2000" dirty="0">
                <a:solidFill>
                  <a:srgbClr val="333333"/>
                </a:solidFill>
                <a:latin typeface="+mn-ea"/>
              </a:rPr>
              <a:t>6H</a:t>
            </a:r>
            <a:r>
              <a:rPr lang="zh-CN" altLang="en-US" sz="2000" baseline="30000" dirty="0">
                <a:solidFill>
                  <a:srgbClr val="333333"/>
                </a:solidFill>
                <a:latin typeface="+mn-ea"/>
              </a:rPr>
              <a:t>＋</a:t>
            </a:r>
            <a:r>
              <a:rPr lang="en-US" altLang="zh-CN" sz="2000" dirty="0">
                <a:solidFill>
                  <a:srgbClr val="333333"/>
                </a:solidFill>
                <a:latin typeface="+mn-ea"/>
              </a:rPr>
              <a:t>(0,1,2</a:t>
            </a:r>
            <a:r>
              <a:rPr lang="zh-CN" altLang="en-US" sz="2000" dirty="0">
                <a:solidFill>
                  <a:srgbClr val="333333"/>
                </a:solidFill>
                <a:latin typeface="+mn-ea"/>
              </a:rPr>
              <a:t>分</a:t>
            </a:r>
            <a:r>
              <a:rPr lang="en-US" altLang="zh-CN" sz="2000" dirty="0">
                <a:solidFill>
                  <a:srgbClr val="333333"/>
                </a:solidFill>
                <a:latin typeface="+mn-ea"/>
              </a:rPr>
              <a:t>)</a:t>
            </a:r>
          </a:p>
          <a:p>
            <a:pPr algn="just"/>
            <a:r>
              <a:rPr lang="zh-CN" altLang="en-US" sz="2000" dirty="0">
                <a:solidFill>
                  <a:srgbClr val="0000FF"/>
                </a:solidFill>
                <a:latin typeface="+mn-ea"/>
              </a:rPr>
              <a:t>评分细则：</a:t>
            </a:r>
            <a:endParaRPr lang="zh-CN" altLang="en-US" sz="2000" dirty="0">
              <a:solidFill>
                <a:srgbClr val="333333"/>
              </a:solidFill>
              <a:latin typeface="+mn-ea"/>
            </a:endParaRPr>
          </a:p>
          <a:p>
            <a:pPr algn="just"/>
            <a:r>
              <a:rPr lang="en-US" altLang="zh-CN" sz="2000" dirty="0">
                <a:latin typeface="+mn-ea"/>
              </a:rPr>
              <a:t>a</a:t>
            </a:r>
            <a:r>
              <a:rPr lang="zh-CN" altLang="en-US" sz="2000" dirty="0">
                <a:latin typeface="+mn-ea"/>
              </a:rPr>
              <a:t>．方程式要规范：离子符号、电荷、脚标等错误均为</a:t>
            </a:r>
            <a:r>
              <a:rPr lang="en-US" altLang="zh-CN" sz="2000" dirty="0">
                <a:latin typeface="+mn-ea"/>
              </a:rPr>
              <a:t>0</a:t>
            </a:r>
            <a:r>
              <a:rPr lang="zh-CN" altLang="en-US" sz="2000" dirty="0">
                <a:latin typeface="+mn-ea"/>
              </a:rPr>
              <a:t>分</a:t>
            </a:r>
          </a:p>
          <a:p>
            <a:pPr algn="just"/>
            <a:r>
              <a:rPr lang="en-US" altLang="zh-CN" sz="2000" dirty="0">
                <a:latin typeface="+mn-ea"/>
              </a:rPr>
              <a:t>b</a:t>
            </a:r>
            <a:r>
              <a:rPr lang="zh-CN" altLang="en-US" sz="2000" dirty="0">
                <a:latin typeface="+mn-ea"/>
              </a:rPr>
              <a:t>．“</a:t>
            </a:r>
            <a:r>
              <a:rPr lang="en-US" altLang="zh-CN" sz="2000" dirty="0">
                <a:latin typeface="+mn-ea"/>
              </a:rPr>
              <a:t>=”</a:t>
            </a:r>
            <a:r>
              <a:rPr lang="zh-CN" altLang="en-US" sz="2000" dirty="0">
                <a:latin typeface="+mn-ea"/>
              </a:rPr>
              <a:t>写成“</a:t>
            </a:r>
            <a:r>
              <a:rPr lang="en-US" altLang="zh-CN" sz="2000" dirty="0">
                <a:latin typeface="+mn-ea"/>
              </a:rPr>
              <a:t>―→”</a:t>
            </a:r>
            <a:r>
              <a:rPr lang="zh-CN" altLang="en-US" sz="2000" dirty="0">
                <a:latin typeface="+mn-ea"/>
              </a:rPr>
              <a:t>或可逆符号扣</a:t>
            </a:r>
            <a:r>
              <a:rPr lang="en-US" altLang="zh-CN" sz="2000" dirty="0">
                <a:latin typeface="+mn-ea"/>
              </a:rPr>
              <a:t>1</a:t>
            </a:r>
            <a:r>
              <a:rPr lang="zh-CN" altLang="en-US" sz="2000" dirty="0">
                <a:latin typeface="+mn-ea"/>
              </a:rPr>
              <a:t>分</a:t>
            </a:r>
          </a:p>
          <a:p>
            <a:pPr algn="just"/>
            <a:r>
              <a:rPr lang="en-US" altLang="zh-CN" sz="2000" dirty="0">
                <a:latin typeface="+mn-ea"/>
              </a:rPr>
              <a:t>c</a:t>
            </a:r>
            <a:r>
              <a:rPr lang="zh-CN" altLang="en-US" sz="2000" dirty="0">
                <a:latin typeface="+mn-ea"/>
              </a:rPr>
              <a:t>．系数如果成比例扩大或者缩小，扣</a:t>
            </a:r>
            <a:r>
              <a:rPr lang="en-US" altLang="zh-CN" sz="2000" dirty="0">
                <a:latin typeface="+mn-ea"/>
              </a:rPr>
              <a:t>1</a:t>
            </a:r>
            <a:r>
              <a:rPr lang="zh-CN" altLang="en-US" sz="2000" dirty="0">
                <a:latin typeface="+mn-ea"/>
              </a:rPr>
              <a:t>分</a:t>
            </a:r>
          </a:p>
          <a:p>
            <a:pPr algn="just"/>
            <a:r>
              <a:rPr lang="zh-CN" altLang="en-US" sz="2000" dirty="0">
                <a:solidFill>
                  <a:srgbClr val="FF0000"/>
                </a:solidFill>
                <a:latin typeface="+mn-ea"/>
              </a:rPr>
              <a:t>标准答案：</a:t>
            </a:r>
            <a:r>
              <a:rPr lang="en-US" altLang="zh-CN" sz="2000" dirty="0">
                <a:solidFill>
                  <a:srgbClr val="333333"/>
                </a:solidFill>
                <a:latin typeface="+mn-ea"/>
              </a:rPr>
              <a:t>0.128(0,2</a:t>
            </a:r>
            <a:r>
              <a:rPr lang="zh-CN" altLang="en-US" sz="2000" dirty="0">
                <a:solidFill>
                  <a:srgbClr val="333333"/>
                </a:solidFill>
                <a:latin typeface="+mn-ea"/>
              </a:rPr>
              <a:t>分</a:t>
            </a:r>
            <a:r>
              <a:rPr lang="en-US" altLang="zh-CN" sz="2000" dirty="0">
                <a:solidFill>
                  <a:srgbClr val="333333"/>
                </a:solidFill>
                <a:latin typeface="+mn-ea"/>
              </a:rPr>
              <a:t>)</a:t>
            </a:r>
          </a:p>
          <a:p>
            <a:pPr algn="just"/>
            <a:r>
              <a:rPr lang="zh-CN" altLang="en-US" sz="2000" dirty="0">
                <a:solidFill>
                  <a:srgbClr val="0000FF"/>
                </a:solidFill>
                <a:latin typeface="+mn-ea"/>
              </a:rPr>
              <a:t>评分细则：该空比较客观</a:t>
            </a:r>
            <a:endParaRPr lang="zh-CN" altLang="en-US" sz="2000" dirty="0">
              <a:solidFill>
                <a:srgbClr val="333333"/>
              </a:solidFill>
              <a:latin typeface="+mn-ea"/>
            </a:endParaRPr>
          </a:p>
          <a:p>
            <a:pPr algn="just"/>
            <a:r>
              <a:rPr lang="zh-CN" altLang="en-US" sz="2000" dirty="0">
                <a:latin typeface="+mn-ea"/>
              </a:rPr>
              <a:t>写成</a:t>
            </a:r>
            <a:r>
              <a:rPr lang="en-US" altLang="zh-CN" sz="2000" dirty="0">
                <a:latin typeface="+mn-ea"/>
              </a:rPr>
              <a:t>0.128 0</a:t>
            </a:r>
            <a:r>
              <a:rPr lang="zh-CN" altLang="en-US" sz="2000" dirty="0">
                <a:latin typeface="+mn-ea"/>
              </a:rPr>
              <a:t>、</a:t>
            </a:r>
            <a:r>
              <a:rPr lang="en-US" altLang="zh-CN" sz="2000" dirty="0">
                <a:latin typeface="+mn-ea"/>
              </a:rPr>
              <a:t>0.128 00</a:t>
            </a:r>
            <a:r>
              <a:rPr lang="zh-CN" altLang="en-US" sz="2000" dirty="0">
                <a:latin typeface="+mn-ea"/>
              </a:rPr>
              <a:t>、</a:t>
            </a:r>
            <a:r>
              <a:rPr lang="en-US" altLang="zh-CN" sz="2000" dirty="0">
                <a:latin typeface="+mn-ea"/>
              </a:rPr>
              <a:t>0.13</a:t>
            </a:r>
            <a:r>
              <a:rPr lang="zh-CN" altLang="en-US" sz="2000" dirty="0">
                <a:latin typeface="+mn-ea"/>
              </a:rPr>
              <a:t>不扣分</a:t>
            </a:r>
          </a:p>
          <a:p>
            <a:pPr algn="just"/>
            <a:r>
              <a:rPr lang="zh-CN" altLang="en-US" sz="2000" dirty="0">
                <a:latin typeface="+mn-ea"/>
              </a:rPr>
              <a:t>写成</a:t>
            </a:r>
            <a:r>
              <a:rPr lang="en-US" altLang="zh-CN" sz="2000" dirty="0">
                <a:latin typeface="+mn-ea"/>
              </a:rPr>
              <a:t>1.28×10</a:t>
            </a:r>
            <a:r>
              <a:rPr lang="zh-CN" altLang="en-US" sz="2000" baseline="30000" dirty="0">
                <a:latin typeface="+mn-ea"/>
              </a:rPr>
              <a:t>－</a:t>
            </a:r>
            <a:r>
              <a:rPr lang="en-US" altLang="zh-CN" sz="2000" baseline="30000" dirty="0">
                <a:latin typeface="+mn-ea"/>
              </a:rPr>
              <a:t>1</a:t>
            </a:r>
            <a:r>
              <a:rPr lang="zh-CN" altLang="en-US" sz="2000" dirty="0">
                <a:latin typeface="+mn-ea"/>
              </a:rPr>
              <a:t>不扣分</a:t>
            </a:r>
          </a:p>
          <a:p>
            <a:pPr algn="just"/>
            <a:r>
              <a:rPr lang="zh-CN" altLang="en-US" sz="2000" dirty="0">
                <a:latin typeface="+mn-ea"/>
              </a:rPr>
              <a:t>带单位且正确不扣分，单位错了</a:t>
            </a:r>
            <a:r>
              <a:rPr lang="en-US" altLang="zh-CN" sz="2000" dirty="0">
                <a:latin typeface="+mn-ea"/>
              </a:rPr>
              <a:t>0</a:t>
            </a:r>
            <a:r>
              <a:rPr lang="zh-CN" altLang="en-US" sz="2000" dirty="0">
                <a:latin typeface="+mn-ea"/>
              </a:rPr>
              <a:t>分</a:t>
            </a:r>
          </a:p>
          <a:p>
            <a:pPr algn="just"/>
            <a:r>
              <a:rPr lang="zh-CN" altLang="en-US" sz="2000" dirty="0">
                <a:latin typeface="+mn-ea"/>
              </a:rPr>
              <a:t>写成</a:t>
            </a:r>
            <a:r>
              <a:rPr lang="en-US" altLang="zh-CN" sz="2000" dirty="0">
                <a:latin typeface="+mn-ea"/>
              </a:rPr>
              <a:t>12.8%</a:t>
            </a:r>
            <a:r>
              <a:rPr lang="zh-CN" altLang="en-US" sz="2000" dirty="0">
                <a:latin typeface="+mn-ea"/>
              </a:rPr>
              <a:t>的</a:t>
            </a:r>
            <a:r>
              <a:rPr lang="en-US" altLang="zh-CN" sz="2000" dirty="0">
                <a:latin typeface="+mn-ea"/>
              </a:rPr>
              <a:t>0</a:t>
            </a:r>
            <a:r>
              <a:rPr lang="zh-CN" altLang="en-US" sz="2000" dirty="0">
                <a:latin typeface="+mn-ea"/>
              </a:rPr>
              <a:t>分，意义错了</a:t>
            </a:r>
            <a:endParaRPr lang="zh-CN" altLang="en-US" sz="2000" b="0" i="0" dirty="0">
              <a:effectLst/>
              <a:latin typeface="+mn-ea"/>
            </a:endParaRPr>
          </a:p>
        </p:txBody>
      </p:sp>
      <p:sp>
        <p:nvSpPr>
          <p:cNvPr id="6" name="object 11"/>
          <p:cNvSpPr txBox="1">
            <a:spLocks noGrp="1"/>
          </p:cNvSpPr>
          <p:nvPr/>
        </p:nvSpPr>
        <p:spPr>
          <a:xfrm>
            <a:off x="946062" y="455962"/>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915066" y="687180"/>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
        <p:nvSpPr>
          <p:cNvPr id="5" name="内容占位符 3"/>
          <p:cNvSpPr txBox="1">
            <a:spLocks noChangeArrowheads="1"/>
          </p:cNvSpPr>
          <p:nvPr/>
        </p:nvSpPr>
        <p:spPr bwMode="auto">
          <a:xfrm>
            <a:off x="871800" y="1317758"/>
            <a:ext cx="10042133" cy="52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SzTx/>
            </a:pPr>
            <a:r>
              <a:rPr lang="en-US" altLang="zh-CN" sz="2400" b="1" dirty="0">
                <a:latin typeface="+mn-ea"/>
                <a:ea typeface="+mn-ea"/>
              </a:rPr>
              <a:t>4</a:t>
            </a:r>
            <a:r>
              <a:rPr lang="zh-CN" altLang="en-US" sz="2400" b="1" dirty="0">
                <a:latin typeface="+mn-ea"/>
                <a:ea typeface="+mn-ea"/>
              </a:rPr>
              <a:t>、在大容量、大计算量、无法完成所有答题的情况下，怎样提高得分率？    </a:t>
            </a:r>
            <a:endParaRPr lang="en-US" altLang="zh-CN" sz="2400" b="1" dirty="0">
              <a:latin typeface="+mn-ea"/>
              <a:ea typeface="+mn-ea"/>
            </a:endParaRPr>
          </a:p>
          <a:p>
            <a:pPr marL="342900" indent="-342900">
              <a:spcBef>
                <a:spcPct val="20000"/>
              </a:spcBef>
              <a:buSzTx/>
              <a:buFont typeface="Wingdings" panose="05000000000000000000" pitchFamily="2" charset="2"/>
              <a:buChar char="ü"/>
            </a:pPr>
            <a:r>
              <a:rPr lang="en-US" altLang="zh-CN" sz="2400" b="1" dirty="0">
                <a:latin typeface="+mn-ea"/>
                <a:ea typeface="+mn-ea"/>
              </a:rPr>
              <a:t> </a:t>
            </a:r>
            <a:r>
              <a:rPr lang="zh-CN" altLang="en-US" sz="2400" dirty="0">
                <a:latin typeface="+mn-ea"/>
                <a:ea typeface="+mn-ea"/>
              </a:rPr>
              <a:t>会做的保证不失分</a:t>
            </a:r>
            <a:endParaRPr lang="en-US" altLang="zh-CN" sz="2400" b="1" dirty="0">
              <a:latin typeface="+mn-ea"/>
              <a:ea typeface="+mn-ea"/>
            </a:endParaRPr>
          </a:p>
          <a:p>
            <a:pPr marL="342900" indent="-342900">
              <a:spcBef>
                <a:spcPct val="20000"/>
              </a:spcBef>
              <a:buSzTx/>
              <a:buFont typeface="Wingdings" panose="05000000000000000000" pitchFamily="2" charset="2"/>
              <a:buChar char="ü"/>
            </a:pPr>
            <a:r>
              <a:rPr lang="en-US" altLang="zh-CN" sz="2400" dirty="0">
                <a:latin typeface="+mn-ea"/>
                <a:ea typeface="+mn-ea"/>
              </a:rPr>
              <a:t> </a:t>
            </a:r>
            <a:r>
              <a:rPr lang="zh-CN" altLang="en-US" sz="2400" dirty="0">
                <a:latin typeface="+mn-ea"/>
                <a:ea typeface="+mn-ea"/>
              </a:rPr>
              <a:t>不会做的尽量多得分</a:t>
            </a:r>
            <a:endParaRPr lang="en-US" altLang="zh-CN" sz="2400" dirty="0">
              <a:latin typeface="+mn-ea"/>
              <a:ea typeface="+mn-ea"/>
            </a:endParaRPr>
          </a:p>
          <a:p>
            <a:pPr>
              <a:spcBef>
                <a:spcPct val="20000"/>
              </a:spcBef>
              <a:buSzTx/>
            </a:pPr>
            <a:r>
              <a:rPr lang="en-US" altLang="zh-CN" sz="2400" dirty="0">
                <a:latin typeface="+mn-ea"/>
                <a:ea typeface="+mn-ea"/>
              </a:rPr>
              <a:t>      </a:t>
            </a:r>
            <a:r>
              <a:rPr lang="zh-CN" altLang="en-US" sz="2400" dirty="0">
                <a:latin typeface="+mn-ea"/>
                <a:ea typeface="+mn-ea"/>
              </a:rPr>
              <a:t>单择题用排除法；</a:t>
            </a:r>
            <a:endParaRPr lang="en-US" altLang="zh-CN" sz="2400" dirty="0">
              <a:latin typeface="+mn-ea"/>
              <a:ea typeface="+mn-ea"/>
            </a:endParaRPr>
          </a:p>
          <a:p>
            <a:pPr>
              <a:spcBef>
                <a:spcPct val="20000"/>
              </a:spcBef>
              <a:buSzTx/>
            </a:pPr>
            <a:r>
              <a:rPr lang="en-US" altLang="zh-CN" sz="2400" dirty="0">
                <a:latin typeface="+mn-ea"/>
                <a:ea typeface="+mn-ea"/>
              </a:rPr>
              <a:t>      </a:t>
            </a:r>
            <a:r>
              <a:rPr lang="zh-CN" altLang="en-US" sz="2400" dirty="0">
                <a:latin typeface="+mn-ea"/>
                <a:ea typeface="+mn-ea"/>
              </a:rPr>
              <a:t>不定项选“宁可少选，绝不错选”；</a:t>
            </a:r>
            <a:r>
              <a:rPr lang="en-US" altLang="zh-CN" sz="2400" dirty="0">
                <a:latin typeface="+mn-ea"/>
                <a:ea typeface="+mn-ea"/>
              </a:rPr>
              <a:t>   </a:t>
            </a:r>
          </a:p>
          <a:p>
            <a:pPr>
              <a:spcBef>
                <a:spcPct val="20000"/>
              </a:spcBef>
              <a:buSzTx/>
            </a:pPr>
            <a:r>
              <a:rPr lang="zh-CN" altLang="en-US" sz="2400" dirty="0">
                <a:latin typeface="+mn-ea"/>
                <a:ea typeface="+mn-ea"/>
              </a:rPr>
              <a:t>      实验题凭经验答；</a:t>
            </a:r>
            <a:endParaRPr lang="en-US" altLang="zh-CN" sz="2400" dirty="0">
              <a:latin typeface="+mn-ea"/>
              <a:ea typeface="+mn-ea"/>
            </a:endParaRPr>
          </a:p>
          <a:p>
            <a:pPr>
              <a:spcBef>
                <a:spcPct val="20000"/>
              </a:spcBef>
              <a:buSzTx/>
            </a:pPr>
            <a:r>
              <a:rPr lang="en-US" altLang="zh-CN" sz="2400" dirty="0">
                <a:latin typeface="+mn-ea"/>
                <a:ea typeface="+mn-ea"/>
              </a:rPr>
              <a:t>      </a:t>
            </a:r>
            <a:r>
              <a:rPr lang="zh-CN" altLang="en-US" sz="2400" dirty="0">
                <a:latin typeface="+mn-ea"/>
                <a:ea typeface="+mn-ea"/>
              </a:rPr>
              <a:t>原理题各个突破法；</a:t>
            </a:r>
            <a:endParaRPr lang="en-US" altLang="zh-CN" sz="2400" dirty="0">
              <a:latin typeface="+mn-ea"/>
              <a:ea typeface="+mn-ea"/>
            </a:endParaRPr>
          </a:p>
          <a:p>
            <a:pPr>
              <a:spcBef>
                <a:spcPct val="20000"/>
              </a:spcBef>
              <a:buSzTx/>
            </a:pPr>
            <a:r>
              <a:rPr lang="en-US" altLang="zh-CN" sz="2400" dirty="0">
                <a:latin typeface="+mn-ea"/>
                <a:ea typeface="+mn-ea"/>
              </a:rPr>
              <a:t>      </a:t>
            </a:r>
            <a:r>
              <a:rPr lang="zh-CN" altLang="en-US" sz="2400" dirty="0">
                <a:latin typeface="+mn-ea"/>
                <a:ea typeface="+mn-ea"/>
              </a:rPr>
              <a:t>有机题跳出流程捞分法；</a:t>
            </a:r>
            <a:endParaRPr lang="en-US" altLang="zh-CN" sz="2400" dirty="0">
              <a:latin typeface="+mn-ea"/>
              <a:ea typeface="+mn-ea"/>
            </a:endParaRPr>
          </a:p>
          <a:p>
            <a:pPr>
              <a:spcBef>
                <a:spcPct val="20000"/>
              </a:spcBef>
              <a:buSzTx/>
            </a:pPr>
            <a:r>
              <a:rPr lang="en-US" altLang="zh-CN" sz="2400" dirty="0">
                <a:latin typeface="+mn-ea"/>
                <a:ea typeface="+mn-ea"/>
              </a:rPr>
              <a:t>      </a:t>
            </a:r>
            <a:r>
              <a:rPr lang="zh-CN" altLang="en-US" sz="2400" dirty="0">
                <a:latin typeface="+mn-ea"/>
                <a:ea typeface="+mn-ea"/>
              </a:rPr>
              <a:t>复杂计算跳过吧</a:t>
            </a:r>
            <a:r>
              <a:rPr lang="en-US" altLang="zh-CN" sz="2400" dirty="0">
                <a:latin typeface="+mn-ea"/>
                <a:ea typeface="+mn-ea"/>
              </a:rPr>
              <a:t>……</a:t>
            </a:r>
            <a:endParaRPr lang="zh-CN" altLang="en-US" sz="2400" dirty="0">
              <a:latin typeface="+mn-ea"/>
              <a:ea typeface="+mn-ea"/>
            </a:endParaRPr>
          </a:p>
        </p:txBody>
      </p:sp>
      <p:pic>
        <p:nvPicPr>
          <p:cNvPr id="3" name="图片 2">
            <a:extLst>
              <a:ext uri="{FF2B5EF4-FFF2-40B4-BE49-F238E27FC236}">
                <a16:creationId xmlns:a16="http://schemas.microsoft.com/office/drawing/2014/main" id="{E2B3933B-4D64-4A85-9039-89A6BA1C0580}"/>
              </a:ext>
            </a:extLst>
          </p:cNvPr>
          <p:cNvPicPr>
            <a:picLocks noChangeAspect="1"/>
          </p:cNvPicPr>
          <p:nvPr/>
        </p:nvPicPr>
        <p:blipFill>
          <a:blip r:embed="rId4"/>
          <a:stretch>
            <a:fillRect/>
          </a:stretch>
        </p:blipFill>
        <p:spPr>
          <a:xfrm>
            <a:off x="10992626" y="0"/>
            <a:ext cx="1199373" cy="1182480"/>
          </a:xfrm>
          <a:prstGeom prst="rect">
            <a:avLst/>
          </a:prstGeom>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1292805" y="458699"/>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p>
        </p:txBody>
      </p:sp>
      <p:sp>
        <p:nvSpPr>
          <p:cNvPr id="5" name="内容占位符 3"/>
          <p:cNvSpPr txBox="1">
            <a:spLocks noChangeArrowheads="1"/>
          </p:cNvSpPr>
          <p:nvPr/>
        </p:nvSpPr>
        <p:spPr bwMode="auto">
          <a:xfrm>
            <a:off x="1292805" y="1258068"/>
            <a:ext cx="10042133" cy="52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SzTx/>
            </a:pPr>
            <a:r>
              <a:rPr lang="en-US" altLang="zh-CN" sz="2400" b="1" dirty="0">
                <a:latin typeface="+mn-ea"/>
                <a:ea typeface="+mn-ea"/>
              </a:rPr>
              <a:t>5</a:t>
            </a:r>
            <a:r>
              <a:rPr lang="zh-CN" altLang="en-US" sz="2400" b="1" dirty="0">
                <a:latin typeface="+mn-ea"/>
                <a:ea typeface="+mn-ea"/>
              </a:rPr>
              <a:t>、回归教材，基础知识保温训练</a:t>
            </a:r>
            <a:endParaRPr lang="en-US" altLang="zh-CN" sz="2400" b="1" dirty="0">
              <a:latin typeface="+mn-ea"/>
              <a:ea typeface="+mn-ea"/>
            </a:endParaRPr>
          </a:p>
          <a:p>
            <a:pPr>
              <a:lnSpc>
                <a:spcPct val="150000"/>
              </a:lnSpc>
              <a:spcBef>
                <a:spcPct val="20000"/>
              </a:spcBef>
              <a:buSzTx/>
            </a:pPr>
            <a:r>
              <a:rPr lang="en-US" altLang="zh-CN" sz="2400" b="1" dirty="0">
                <a:latin typeface="+mn-ea"/>
                <a:ea typeface="+mn-ea"/>
              </a:rPr>
              <a:t>     </a:t>
            </a:r>
            <a:r>
              <a:rPr lang="zh-CN" altLang="en-US" sz="2400" dirty="0">
                <a:latin typeface="+mn-ea"/>
                <a:ea typeface="+mn-ea"/>
              </a:rPr>
              <a:t>基础知识、基本技能</a:t>
            </a:r>
            <a:endParaRPr lang="en-US" altLang="zh-CN" sz="2400" dirty="0">
              <a:latin typeface="+mn-ea"/>
              <a:ea typeface="+mn-ea"/>
            </a:endParaRPr>
          </a:p>
          <a:p>
            <a:pPr>
              <a:lnSpc>
                <a:spcPct val="150000"/>
              </a:lnSpc>
              <a:spcBef>
                <a:spcPct val="20000"/>
              </a:spcBef>
              <a:buSzTx/>
            </a:pPr>
            <a:r>
              <a:rPr lang="en-US" altLang="zh-CN" sz="2400" dirty="0">
                <a:latin typeface="+mn-ea"/>
                <a:ea typeface="+mn-ea"/>
              </a:rPr>
              <a:t>     </a:t>
            </a:r>
            <a:r>
              <a:rPr lang="zh-CN" altLang="en-US" sz="2400" dirty="0">
                <a:latin typeface="+mn-ea"/>
                <a:ea typeface="+mn-ea"/>
              </a:rPr>
              <a:t>不再学习新知识、不做很难的题</a:t>
            </a:r>
            <a:endParaRPr lang="en-US" altLang="zh-CN" sz="2400" dirty="0">
              <a:latin typeface="+mn-ea"/>
              <a:ea typeface="+mn-ea"/>
            </a:endParaRPr>
          </a:p>
          <a:p>
            <a:pPr>
              <a:lnSpc>
                <a:spcPct val="150000"/>
              </a:lnSpc>
              <a:spcBef>
                <a:spcPct val="20000"/>
              </a:spcBef>
              <a:buSzTx/>
            </a:pPr>
            <a:r>
              <a:rPr lang="en-US" altLang="zh-CN" sz="2400" dirty="0">
                <a:latin typeface="+mn-ea"/>
                <a:ea typeface="+mn-ea"/>
              </a:rPr>
              <a:t>      </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a:spLocks noGrp="1"/>
          </p:cNvSpPr>
          <p:nvPr/>
        </p:nvSpPr>
        <p:spPr>
          <a:xfrm>
            <a:off x="1971706" y="489695"/>
            <a:ext cx="3761105" cy="495300"/>
          </a:xfrm>
          <a:prstGeom prst="rect">
            <a:avLst/>
          </a:prstGeom>
          <a:noFill/>
        </p:spPr>
        <p:txBody>
          <a:bodyPr vert="horz" wrap="square" lIns="0" tIns="3175" rIns="0" bIns="0" rtlCol="0">
            <a:spAutoFit/>
          </a:bodyPr>
          <a:lstStyle>
            <a:lvl1pPr>
              <a:defRPr sz="2000" b="0" i="0">
                <a:solidFill>
                  <a:srgbClr val="FF0000"/>
                </a:solidFill>
                <a:latin typeface="Noto Sans CJK JP Medium"/>
                <a:ea typeface="+mj-ea"/>
                <a:cs typeface="Noto Sans CJK JP Medium"/>
              </a:defRPr>
            </a:lvl1pPr>
          </a:lstStyle>
          <a:p>
            <a:pPr marL="235585">
              <a:lnSpc>
                <a:spcPct val="100000"/>
              </a:lnSpc>
              <a:spcBef>
                <a:spcPts val="25"/>
              </a:spcBef>
            </a:pPr>
            <a:r>
              <a:rPr lang="zh-CN" altLang="en-US" sz="3200" b="1" spc="10" dirty="0">
                <a:solidFill>
                  <a:srgbClr val="FF0000"/>
                </a:solidFill>
                <a:latin typeface="微软雅黑" panose="020B0503020204020204" charset="-122"/>
                <a:ea typeface="微软雅黑" panose="020B0503020204020204" charset="-122"/>
              </a:rPr>
              <a:t>我还能做什么？</a:t>
            </a:r>
            <a:endParaRPr sz="3200" b="1" spc="10" dirty="0">
              <a:solidFill>
                <a:srgbClr val="FF0000"/>
              </a:solidFill>
              <a:latin typeface="微软雅黑" panose="020B0503020204020204" charset="-122"/>
              <a:ea typeface="微软雅黑" panose="020B0503020204020204" charset="-122"/>
            </a:endParaRPr>
          </a:p>
        </p:txBody>
      </p:sp>
      <p:sp>
        <p:nvSpPr>
          <p:cNvPr id="5" name="内容占位符 3"/>
          <p:cNvSpPr txBox="1">
            <a:spLocks noChangeArrowheads="1"/>
          </p:cNvSpPr>
          <p:nvPr/>
        </p:nvSpPr>
        <p:spPr bwMode="auto">
          <a:xfrm>
            <a:off x="1292805" y="1258068"/>
            <a:ext cx="10042133" cy="52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SzPct val="100000"/>
              <a:defRPr>
                <a:solidFill>
                  <a:schemeClr val="tx1"/>
                </a:solidFill>
                <a:latin typeface="Arial" panose="020B0604020202020204" pitchFamily="34" charset="0"/>
                <a:ea typeface="宋体" panose="02010600030101010101" pitchFamily="2" charset="-122"/>
              </a:defRPr>
            </a:lvl1pPr>
            <a:lvl2pPr marL="742950" indent="-285750">
              <a:buSzPct val="100000"/>
              <a:defRPr>
                <a:solidFill>
                  <a:schemeClr val="tx1"/>
                </a:solidFill>
                <a:latin typeface="Arial" panose="020B0604020202020204" pitchFamily="34" charset="0"/>
                <a:ea typeface="宋体" panose="02010600030101010101" pitchFamily="2" charset="-122"/>
              </a:defRPr>
            </a:lvl2pPr>
            <a:lvl3pPr marL="1143000" indent="-228600">
              <a:buSzPct val="100000"/>
              <a:defRPr>
                <a:solidFill>
                  <a:schemeClr val="tx1"/>
                </a:solidFill>
                <a:latin typeface="Arial" panose="020B0604020202020204" pitchFamily="34" charset="0"/>
                <a:ea typeface="宋体" panose="02010600030101010101" pitchFamily="2" charset="-122"/>
              </a:defRPr>
            </a:lvl3pPr>
            <a:lvl4pPr marL="1600200" indent="-228600">
              <a:buSzPct val="100000"/>
              <a:defRPr>
                <a:solidFill>
                  <a:schemeClr val="tx1"/>
                </a:solidFill>
                <a:latin typeface="Arial" panose="020B0604020202020204" pitchFamily="34" charset="0"/>
                <a:ea typeface="宋体" panose="02010600030101010101" pitchFamily="2" charset="-122"/>
              </a:defRPr>
            </a:lvl4pPr>
            <a:lvl5pPr marL="2057400" indent="-228600">
              <a:buSzPct val="1000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SzTx/>
            </a:pPr>
            <a:r>
              <a:rPr lang="en-US" altLang="zh-CN" sz="2400" b="1" dirty="0">
                <a:latin typeface="+mn-ea"/>
                <a:ea typeface="+mn-ea"/>
              </a:rPr>
              <a:t>6</a:t>
            </a:r>
            <a:r>
              <a:rPr lang="zh-CN" altLang="en-US" sz="2400" b="1" dirty="0">
                <a:latin typeface="+mn-ea"/>
                <a:ea typeface="+mn-ea"/>
              </a:rPr>
              <a:t>、调整心态，放松身心，请记住：</a:t>
            </a:r>
            <a:endParaRPr lang="en-US" altLang="zh-CN" sz="2400" b="1" dirty="0">
              <a:latin typeface="+mn-ea"/>
              <a:ea typeface="+mn-ea"/>
            </a:endParaRPr>
          </a:p>
          <a:p>
            <a:pPr>
              <a:lnSpc>
                <a:spcPct val="150000"/>
              </a:lnSpc>
              <a:spcBef>
                <a:spcPct val="20000"/>
              </a:spcBef>
              <a:buSzTx/>
            </a:pPr>
            <a:endParaRPr lang="en-US" altLang="zh-CN" sz="2400" b="1" dirty="0">
              <a:latin typeface="+mn-ea"/>
              <a:ea typeface="+mn-ea"/>
            </a:endParaRPr>
          </a:p>
          <a:p>
            <a:pPr>
              <a:lnSpc>
                <a:spcPct val="150000"/>
              </a:lnSpc>
              <a:spcBef>
                <a:spcPct val="20000"/>
              </a:spcBef>
              <a:buSzTx/>
            </a:pPr>
            <a:r>
              <a:rPr lang="en-US" altLang="zh-CN" sz="2400" b="1" dirty="0">
                <a:latin typeface="+mn-ea"/>
                <a:ea typeface="+mn-ea"/>
              </a:rPr>
              <a:t>                 </a:t>
            </a:r>
            <a:r>
              <a:rPr lang="zh-CN" altLang="en-US" sz="8000" b="1" dirty="0">
                <a:latin typeface="+mn-ea"/>
                <a:ea typeface="+mn-ea"/>
              </a:rPr>
              <a:t>你是最棒的！</a:t>
            </a:r>
            <a:endParaRPr lang="en-US" altLang="zh-CN" sz="8000" b="1" dirty="0">
              <a:latin typeface="+mn-ea"/>
              <a:ea typeface="+mn-ea"/>
            </a:endParaRPr>
          </a:p>
          <a:p>
            <a:pPr>
              <a:spcBef>
                <a:spcPct val="20000"/>
              </a:spcBef>
              <a:buSzTx/>
            </a:pPr>
            <a:endParaRPr lang="zh-CN" altLang="en-US" sz="2400" dirty="0">
              <a:latin typeface="+mn-ea"/>
              <a:ea typeface="+mn-ea"/>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 y="-2540"/>
            <a:ext cx="12197637" cy="6867523"/>
          </a:xfrm>
          <a:prstGeom prst="rect">
            <a:avLst/>
          </a:prstGeom>
        </p:spPr>
      </p:pic>
      <p:sp>
        <p:nvSpPr>
          <p:cNvPr id="8" name="矩形 7" descr="e7d195523061f1c09d430b2e086820dbf734666a277b0d4b500BB7A72AB1412ED5183AD7B3816201F88CE1DA88F1BDB3B214B2C038CB098A30603A7C73162896CA56D5F2C85C2877766F9AF7CC3216D7F6A1C23684E187493FCF78693406427FD857646402F444B4DC3D5B128D31A67A4F93D7314688C9C47BA6DF40574F08711A7B130DB5745A568E9FCAFC9E4429DC"/>
          <p:cNvSpPr/>
          <p:nvPr/>
        </p:nvSpPr>
        <p:spPr>
          <a:xfrm>
            <a:off x="1702965" y="3187670"/>
            <a:ext cx="9404059" cy="1107996"/>
          </a:xfrm>
          <a:prstGeom prst="rect">
            <a:avLst/>
          </a:prstGeom>
        </p:spPr>
        <p:txBody>
          <a:bodyPr vert="horz" wrap="square">
            <a:spAutoFit/>
          </a:bodyPr>
          <a:lstStyle/>
          <a:p>
            <a:pPr algn="ctr"/>
            <a:r>
              <a:rPr lang="zh-CN" altLang="en-US" sz="6600" b="1" spc="300" dirty="0">
                <a:solidFill>
                  <a:schemeClr val="bg1"/>
                </a:solidFill>
                <a:latin typeface="+mj-ea"/>
                <a:ea typeface="+mj-ea"/>
              </a:rPr>
              <a:t>预祝同学们高考成功！</a:t>
            </a:r>
          </a:p>
        </p:txBody>
      </p:sp>
      <p:sp>
        <p:nvSpPr>
          <p:cNvPr id="9" name="矩形 8"/>
          <p:cNvSpPr/>
          <p:nvPr/>
        </p:nvSpPr>
        <p:spPr>
          <a:xfrm>
            <a:off x="4021729" y="1278243"/>
            <a:ext cx="4288353" cy="707886"/>
          </a:xfrm>
          <a:prstGeom prst="rect">
            <a:avLst/>
          </a:prstGeom>
        </p:spPr>
        <p:txBody>
          <a:bodyPr wrap="none">
            <a:spAutoFit/>
          </a:bodyPr>
          <a:lstStyle/>
          <a:p>
            <a:pPr algn="ctr"/>
            <a:r>
              <a:rPr lang="zh-CN" altLang="en-US" sz="2000" dirty="0">
                <a:solidFill>
                  <a:schemeClr val="bg1"/>
                </a:solidFill>
                <a:latin typeface="黑体" panose="02010609060101010101" pitchFamily="49" charset="-122"/>
                <a:ea typeface="黑体" panose="02010609060101010101" pitchFamily="49" charset="-122"/>
              </a:rPr>
              <a:t>数年磨剑不畏苦，今朝倚剑放光芒。</a:t>
            </a:r>
          </a:p>
          <a:p>
            <a:pPr algn="ctr"/>
            <a:r>
              <a:rPr lang="zh-CN" altLang="en-US" sz="2000" dirty="0">
                <a:solidFill>
                  <a:schemeClr val="bg1"/>
                </a:solidFill>
                <a:latin typeface="黑体" panose="02010609060101010101" pitchFamily="49" charset="-122"/>
                <a:ea typeface="黑体" panose="02010609060101010101" pitchFamily="49" charset="-122"/>
              </a:rPr>
              <a:t>胸中才思汩汩出，笔下锦绣生光辉。</a:t>
            </a:r>
          </a:p>
        </p:txBody>
      </p:sp>
      <p:sp>
        <p:nvSpPr>
          <p:cNvPr id="10" name="矩形 9"/>
          <p:cNvSpPr/>
          <p:nvPr/>
        </p:nvSpPr>
        <p:spPr>
          <a:xfrm>
            <a:off x="5432371" y="4467458"/>
            <a:ext cx="1467068" cy="400110"/>
          </a:xfrm>
          <a:prstGeom prst="rect">
            <a:avLst/>
          </a:prstGeom>
        </p:spPr>
        <p:txBody>
          <a:bodyPr wrap="none">
            <a:spAutoFit/>
          </a:bodyPr>
          <a:lstStyle/>
          <a:p>
            <a:pPr algn="ctr"/>
            <a:r>
              <a:rPr lang="en-US" altLang="zh-CN" sz="2000" dirty="0">
                <a:solidFill>
                  <a:schemeClr val="bg1"/>
                </a:solidFill>
                <a:latin typeface="黑体" panose="02010609060101010101" pitchFamily="49" charset="-122"/>
                <a:ea typeface="黑体" panose="02010609060101010101" pitchFamily="49" charset="-122"/>
              </a:rPr>
              <a:t>2021.05.28</a:t>
            </a:r>
            <a:endParaRPr lang="zh-CN" altLang="en-US" sz="2000" dirty="0">
              <a:solidFill>
                <a:schemeClr val="bg1"/>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 y="-2540"/>
            <a:ext cx="12197635" cy="6867523"/>
          </a:xfrm>
          <a:prstGeom prst="rect">
            <a:avLst/>
          </a:prstGeom>
        </p:spPr>
      </p:pic>
      <p:grpSp>
        <p:nvGrpSpPr>
          <p:cNvPr id="2" name="组合 1"/>
          <p:cNvGrpSpPr/>
          <p:nvPr/>
        </p:nvGrpSpPr>
        <p:grpSpPr>
          <a:xfrm>
            <a:off x="1503415" y="2115821"/>
            <a:ext cx="9005835" cy="3323235"/>
            <a:chOff x="4096" y="3379"/>
            <a:chExt cx="14182" cy="5233"/>
          </a:xfrm>
        </p:grpSpPr>
        <p:sp>
          <p:nvSpPr>
            <p:cNvPr id="9" name="矩形 8"/>
            <p:cNvSpPr/>
            <p:nvPr/>
          </p:nvSpPr>
          <p:spPr>
            <a:xfrm>
              <a:off x="11270" y="3471"/>
              <a:ext cx="7008" cy="3197"/>
            </a:xfrm>
            <a:prstGeom prst="rect">
              <a:avLst/>
            </a:prstGeom>
          </p:spPr>
          <p:txBody>
            <a:bodyPr wrap="none">
              <a:spAutoFit/>
            </a:bodyPr>
            <a:lstStyle/>
            <a:p>
              <a:pPr algn="l">
                <a:lnSpc>
                  <a:spcPct val="150000"/>
                </a:lnSpc>
              </a:pPr>
              <a:r>
                <a:rPr lang="zh-CN" altLang="en-US" sz="2800" dirty="0">
                  <a:solidFill>
                    <a:schemeClr val="bg1"/>
                  </a:solidFill>
                  <a:latin typeface="黑体" panose="02010609060101010101" pitchFamily="49" charset="-122"/>
                  <a:ea typeface="黑体" panose="02010609060101010101" pitchFamily="49" charset="-122"/>
                  <a:sym typeface="+mn-ea"/>
                </a:rPr>
                <a:t>技术支持：</a:t>
              </a:r>
              <a:endParaRPr lang="zh-CN" altLang="en-US" sz="2800" dirty="0">
                <a:solidFill>
                  <a:schemeClr val="bg1"/>
                </a:solidFill>
                <a:latin typeface="黑体" panose="02010609060101010101" pitchFamily="49" charset="-122"/>
                <a:ea typeface="黑体" panose="02010609060101010101" pitchFamily="49" charset="-122"/>
              </a:endParaRPr>
            </a:p>
            <a:p>
              <a:pPr algn="l">
                <a:lnSpc>
                  <a:spcPct val="150000"/>
                </a:lnSpc>
              </a:pPr>
              <a:r>
                <a:rPr lang="zh-CN" altLang="en-US" sz="2800" dirty="0">
                  <a:solidFill>
                    <a:schemeClr val="bg1"/>
                  </a:solidFill>
                  <a:latin typeface="黑体" panose="02010609060101010101" pitchFamily="49" charset="-122"/>
                  <a:ea typeface="黑体" panose="02010609060101010101" pitchFamily="49" charset="-122"/>
                  <a:sym typeface="+mn-ea"/>
                </a:rPr>
                <a:t>上海联课智能科技有限公司</a:t>
              </a:r>
              <a:endParaRPr lang="zh-CN" altLang="en-US" sz="2800" dirty="0">
                <a:solidFill>
                  <a:schemeClr val="bg1"/>
                </a:solidFill>
                <a:latin typeface="黑体" panose="02010609060101010101" pitchFamily="49" charset="-122"/>
                <a:ea typeface="黑体" panose="02010609060101010101" pitchFamily="49" charset="-122"/>
              </a:endParaRPr>
            </a:p>
            <a:p>
              <a:pPr algn="l">
                <a:lnSpc>
                  <a:spcPct val="150000"/>
                </a:lnSpc>
              </a:pPr>
              <a:r>
                <a:rPr lang="zh-CN" altLang="en-US" sz="2800" dirty="0">
                  <a:solidFill>
                    <a:schemeClr val="bg1"/>
                  </a:solidFill>
                  <a:latin typeface="黑体" panose="02010609060101010101" pitchFamily="49" charset="-122"/>
                  <a:ea typeface="黑体" panose="02010609060101010101" pitchFamily="49" charset="-122"/>
                  <a:sym typeface="+mn-ea"/>
                </a:rPr>
                <a:t>祝融学院</a:t>
              </a: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4096" y="3379"/>
              <a:ext cx="6156" cy="5233"/>
            </a:xfrm>
            <a:prstGeom prst="rect">
              <a:avLst/>
            </a:prstGeom>
          </p:spPr>
          <p:txBody>
            <a:bodyPr wrap="square">
              <a:spAutoFit/>
            </a:bodyPr>
            <a:lstStyle/>
            <a:p>
              <a:pPr algn="r">
                <a:lnSpc>
                  <a:spcPct val="150000"/>
                </a:lnSpc>
              </a:pPr>
              <a:r>
                <a:rPr lang="zh-CN" altLang="en-US" sz="2800" dirty="0">
                  <a:solidFill>
                    <a:schemeClr val="bg1"/>
                  </a:solidFill>
                  <a:latin typeface="黑体" panose="02010609060101010101" pitchFamily="49" charset="-122"/>
                  <a:ea typeface="黑体" panose="02010609060101010101" pitchFamily="49" charset="-122"/>
                </a:rPr>
                <a:t>主办单位：</a:t>
              </a:r>
            </a:p>
            <a:p>
              <a:pPr algn="r">
                <a:lnSpc>
                  <a:spcPct val="150000"/>
                </a:lnSpc>
              </a:pPr>
              <a:r>
                <a:rPr lang="zh-CN" altLang="en-US" sz="2800" dirty="0">
                  <a:solidFill>
                    <a:schemeClr val="bg1"/>
                  </a:solidFill>
                  <a:latin typeface="黑体" panose="02010609060101010101" pitchFamily="49" charset="-122"/>
                  <a:ea typeface="黑体" panose="02010609060101010101" pitchFamily="49" charset="-122"/>
                </a:rPr>
                <a:t>衡阳市教育科学研究院</a:t>
              </a:r>
            </a:p>
            <a:p>
              <a:pPr algn="r">
                <a:lnSpc>
                  <a:spcPct val="150000"/>
                </a:lnSpc>
              </a:pPr>
              <a:r>
                <a:rPr lang="zh-CN" altLang="en-US" sz="2800" dirty="0">
                  <a:solidFill>
                    <a:schemeClr val="bg1"/>
                  </a:solidFill>
                  <a:latin typeface="黑体" panose="02010609060101010101" pitchFamily="49" charset="-122"/>
                  <a:ea typeface="黑体" panose="02010609060101010101" pitchFamily="49" charset="-122"/>
                  <a:sym typeface="+mn-ea"/>
                </a:rPr>
                <a:t>衡阳市第一中学</a:t>
              </a:r>
              <a:endParaRPr lang="zh-CN" altLang="en-US" sz="2800" dirty="0">
                <a:solidFill>
                  <a:schemeClr val="bg1"/>
                </a:solidFill>
                <a:latin typeface="黑体" panose="02010609060101010101" pitchFamily="49" charset="-122"/>
                <a:ea typeface="黑体" panose="02010609060101010101" pitchFamily="49" charset="-122"/>
              </a:endParaRPr>
            </a:p>
            <a:p>
              <a:pPr algn="r">
                <a:lnSpc>
                  <a:spcPct val="150000"/>
                </a:lnSpc>
              </a:pPr>
              <a:r>
                <a:rPr lang="zh-CN" altLang="en-US" sz="2800" dirty="0">
                  <a:solidFill>
                    <a:schemeClr val="bg1"/>
                  </a:solidFill>
                  <a:latin typeface="黑体" panose="02010609060101010101" pitchFamily="49" charset="-122"/>
                  <a:ea typeface="黑体" panose="02010609060101010101" pitchFamily="49" charset="-122"/>
                </a:rPr>
                <a:t>衡阳市第八中学</a:t>
              </a:r>
            </a:p>
            <a:p>
              <a:pPr algn="r">
                <a:lnSpc>
                  <a:spcPct val="150000"/>
                </a:lnSpc>
              </a:pPr>
              <a:endParaRPr lang="zh-CN" altLang="en-US" sz="2800" dirty="0">
                <a:solidFill>
                  <a:schemeClr val="bg1"/>
                </a:solidFill>
                <a:latin typeface="黑体" panose="02010609060101010101" pitchFamily="49" charset="-122"/>
                <a:ea typeface="黑体" panose="02010609060101010101" pitchFamily="49" charset="-122"/>
              </a:endParaRPr>
            </a:p>
          </p:txBody>
        </p:sp>
        <p:sp>
          <p:nvSpPr>
            <p:cNvPr id="16" name="矩形 15"/>
            <p:cNvSpPr/>
            <p:nvPr/>
          </p:nvSpPr>
          <p:spPr>
            <a:xfrm>
              <a:off x="10817" y="3583"/>
              <a:ext cx="120" cy="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p:nvPr/>
        </p:nvSpPr>
        <p:spPr>
          <a:xfrm>
            <a:off x="2175933" y="1240725"/>
            <a:ext cx="9663882" cy="5447645"/>
          </a:xfrm>
          <a:prstGeom prst="rect">
            <a:avLst/>
          </a:prstGeom>
          <a:noFill/>
          <a:ln w="9525">
            <a:noFill/>
          </a:ln>
        </p:spPr>
        <p:txBody>
          <a:bodyPr wrap="square">
            <a:spAutoFit/>
          </a:bodyPr>
          <a:lstStyle/>
          <a:p>
            <a:pPr>
              <a:spcBef>
                <a:spcPct val="50000"/>
              </a:spcBef>
            </a:pPr>
            <a:r>
              <a:rPr lang="en-US" altLang="zh-CN" sz="2400" dirty="0">
                <a:latin typeface="+mn-ea"/>
                <a:cs typeface="微软雅黑" panose="020B0503020204020204" charset="-122"/>
              </a:rPr>
              <a:t>1.</a:t>
            </a:r>
            <a:r>
              <a:rPr lang="zh-CN" altLang="en-US" sz="2400" dirty="0">
                <a:latin typeface="+mn-ea"/>
                <a:cs typeface="微软雅黑" panose="020B0503020204020204" charset="-122"/>
              </a:rPr>
              <a:t>方向明确，立意鲜明，情景新颖，贴近实际</a:t>
            </a:r>
            <a:endParaRPr lang="en-US" altLang="zh-CN" sz="2400" dirty="0">
              <a:latin typeface="+mn-ea"/>
              <a:cs typeface="微软雅黑" panose="020B0503020204020204" charset="-122"/>
            </a:endParaRPr>
          </a:p>
          <a:p>
            <a:pPr>
              <a:spcBef>
                <a:spcPct val="50000"/>
              </a:spcBef>
            </a:pPr>
            <a:r>
              <a:rPr lang="en-US" altLang="zh-CN" sz="2400" dirty="0">
                <a:latin typeface="+mn-ea"/>
              </a:rPr>
              <a:t>2.</a:t>
            </a:r>
            <a:r>
              <a:rPr lang="zh-CN" altLang="en-US" sz="2400" dirty="0">
                <a:latin typeface="+mn-ea"/>
              </a:rPr>
              <a:t>考查基础，变换情景，设问科学，注重创新</a:t>
            </a:r>
            <a:endParaRPr lang="en-US" altLang="zh-CN" sz="2400" dirty="0">
              <a:latin typeface="+mn-ea"/>
            </a:endParaRPr>
          </a:p>
          <a:p>
            <a:pPr>
              <a:spcBef>
                <a:spcPct val="50000"/>
              </a:spcBef>
            </a:pPr>
            <a:r>
              <a:rPr lang="en-US" altLang="zh-CN" sz="2400" dirty="0">
                <a:latin typeface="+mn-ea"/>
              </a:rPr>
              <a:t>3.</a:t>
            </a:r>
            <a:r>
              <a:rPr lang="zh-CN" altLang="en-US" sz="2400" dirty="0">
                <a:latin typeface="+mn-ea"/>
              </a:rPr>
              <a:t>入易出难，路多口小，层层设卡，步步有难</a:t>
            </a:r>
            <a:endParaRPr lang="en-US" altLang="zh-CN" sz="2400" dirty="0">
              <a:latin typeface="+mn-ea"/>
            </a:endParaRPr>
          </a:p>
          <a:p>
            <a:pPr>
              <a:spcBef>
                <a:spcPct val="50000"/>
              </a:spcBef>
            </a:pPr>
            <a:r>
              <a:rPr lang="en-US" altLang="zh-CN" sz="2400" dirty="0">
                <a:latin typeface="+mn-ea"/>
              </a:rPr>
              <a:t>4.</a:t>
            </a:r>
            <a:r>
              <a:rPr lang="zh-CN" altLang="en-US" sz="2400" dirty="0">
                <a:latin typeface="+mn-ea"/>
              </a:rPr>
              <a:t>材料在外，答案在内，考查思维，体现能力</a:t>
            </a:r>
            <a:endParaRPr lang="en-US" altLang="zh-CN" sz="2400" dirty="0">
              <a:latin typeface="+mn-ea"/>
            </a:endParaRPr>
          </a:p>
          <a:p>
            <a:pPr>
              <a:spcBef>
                <a:spcPct val="50000"/>
              </a:spcBef>
            </a:pPr>
            <a:r>
              <a:rPr lang="en-US" altLang="zh-CN" sz="2400" dirty="0">
                <a:latin typeface="+mn-ea"/>
              </a:rPr>
              <a:t>5.</a:t>
            </a:r>
            <a:r>
              <a:rPr lang="zh-CN" altLang="en-US" sz="2400" dirty="0">
                <a:latin typeface="+mn-ea"/>
              </a:rPr>
              <a:t>体现国情，公平公正，以生考熟，直击软肋</a:t>
            </a:r>
            <a:endParaRPr lang="en-US" altLang="zh-CN" sz="2400" dirty="0">
              <a:latin typeface="+mn-ea"/>
            </a:endParaRPr>
          </a:p>
          <a:p>
            <a:pPr>
              <a:spcBef>
                <a:spcPct val="50000"/>
              </a:spcBef>
            </a:pPr>
            <a:r>
              <a:rPr lang="en-US" altLang="zh-CN" sz="2400" dirty="0">
                <a:latin typeface="+mn-ea"/>
              </a:rPr>
              <a:t>6.</a:t>
            </a:r>
            <a:r>
              <a:rPr lang="zh-CN" altLang="en-US" sz="2400" dirty="0">
                <a:latin typeface="+mn-ea"/>
              </a:rPr>
              <a:t>起点很高，高屋建瓴</a:t>
            </a:r>
            <a:r>
              <a:rPr lang="en-US" altLang="zh-CN" sz="2400" dirty="0">
                <a:latin typeface="+mn-ea"/>
              </a:rPr>
              <a:t>;  </a:t>
            </a:r>
            <a:r>
              <a:rPr lang="zh-CN" altLang="en-US" sz="2400" dirty="0">
                <a:latin typeface="+mn-ea"/>
              </a:rPr>
              <a:t>落点较低，回归高考</a:t>
            </a:r>
            <a:endParaRPr lang="en-US" altLang="zh-CN" sz="2400" dirty="0">
              <a:latin typeface="+mn-ea"/>
            </a:endParaRPr>
          </a:p>
          <a:p>
            <a:pPr>
              <a:spcBef>
                <a:spcPct val="50000"/>
              </a:spcBef>
            </a:pPr>
            <a:r>
              <a:rPr lang="en-US" altLang="zh-CN" sz="2400" dirty="0">
                <a:latin typeface="+mn-ea"/>
              </a:rPr>
              <a:t>7.</a:t>
            </a:r>
            <a:r>
              <a:rPr lang="zh-CN" altLang="en-US" sz="2400" dirty="0">
                <a:latin typeface="+mn-ea"/>
              </a:rPr>
              <a:t>重点必考，主干多考，次点轮考，补点选考</a:t>
            </a:r>
            <a:endParaRPr lang="en-US" altLang="zh-CN" sz="2400" dirty="0">
              <a:latin typeface="+mn-ea"/>
            </a:endParaRPr>
          </a:p>
          <a:p>
            <a:pPr>
              <a:spcBef>
                <a:spcPct val="50000"/>
              </a:spcBef>
            </a:pPr>
            <a:r>
              <a:rPr lang="en-US" altLang="zh-CN" sz="2400" dirty="0">
                <a:latin typeface="+mn-ea"/>
              </a:rPr>
              <a:t>8.</a:t>
            </a:r>
            <a:r>
              <a:rPr lang="zh-CN" altLang="en-US" sz="2400" dirty="0">
                <a:latin typeface="+mn-ea"/>
              </a:rPr>
              <a:t>共性好考，个性难考，试题开放，探究创新</a:t>
            </a:r>
            <a:endParaRPr lang="en-US" altLang="zh-CN" sz="2400" dirty="0">
              <a:latin typeface="+mn-ea"/>
            </a:endParaRPr>
          </a:p>
          <a:p>
            <a:pPr>
              <a:spcBef>
                <a:spcPct val="50000"/>
              </a:spcBef>
            </a:pPr>
            <a:r>
              <a:rPr lang="en-US" altLang="zh-CN" sz="2400" dirty="0">
                <a:latin typeface="+mn-ea"/>
              </a:rPr>
              <a:t>9.</a:t>
            </a:r>
            <a:r>
              <a:rPr lang="zh-CN" altLang="en-US" sz="2400" dirty="0">
                <a:latin typeface="+mn-ea"/>
              </a:rPr>
              <a:t>小口切入，深入挖掘，小中见大，思维穿透</a:t>
            </a:r>
            <a:endParaRPr lang="en-US" altLang="zh-CN" sz="2400" dirty="0">
              <a:latin typeface="+mn-ea"/>
            </a:endParaRPr>
          </a:p>
          <a:p>
            <a:pPr>
              <a:spcBef>
                <a:spcPct val="50000"/>
              </a:spcBef>
            </a:pPr>
            <a:r>
              <a:rPr lang="en-US" altLang="zh-CN" sz="2400" dirty="0">
                <a:latin typeface="+mn-ea"/>
              </a:rPr>
              <a:t>10.</a:t>
            </a:r>
            <a:r>
              <a:rPr lang="zh-CN" altLang="en-US" sz="2400" dirty="0">
                <a:latin typeface="+mn-ea"/>
              </a:rPr>
              <a:t>掌握理论，学以致用，学科价值，重在应用</a:t>
            </a:r>
            <a:endParaRPr lang="zh-CN" altLang="en-US" sz="2400" dirty="0">
              <a:latin typeface="+mn-ea"/>
              <a:cs typeface="微软雅黑" panose="020B0503020204020204" charset="-122"/>
            </a:endParaRPr>
          </a:p>
        </p:txBody>
      </p:sp>
      <p:sp>
        <p:nvSpPr>
          <p:cNvPr id="9" name="标题 2"/>
          <p:cNvSpPr txBox="1"/>
          <p:nvPr/>
        </p:nvSpPr>
        <p:spPr bwMode="auto">
          <a:xfrm>
            <a:off x="2175933" y="335882"/>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年高考命题的十项原则</a:t>
            </a:r>
            <a:endParaRPr lang="zh-CN" altLang="en-US" sz="3200" dirty="0">
              <a:solidFill>
                <a:srgbClr val="FF0000"/>
              </a:solidFill>
              <a:latin typeface="+mn-ea"/>
              <a:ea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p:nvPr/>
        </p:nvSpPr>
        <p:spPr>
          <a:xfrm>
            <a:off x="1458820" y="1346997"/>
            <a:ext cx="6629710" cy="646331"/>
          </a:xfrm>
          <a:prstGeom prst="rect">
            <a:avLst/>
          </a:prstGeom>
          <a:noFill/>
          <a:ln w="9525">
            <a:noFill/>
          </a:ln>
        </p:spPr>
        <p:txBody>
          <a:bodyPr wrap="square">
            <a:spAutoFit/>
          </a:bodyPr>
          <a:lstStyle/>
          <a:p>
            <a:pPr>
              <a:lnSpc>
                <a:spcPct val="150000"/>
              </a:lnSpc>
              <a:spcBef>
                <a:spcPct val="50000"/>
              </a:spcBef>
            </a:pPr>
            <a:r>
              <a:rPr lang="en-US" altLang="zh-CN" sz="2400" b="1" dirty="0">
                <a:solidFill>
                  <a:srgbClr val="0070C0"/>
                </a:solidFill>
                <a:latin typeface="微软雅黑" panose="020B0503020204020204" charset="-122"/>
                <a:ea typeface="微软雅黑" panose="020B0503020204020204" charset="-122"/>
                <a:cs typeface="微软雅黑" panose="020B0503020204020204" charset="-122"/>
              </a:rPr>
              <a:t>1.</a:t>
            </a:r>
            <a:r>
              <a:rPr lang="zh-CN" altLang="en-US" sz="2400" b="1" dirty="0">
                <a:solidFill>
                  <a:srgbClr val="0070C0"/>
                </a:solidFill>
                <a:latin typeface="微软雅黑" panose="020B0503020204020204" charset="-122"/>
                <a:ea typeface="微软雅黑" panose="020B0503020204020204" charset="-122"/>
                <a:cs typeface="微软雅黑" panose="020B0503020204020204" charset="-122"/>
              </a:rPr>
              <a:t>方向明确，立意鲜明，情景新颖，贴近实际</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9" name="标题 2"/>
          <p:cNvSpPr txBox="1"/>
          <p:nvPr/>
        </p:nvSpPr>
        <p:spPr bwMode="auto">
          <a:xfrm>
            <a:off x="2175933" y="335882"/>
            <a:ext cx="9720263" cy="803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01600" tIns="38100" rIns="76200" bIns="38100" rtlCol="0" anchor="ctr" anchorCtr="0">
            <a:noAutofit/>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marL="457200" indent="-457200">
              <a:buFont typeface="Wingdings" panose="05000000000000000000" pitchFamily="2" charset="2"/>
              <a:buChar char="Ø"/>
            </a:pPr>
            <a:r>
              <a:rPr lang="en-US" altLang="zh-CN" sz="3200" dirty="0">
                <a:solidFill>
                  <a:srgbClr val="FF0000"/>
                </a:solidFill>
                <a:latin typeface="+mn-ea"/>
                <a:ea typeface="+mn-ea"/>
                <a:cs typeface="微软雅黑" panose="020B0503020204020204" charset="-122"/>
              </a:rPr>
              <a:t>2021</a:t>
            </a:r>
            <a:r>
              <a:rPr lang="zh-CN" altLang="en-US" sz="3200" dirty="0">
                <a:solidFill>
                  <a:srgbClr val="FF0000"/>
                </a:solidFill>
                <a:latin typeface="+mn-ea"/>
                <a:ea typeface="+mn-ea"/>
                <a:cs typeface="微软雅黑" panose="020B0503020204020204" charset="-122"/>
              </a:rPr>
              <a:t>年高考命题的十项原则</a:t>
            </a:r>
            <a:endParaRPr lang="zh-CN" altLang="en-US" sz="3200" dirty="0">
              <a:solidFill>
                <a:srgbClr val="FF0000"/>
              </a:solidFill>
              <a:latin typeface="+mn-ea"/>
              <a:ea typeface="+mn-ea"/>
            </a:endParaRPr>
          </a:p>
        </p:txBody>
      </p:sp>
      <p:grpSp>
        <p:nvGrpSpPr>
          <p:cNvPr id="17" name="组合 16"/>
          <p:cNvGrpSpPr/>
          <p:nvPr/>
        </p:nvGrpSpPr>
        <p:grpSpPr>
          <a:xfrm>
            <a:off x="4799699" y="4076740"/>
            <a:ext cx="1666875" cy="1123950"/>
            <a:chOff x="4629896" y="3595892"/>
            <a:chExt cx="1666875" cy="1123950"/>
          </a:xfrm>
        </p:grpSpPr>
        <p:sp>
          <p:nvSpPr>
            <p:cNvPr id="2" name="椭圆 1"/>
            <p:cNvSpPr/>
            <p:nvPr/>
          </p:nvSpPr>
          <p:spPr>
            <a:xfrm>
              <a:off x="4629896" y="3595892"/>
              <a:ext cx="1666875" cy="1123950"/>
            </a:xfrm>
            <a:prstGeom prst="ellipse">
              <a:avLst/>
            </a:prstGeom>
            <a:solidFill>
              <a:srgbClr val="008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FFFF00"/>
                </a:solidFill>
              </a:endParaRPr>
            </a:p>
          </p:txBody>
        </p:sp>
        <p:sp>
          <p:nvSpPr>
            <p:cNvPr id="3" name="文本框 2"/>
            <p:cNvSpPr txBox="1"/>
            <p:nvPr/>
          </p:nvSpPr>
          <p:spPr>
            <a:xfrm>
              <a:off x="5078958" y="3921895"/>
              <a:ext cx="973275" cy="523220"/>
            </a:xfrm>
            <a:prstGeom prst="rect">
              <a:avLst/>
            </a:prstGeom>
            <a:noFill/>
          </p:spPr>
          <p:txBody>
            <a:bodyPr wrap="square" rtlCol="0">
              <a:spAutoFit/>
            </a:bodyPr>
            <a:lstStyle/>
            <a:p>
              <a:r>
                <a:rPr lang="zh-CN" altLang="en-US" sz="2800" dirty="0">
                  <a:solidFill>
                    <a:srgbClr val="FFFF00"/>
                  </a:solidFill>
                </a:rPr>
                <a:t>情景</a:t>
              </a:r>
            </a:p>
          </p:txBody>
        </p:sp>
      </p:grpSp>
      <p:grpSp>
        <p:nvGrpSpPr>
          <p:cNvPr id="15" name="组合 14"/>
          <p:cNvGrpSpPr/>
          <p:nvPr/>
        </p:nvGrpSpPr>
        <p:grpSpPr>
          <a:xfrm>
            <a:off x="1973833" y="4799014"/>
            <a:ext cx="1781175" cy="1123950"/>
            <a:chOff x="2772521" y="5209953"/>
            <a:chExt cx="1781175" cy="1123950"/>
          </a:xfrm>
        </p:grpSpPr>
        <p:sp>
          <p:nvSpPr>
            <p:cNvPr id="10" name="椭圆 9"/>
            <p:cNvSpPr/>
            <p:nvPr/>
          </p:nvSpPr>
          <p:spPr>
            <a:xfrm>
              <a:off x="2772521" y="5209953"/>
              <a:ext cx="1666875" cy="1123950"/>
            </a:xfrm>
            <a:prstGeom prst="ellipse">
              <a:avLst/>
            </a:prstGeom>
            <a:solidFill>
              <a:srgbClr val="008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1" name="文本框 10"/>
            <p:cNvSpPr txBox="1"/>
            <p:nvPr/>
          </p:nvSpPr>
          <p:spPr>
            <a:xfrm>
              <a:off x="2863008" y="5510318"/>
              <a:ext cx="1690688" cy="523220"/>
            </a:xfrm>
            <a:prstGeom prst="rect">
              <a:avLst/>
            </a:prstGeom>
            <a:noFill/>
          </p:spPr>
          <p:txBody>
            <a:bodyPr wrap="square" rtlCol="0">
              <a:spAutoFit/>
            </a:bodyPr>
            <a:lstStyle/>
            <a:p>
              <a:r>
                <a:rPr lang="zh-CN" altLang="en-US" sz="2800" dirty="0">
                  <a:solidFill>
                    <a:srgbClr val="FFFF00"/>
                  </a:solidFill>
                </a:rPr>
                <a:t>解答试题</a:t>
              </a:r>
            </a:p>
          </p:txBody>
        </p:sp>
      </p:grpSp>
      <p:grpSp>
        <p:nvGrpSpPr>
          <p:cNvPr id="16" name="组合 15"/>
          <p:cNvGrpSpPr/>
          <p:nvPr/>
        </p:nvGrpSpPr>
        <p:grpSpPr>
          <a:xfrm>
            <a:off x="7842042" y="4771138"/>
            <a:ext cx="1781175" cy="1123950"/>
            <a:chOff x="6384119" y="5209953"/>
            <a:chExt cx="1781175" cy="1123950"/>
          </a:xfrm>
        </p:grpSpPr>
        <p:sp>
          <p:nvSpPr>
            <p:cNvPr id="12" name="椭圆 11"/>
            <p:cNvSpPr/>
            <p:nvPr/>
          </p:nvSpPr>
          <p:spPr>
            <a:xfrm>
              <a:off x="6384119" y="5209953"/>
              <a:ext cx="1666875" cy="1123950"/>
            </a:xfrm>
            <a:prstGeom prst="ellipse">
              <a:avLst/>
            </a:prstGeom>
            <a:solidFill>
              <a:srgbClr val="008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3" name="文本框 12"/>
            <p:cNvSpPr txBox="1"/>
            <p:nvPr/>
          </p:nvSpPr>
          <p:spPr>
            <a:xfrm>
              <a:off x="6474606" y="5510318"/>
              <a:ext cx="1690688" cy="523220"/>
            </a:xfrm>
            <a:prstGeom prst="rect">
              <a:avLst/>
            </a:prstGeom>
            <a:noFill/>
          </p:spPr>
          <p:txBody>
            <a:bodyPr wrap="square" rtlCol="0">
              <a:spAutoFit/>
            </a:bodyPr>
            <a:lstStyle/>
            <a:p>
              <a:r>
                <a:rPr lang="zh-CN" altLang="en-US" sz="2800" dirty="0">
                  <a:solidFill>
                    <a:srgbClr val="FFFF00"/>
                  </a:solidFill>
                </a:rPr>
                <a:t>解决问题</a:t>
              </a:r>
            </a:p>
          </p:txBody>
        </p:sp>
      </p:grpSp>
      <p:sp>
        <p:nvSpPr>
          <p:cNvPr id="14" name="右箭头 13"/>
          <p:cNvSpPr/>
          <p:nvPr/>
        </p:nvSpPr>
        <p:spPr>
          <a:xfrm>
            <a:off x="3879835" y="5091235"/>
            <a:ext cx="3809999" cy="539508"/>
          </a:xfrm>
          <a:prstGeom prst="rightArrow">
            <a:avLst/>
          </a:prstGeom>
          <a:solidFill>
            <a:srgbClr val="008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8" name="Text Box 4"/>
          <p:cNvSpPr txBox="1"/>
          <p:nvPr/>
        </p:nvSpPr>
        <p:spPr>
          <a:xfrm>
            <a:off x="1458820" y="2109756"/>
            <a:ext cx="8961531" cy="1754326"/>
          </a:xfrm>
          <a:prstGeom prst="rect">
            <a:avLst/>
          </a:prstGeom>
          <a:solidFill>
            <a:schemeClr val="accent6">
              <a:lumMod val="40000"/>
              <a:lumOff val="60000"/>
            </a:schemeClr>
          </a:solidFill>
          <a:ln w="9525">
            <a:noFill/>
          </a:ln>
        </p:spPr>
        <p:txBody>
          <a:bodyPr wrap="square">
            <a:spAutoFit/>
          </a:bodyPr>
          <a:lstStyle/>
          <a:p>
            <a:pPr>
              <a:lnSpc>
                <a:spcPct val="150000"/>
              </a:lnSpc>
              <a:spcBef>
                <a:spcPct val="50000"/>
              </a:spcBef>
            </a:pPr>
            <a:r>
              <a:rPr lang="zh-CN" altLang="en-US" sz="2400" b="1" dirty="0">
                <a:solidFill>
                  <a:schemeClr val="accent5"/>
                </a:solidFill>
                <a:latin typeface="微软雅黑" panose="020B0503020204020204" charset="-122"/>
                <a:ea typeface="微软雅黑" panose="020B0503020204020204" charset="-122"/>
                <a:cs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高考命题应体现时代主题，弘扬时代精神。试题要用体现中国特色社会主义进入新时代后的</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新材料、新情境、新问题</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，将考查内容进行包装，坚持“</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信息切入、能力考查</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”的原则。</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4882823" y="5565503"/>
            <a:ext cx="1666875" cy="1123950"/>
            <a:chOff x="4629896" y="3595892"/>
            <a:chExt cx="1666875" cy="1123950"/>
          </a:xfrm>
        </p:grpSpPr>
        <p:sp>
          <p:nvSpPr>
            <p:cNvPr id="20" name="椭圆 19"/>
            <p:cNvSpPr/>
            <p:nvPr/>
          </p:nvSpPr>
          <p:spPr>
            <a:xfrm>
              <a:off x="4629896" y="3595892"/>
              <a:ext cx="1666875" cy="1123950"/>
            </a:xfrm>
            <a:prstGeom prst="ellipse">
              <a:avLst/>
            </a:prstGeom>
            <a:solidFill>
              <a:srgbClr val="008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rgbClr val="FFFF00"/>
                </a:solidFill>
              </a:endParaRPr>
            </a:p>
          </p:txBody>
        </p:sp>
        <p:sp>
          <p:nvSpPr>
            <p:cNvPr id="21" name="文本框 20"/>
            <p:cNvSpPr txBox="1"/>
            <p:nvPr/>
          </p:nvSpPr>
          <p:spPr>
            <a:xfrm>
              <a:off x="5076432" y="3907725"/>
              <a:ext cx="952500" cy="523220"/>
            </a:xfrm>
            <a:prstGeom prst="rect">
              <a:avLst/>
            </a:prstGeom>
            <a:noFill/>
          </p:spPr>
          <p:txBody>
            <a:bodyPr wrap="square" rtlCol="0">
              <a:spAutoFit/>
            </a:bodyPr>
            <a:lstStyle/>
            <a:p>
              <a:r>
                <a:rPr lang="zh-CN" altLang="en-US" sz="2800" dirty="0">
                  <a:solidFill>
                    <a:srgbClr val="FFFF00"/>
                  </a:solidFill>
                </a:rPr>
                <a:t>信息</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68457" y="450507"/>
            <a:ext cx="3642360" cy="646331"/>
          </a:xfrm>
          <a:prstGeom prst="rect">
            <a:avLst/>
          </a:prstGeom>
          <a:noFill/>
        </p:spPr>
        <p:txBody>
          <a:bodyPr wrap="square" rtlCol="0">
            <a:spAutoFit/>
          </a:bodyPr>
          <a:lstStyle/>
          <a:p>
            <a:r>
              <a:rPr lang="zh-CN" altLang="en-US" sz="3600" dirty="0">
                <a:latin typeface="+mn-ea"/>
              </a:rPr>
              <a:t>一、无情景</a:t>
            </a:r>
          </a:p>
        </p:txBody>
      </p:sp>
      <p:sp>
        <p:nvSpPr>
          <p:cNvPr id="5" name="文本框 4"/>
          <p:cNvSpPr txBox="1"/>
          <p:nvPr/>
        </p:nvSpPr>
        <p:spPr>
          <a:xfrm>
            <a:off x="4482695" y="413266"/>
            <a:ext cx="6178156" cy="646331"/>
          </a:xfrm>
          <a:prstGeom prst="rect">
            <a:avLst/>
          </a:prstGeom>
          <a:noFill/>
        </p:spPr>
        <p:txBody>
          <a:bodyPr wrap="square" rtlCol="0">
            <a:spAutoFit/>
          </a:bodyPr>
          <a:lstStyle/>
          <a:p>
            <a:r>
              <a:rPr lang="en-US" altLang="zh-CN" sz="3600" dirty="0">
                <a:solidFill>
                  <a:srgbClr val="FF0000"/>
                </a:solidFill>
                <a:latin typeface="+mn-ea"/>
              </a:rPr>
              <a:t>------</a:t>
            </a:r>
            <a:r>
              <a:rPr lang="zh-CN" altLang="en-US" sz="3600" dirty="0">
                <a:solidFill>
                  <a:srgbClr val="FF0000"/>
                </a:solidFill>
                <a:latin typeface="+mn-ea"/>
              </a:rPr>
              <a:t>解决是什么（</a:t>
            </a:r>
            <a:r>
              <a:rPr lang="en-US" altLang="zh-CN" sz="3600" dirty="0">
                <a:solidFill>
                  <a:srgbClr val="FF0000"/>
                </a:solidFill>
                <a:latin typeface="+mn-ea"/>
              </a:rPr>
              <a:t> </a:t>
            </a:r>
            <a:r>
              <a:rPr lang="zh-CN" altLang="en-US" sz="3600" dirty="0">
                <a:solidFill>
                  <a:srgbClr val="FF0000"/>
                </a:solidFill>
                <a:latin typeface="+mn-ea"/>
              </a:rPr>
              <a:t>解答试题）</a:t>
            </a:r>
          </a:p>
        </p:txBody>
      </p:sp>
      <p:sp>
        <p:nvSpPr>
          <p:cNvPr id="9" name="Rectangle 3"/>
          <p:cNvSpPr>
            <a:spLocks noChangeArrowheads="1"/>
          </p:cNvSpPr>
          <p:nvPr/>
        </p:nvSpPr>
        <p:spPr bwMode="auto">
          <a:xfrm>
            <a:off x="968521" y="1168575"/>
            <a:ext cx="93589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zh-CN" sz="2000" dirty="0">
                <a:solidFill>
                  <a:srgbClr val="0000FF"/>
                </a:solidFill>
                <a:latin typeface="+mn-ea"/>
                <a:cs typeface="Times New Roman" panose="02020603050405020304" charset="0"/>
              </a:rPr>
              <a:t>【2019</a:t>
            </a:r>
            <a:r>
              <a:rPr lang="zh-CN" altLang="en-US" sz="2000" dirty="0">
                <a:solidFill>
                  <a:srgbClr val="0000FF"/>
                </a:solidFill>
                <a:latin typeface="+mn-ea"/>
                <a:cs typeface="Times New Roman" panose="02020603050405020304" charset="0"/>
              </a:rPr>
              <a:t>全国</a:t>
            </a:r>
            <a:r>
              <a:rPr lang="en-US" altLang="zh-CN" sz="2000" dirty="0">
                <a:solidFill>
                  <a:srgbClr val="0000FF"/>
                </a:solidFill>
                <a:latin typeface="+mn-ea"/>
                <a:cs typeface="Times New Roman" panose="02020603050405020304" charset="0"/>
              </a:rPr>
              <a:t>Ⅱ</a:t>
            </a:r>
            <a:r>
              <a:rPr lang="zh-CN" altLang="en-US" sz="2000" dirty="0">
                <a:solidFill>
                  <a:srgbClr val="0000FF"/>
                </a:solidFill>
                <a:latin typeface="+mn-ea"/>
                <a:cs typeface="Times New Roman" panose="02020603050405020304" charset="0"/>
              </a:rPr>
              <a:t>卷，</a:t>
            </a:r>
            <a:r>
              <a:rPr lang="en-US" altLang="zh-CN" sz="2000" dirty="0">
                <a:solidFill>
                  <a:srgbClr val="0000FF"/>
                </a:solidFill>
                <a:latin typeface="+mn-ea"/>
                <a:cs typeface="Times New Roman" panose="02020603050405020304" charset="0"/>
              </a:rPr>
              <a:t>27】</a:t>
            </a:r>
            <a:r>
              <a:rPr lang="zh-CN" altLang="zh-CN" sz="2000" dirty="0">
                <a:latin typeface="+mn-ea"/>
                <a:cs typeface="Times New Roman" panose="02020603050405020304" charset="0"/>
              </a:rPr>
              <a:t>（2）某温度下，等物质的量的碘和环戊烯</a:t>
            </a:r>
            <a:r>
              <a:rPr lang="zh-CN" altLang="en-US" sz="2000" dirty="0">
                <a:latin typeface="+mn-ea"/>
                <a:cs typeface="Times New Roman" panose="02020603050405020304" charset="0"/>
              </a:rPr>
              <a:t>（     ）</a:t>
            </a:r>
            <a:r>
              <a:rPr kumimoji="0" lang="zh-CN" sz="2000" b="0" i="0" u="none" strike="noStrike" cap="none" normalizeH="0" baseline="0" dirty="0">
                <a:ln>
                  <a:noFill/>
                </a:ln>
                <a:solidFill>
                  <a:schemeClr val="tx1"/>
                </a:solidFill>
                <a:effectLst/>
                <a:latin typeface="+mn-ea"/>
                <a:cs typeface="Times New Roman" panose="02020603050405020304" charset="0"/>
              </a:rPr>
              <a:t>在刚性容器内发生反应</a:t>
            </a:r>
            <a:r>
              <a:rPr kumimoji="0" lang="en-US" altLang="zh-CN" sz="2000" b="0" i="0" u="none" strike="noStrike" cap="none" normalizeH="0" baseline="0" dirty="0">
                <a:ln>
                  <a:noFill/>
                </a:ln>
                <a:solidFill>
                  <a:schemeClr val="tx1"/>
                </a:solidFill>
                <a:effectLst/>
                <a:latin typeface="+mn-ea"/>
                <a:cs typeface="宋体" panose="02010600030101010101" pitchFamily="2" charset="-122"/>
              </a:rPr>
              <a:t>                                                        △H=+</a:t>
            </a:r>
            <a:r>
              <a:rPr lang="zh-CN" altLang="zh-CN" sz="2000" dirty="0">
                <a:latin typeface="+mn-ea"/>
              </a:rPr>
              <a:t> 89.3 </a:t>
            </a:r>
            <a:r>
              <a:rPr lang="en-US" altLang="zh-CN" sz="2000" dirty="0">
                <a:latin typeface="+mn-ea"/>
              </a:rPr>
              <a:t>kJ/</a:t>
            </a:r>
            <a:r>
              <a:rPr lang="en-US" altLang="zh-CN" sz="2000" dirty="0" err="1">
                <a:latin typeface="+mn-ea"/>
              </a:rPr>
              <a:t>mol</a:t>
            </a:r>
            <a:r>
              <a:rPr kumimoji="0" lang="zh-CN" sz="2000" b="0" i="0" u="none" strike="noStrike" cap="none" normalizeH="0" baseline="0" dirty="0">
                <a:ln>
                  <a:noFill/>
                </a:ln>
                <a:solidFill>
                  <a:schemeClr val="tx1"/>
                </a:solidFill>
                <a:effectLst/>
                <a:latin typeface="+mn-ea"/>
                <a:cs typeface="Times New Roman" panose="02020603050405020304" charset="0"/>
              </a:rPr>
              <a:t>，达到平衡后，欲增加环戊烯的平衡转化率，可采取的措施有</a:t>
            </a:r>
            <a:r>
              <a:rPr kumimoji="0" lang="zh-CN" altLang="zh-CN" sz="2000" b="0" i="0" u="none" strike="noStrike" cap="none" normalizeH="0" baseline="0" dirty="0">
                <a:ln>
                  <a:noFill/>
                </a:ln>
                <a:solidFill>
                  <a:schemeClr val="tx1"/>
                </a:solidFill>
                <a:effectLst/>
                <a:latin typeface="+mn-ea"/>
                <a:cs typeface="Times New Roman" panose="02020603050405020304" charset="0"/>
              </a:rPr>
              <a:t>__________</a:t>
            </a:r>
            <a:r>
              <a:rPr kumimoji="0" lang="zh-CN" sz="2000" b="0" i="0" u="none" strike="noStrike" cap="none" normalizeH="0" baseline="0" dirty="0">
                <a:ln>
                  <a:noFill/>
                </a:ln>
                <a:solidFill>
                  <a:schemeClr val="tx1"/>
                </a:solidFill>
                <a:effectLst/>
                <a:latin typeface="+mn-ea"/>
                <a:cs typeface="Times New Roman" panose="02020603050405020304" charset="0"/>
              </a:rPr>
              <a:t>（填标号）。</a:t>
            </a:r>
            <a:endParaRPr kumimoji="0" lang="zh-CN" sz="2000" b="0" i="0" u="none" strike="noStrike" cap="none" normalizeH="0" baseline="0" dirty="0">
              <a:ln>
                <a:noFill/>
              </a:ln>
              <a:solidFill>
                <a:schemeClr val="tx1"/>
              </a:solidFill>
              <a:effectLst/>
              <a:latin typeface="+mn-ea"/>
            </a:endParaRPr>
          </a:p>
          <a:p>
            <a:pPr marL="0" marR="0" lvl="0" indent="266700" algn="l" defTabSz="914400" rtl="0" eaLnBrk="0" fontAlgn="base" latinLnBrk="0" hangingPunct="0">
              <a:lnSpc>
                <a:spcPct val="150000"/>
              </a:lnSpc>
              <a:spcBef>
                <a:spcPct val="0"/>
              </a:spcBef>
              <a:spcAft>
                <a:spcPct val="0"/>
              </a:spcAft>
              <a:buClrTx/>
              <a:buSzTx/>
              <a:buFontTx/>
              <a:buNone/>
            </a:pPr>
            <a:r>
              <a:rPr kumimoji="0" lang="zh-CN" altLang="zh-CN" sz="2000" b="0" i="0" u="none" strike="noStrike" cap="none" normalizeH="0" baseline="0" dirty="0">
                <a:ln>
                  <a:noFill/>
                </a:ln>
                <a:solidFill>
                  <a:schemeClr val="tx1"/>
                </a:solidFill>
                <a:effectLst/>
                <a:latin typeface="+mn-ea"/>
              </a:rPr>
              <a:t>A</a:t>
            </a:r>
            <a:r>
              <a:rPr kumimoji="0" lang="zh-CN" sz="2000" b="0" i="0" u="none" strike="noStrike" cap="none" normalizeH="0" baseline="0" dirty="0">
                <a:ln>
                  <a:noFill/>
                </a:ln>
                <a:solidFill>
                  <a:schemeClr val="tx1"/>
                </a:solidFill>
                <a:effectLst/>
                <a:latin typeface="+mn-ea"/>
              </a:rPr>
              <a:t>．通入惰性气体</a:t>
            </a:r>
            <a:r>
              <a:rPr kumimoji="0" lang="en-US" altLang="zh-CN" sz="2000" b="0" i="0" u="none" strike="noStrike" cap="none" normalizeH="0" baseline="0" dirty="0">
                <a:ln>
                  <a:noFill/>
                </a:ln>
                <a:solidFill>
                  <a:schemeClr val="tx1"/>
                </a:solidFill>
                <a:effectLst/>
                <a:latin typeface="+mn-ea"/>
              </a:rPr>
              <a:t>    </a:t>
            </a:r>
            <a:r>
              <a:rPr kumimoji="0" lang="zh-CN" altLang="zh-CN" sz="2000" b="0" i="0" u="none" strike="noStrike" cap="none" normalizeH="0" baseline="0" dirty="0">
                <a:ln>
                  <a:noFill/>
                </a:ln>
                <a:solidFill>
                  <a:schemeClr val="tx1"/>
                </a:solidFill>
                <a:effectLst/>
                <a:latin typeface="+mn-ea"/>
              </a:rPr>
              <a:t>B</a:t>
            </a:r>
            <a:r>
              <a:rPr kumimoji="0" lang="zh-CN" sz="2000" b="0" i="0" u="none" strike="noStrike" cap="none" normalizeH="0" baseline="0" dirty="0">
                <a:ln>
                  <a:noFill/>
                </a:ln>
                <a:solidFill>
                  <a:schemeClr val="tx1"/>
                </a:solidFill>
                <a:effectLst/>
                <a:latin typeface="+mn-ea"/>
              </a:rPr>
              <a:t>．提高温度</a:t>
            </a:r>
            <a:r>
              <a:rPr kumimoji="0" lang="en-US" altLang="zh-CN" sz="2000" b="0" i="0" u="none" strike="noStrike" cap="none" normalizeH="0" baseline="0" dirty="0">
                <a:ln>
                  <a:noFill/>
                </a:ln>
                <a:solidFill>
                  <a:schemeClr val="tx1"/>
                </a:solidFill>
                <a:effectLst/>
                <a:latin typeface="+mn-ea"/>
              </a:rPr>
              <a:t>    </a:t>
            </a:r>
            <a:r>
              <a:rPr kumimoji="0" lang="zh-CN" altLang="zh-CN" sz="2000" b="0" i="0" u="none" strike="noStrike" cap="none" normalizeH="0" baseline="0" dirty="0">
                <a:ln>
                  <a:noFill/>
                </a:ln>
                <a:solidFill>
                  <a:schemeClr val="tx1"/>
                </a:solidFill>
                <a:effectLst/>
                <a:latin typeface="+mn-ea"/>
              </a:rPr>
              <a:t>C</a:t>
            </a:r>
            <a:r>
              <a:rPr kumimoji="0" lang="zh-CN" sz="2000" b="0" i="0" u="none" strike="noStrike" cap="none" normalizeH="0" baseline="0" dirty="0">
                <a:ln>
                  <a:noFill/>
                </a:ln>
                <a:solidFill>
                  <a:schemeClr val="tx1"/>
                </a:solidFill>
                <a:effectLst/>
                <a:latin typeface="+mn-ea"/>
              </a:rPr>
              <a:t>．增加环戊烯浓度</a:t>
            </a:r>
            <a:r>
              <a:rPr kumimoji="0" lang="en-US" altLang="zh-CN" sz="2000" b="0" i="0" u="none" strike="noStrike" cap="none" normalizeH="0" baseline="0" dirty="0">
                <a:ln>
                  <a:noFill/>
                </a:ln>
                <a:solidFill>
                  <a:schemeClr val="tx1"/>
                </a:solidFill>
                <a:effectLst/>
                <a:latin typeface="+mn-ea"/>
              </a:rPr>
              <a:t>    </a:t>
            </a:r>
            <a:r>
              <a:rPr kumimoji="0" lang="zh-CN" altLang="zh-CN" sz="2000" b="0" i="0" u="none" strike="noStrike" cap="none" normalizeH="0" baseline="0" dirty="0">
                <a:ln>
                  <a:noFill/>
                </a:ln>
                <a:solidFill>
                  <a:schemeClr val="tx1"/>
                </a:solidFill>
                <a:effectLst/>
                <a:latin typeface="+mn-ea"/>
              </a:rPr>
              <a:t>D</a:t>
            </a:r>
            <a:r>
              <a:rPr kumimoji="0" lang="zh-CN" sz="2000" b="0" i="0" u="none" strike="noStrike" cap="none" normalizeH="0" baseline="0" dirty="0">
                <a:ln>
                  <a:noFill/>
                </a:ln>
                <a:solidFill>
                  <a:schemeClr val="tx1"/>
                </a:solidFill>
                <a:effectLst/>
                <a:latin typeface="+mn-ea"/>
              </a:rPr>
              <a:t>．增加碘浓度</a:t>
            </a:r>
          </a:p>
        </p:txBody>
      </p:sp>
      <p:sp>
        <p:nvSpPr>
          <p:cNvPr id="10" name="Rectangle 7"/>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n-ea"/>
            </a:endParaRPr>
          </a:p>
        </p:txBody>
      </p:sp>
      <p:grpSp>
        <p:nvGrpSpPr>
          <p:cNvPr id="2" name="组合 1"/>
          <p:cNvGrpSpPr/>
          <p:nvPr/>
        </p:nvGrpSpPr>
        <p:grpSpPr>
          <a:xfrm>
            <a:off x="2452046" y="1628960"/>
            <a:ext cx="6002866" cy="494846"/>
            <a:chOff x="3325395" y="3069287"/>
            <a:chExt cx="6002866" cy="494846"/>
          </a:xfrm>
        </p:grpSpPr>
        <p:pic>
          <p:nvPicPr>
            <p:cNvPr id="12" name="Picture 6" descr="高考资源网(ks5u.com),中国最大的高考网站,您身边的高考专家。"/>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418" y="3089627"/>
              <a:ext cx="4270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高考资源网(ks5u.com),中国最大的高考网站,您身边的高考专家。"/>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4555" y="3091058"/>
              <a:ext cx="449263" cy="4730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3325395" y="3069287"/>
              <a:ext cx="60028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indent="26670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mn-ea"/>
                  <a:cs typeface="Times New Roman" panose="02020603050405020304" charset="0"/>
                </a:rPr>
                <a:t>        (g)+ I</a:t>
              </a:r>
              <a:r>
                <a:rPr kumimoji="0" lang="en-US" altLang="zh-CN" sz="2400" b="0" i="0" u="none" strike="noStrike" cap="none" normalizeH="0" baseline="-30000" dirty="0">
                  <a:ln>
                    <a:noFill/>
                  </a:ln>
                  <a:solidFill>
                    <a:schemeClr val="tx1"/>
                  </a:solidFill>
                  <a:effectLst/>
                  <a:latin typeface="+mn-ea"/>
                  <a:cs typeface="Times New Roman" panose="02020603050405020304" charset="0"/>
                </a:rPr>
                <a:t>2</a:t>
              </a:r>
              <a:r>
                <a:rPr kumimoji="0" lang="en-US" altLang="zh-CN" sz="2400" b="0" i="0" u="none" strike="noStrike" cap="none" normalizeH="0" baseline="0" dirty="0">
                  <a:ln>
                    <a:noFill/>
                  </a:ln>
                  <a:solidFill>
                    <a:schemeClr val="tx1"/>
                  </a:solidFill>
                  <a:effectLst/>
                  <a:latin typeface="+mn-ea"/>
                  <a:cs typeface="Times New Roman" panose="02020603050405020304" charset="0"/>
                </a:rPr>
                <a:t>(g)=   </a:t>
              </a:r>
              <a:r>
                <a:rPr lang="en-US" altLang="zh-CN" sz="2400" dirty="0">
                  <a:latin typeface="+mn-ea"/>
                  <a:cs typeface="Times New Roman" panose="02020603050405020304" charset="0"/>
                </a:rPr>
                <a:t>   (g)+2HI (g)</a:t>
              </a:r>
              <a:endParaRPr kumimoji="0" lang="en-US" altLang="zh-CN" sz="2400" b="0" i="0" u="none" strike="noStrike" cap="none" normalizeH="0" baseline="0" dirty="0">
                <a:ln>
                  <a:noFill/>
                </a:ln>
                <a:solidFill>
                  <a:schemeClr val="tx1"/>
                </a:solidFill>
                <a:effectLst/>
                <a:latin typeface="+mn-ea"/>
              </a:endParaRPr>
            </a:p>
          </p:txBody>
        </p:sp>
      </p:grpSp>
      <p:sp>
        <p:nvSpPr>
          <p:cNvPr id="15" name="Rectangle 9"/>
          <p:cNvSpPr>
            <a:spLocks noChangeArrowheads="1"/>
          </p:cNvSpPr>
          <p:nvPr/>
        </p:nvSpPr>
        <p:spPr bwMode="auto">
          <a:xfrm>
            <a:off x="0" y="828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latin typeface="+mn-ea"/>
            </a:endParaRPr>
          </a:p>
        </p:txBody>
      </p:sp>
      <p:sp>
        <p:nvSpPr>
          <p:cNvPr id="16" name="副标题 2"/>
          <p:cNvSpPr>
            <a:spLocks noGrp="1"/>
          </p:cNvSpPr>
          <p:nvPr/>
        </p:nvSpPr>
        <p:spPr>
          <a:xfrm>
            <a:off x="7026152" y="2099751"/>
            <a:ext cx="1428760" cy="747713"/>
          </a:xfrm>
          <a:prstGeom prst="rect">
            <a:avLst/>
          </a:prstGeom>
          <a:noFill/>
          <a:ln w="12700">
            <a:noFill/>
            <a:miter/>
          </a:ln>
        </p:spPr>
        <p:txBody>
          <a:bodyPr wrap="square"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400"/>
            <a:r>
              <a:rPr lang="en-US" altLang="zh-CN" sz="2800" b="1" kern="1200" dirty="0">
                <a:solidFill>
                  <a:srgbClr val="0000FF"/>
                </a:solidFill>
                <a:latin typeface="+mn-ea"/>
                <a:cs typeface="+mn-cs"/>
              </a:rPr>
              <a:t>BD</a:t>
            </a:r>
            <a:endParaRPr lang="zh-CN" altLang="zh-CN" sz="2800" b="1" kern="1200" dirty="0">
              <a:solidFill>
                <a:srgbClr val="0000FF"/>
              </a:solidFill>
              <a:latin typeface="+mn-ea"/>
              <a:cs typeface="+mn-cs"/>
            </a:endParaRPr>
          </a:p>
        </p:txBody>
      </p:sp>
      <p:sp>
        <p:nvSpPr>
          <p:cNvPr id="17" name="文本框 16"/>
          <p:cNvSpPr txBox="1"/>
          <p:nvPr/>
        </p:nvSpPr>
        <p:spPr>
          <a:xfrm>
            <a:off x="3433755" y="6032753"/>
            <a:ext cx="4077547" cy="646331"/>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明确告知答题角度</a:t>
            </a:r>
          </a:p>
        </p:txBody>
      </p:sp>
      <p:sp>
        <p:nvSpPr>
          <p:cNvPr id="18" name="矩形 17"/>
          <p:cNvSpPr/>
          <p:nvPr/>
        </p:nvSpPr>
        <p:spPr>
          <a:xfrm>
            <a:off x="1020178" y="3055823"/>
            <a:ext cx="9315450" cy="2862322"/>
          </a:xfrm>
          <a:prstGeom prst="rect">
            <a:avLst/>
          </a:prstGeom>
        </p:spPr>
        <p:txBody>
          <a:bodyPr wrap="square">
            <a:spAutoFit/>
          </a:bodyPr>
          <a:lstStyle/>
          <a:p>
            <a:pPr marL="266700" indent="-266700" fontAlgn="ctr" hangingPunct="0">
              <a:lnSpc>
                <a:spcPct val="150000"/>
              </a:lnSpc>
            </a:pPr>
            <a:r>
              <a:rPr lang="en-US" altLang="zh-CN" sz="2000" dirty="0">
                <a:solidFill>
                  <a:srgbClr val="0000FF"/>
                </a:solidFill>
                <a:latin typeface="+mn-ea"/>
                <a:cs typeface="Times New Roman" panose="02020603050405020304" charset="0"/>
              </a:rPr>
              <a:t>【 </a:t>
            </a:r>
            <a:r>
              <a:rPr lang="en-US" altLang="zh-CN" sz="2000" kern="0" dirty="0">
                <a:solidFill>
                  <a:srgbClr val="0000FF"/>
                </a:solidFill>
                <a:latin typeface="+mn-ea"/>
              </a:rPr>
              <a:t>2018</a:t>
            </a:r>
            <a:r>
              <a:rPr lang="zh-CN" altLang="en-US" sz="2000" kern="0" dirty="0">
                <a:solidFill>
                  <a:srgbClr val="0000FF"/>
                </a:solidFill>
                <a:latin typeface="+mn-ea"/>
              </a:rPr>
              <a:t>全国</a:t>
            </a:r>
            <a:r>
              <a:rPr lang="en-US" altLang="zh-CN" sz="2000" kern="0" dirty="0">
                <a:solidFill>
                  <a:srgbClr val="0000FF"/>
                </a:solidFill>
                <a:latin typeface="+mn-ea"/>
              </a:rPr>
              <a:t>Ⅱ</a:t>
            </a:r>
            <a:r>
              <a:rPr lang="zh-CN" altLang="zh-CN" sz="2000" kern="0" dirty="0">
                <a:solidFill>
                  <a:srgbClr val="0000FF"/>
                </a:solidFill>
                <a:latin typeface="+mn-ea"/>
              </a:rPr>
              <a:t>卷</a:t>
            </a:r>
            <a:r>
              <a:rPr lang="en-US" altLang="zh-CN" sz="2000" kern="0" dirty="0">
                <a:solidFill>
                  <a:srgbClr val="0000FF"/>
                </a:solidFill>
                <a:latin typeface="+mn-ea"/>
              </a:rPr>
              <a:t>,27</a:t>
            </a:r>
            <a:r>
              <a:rPr lang="en-US" altLang="zh-CN" sz="2000" dirty="0">
                <a:solidFill>
                  <a:srgbClr val="0000FF"/>
                </a:solidFill>
                <a:latin typeface="+mn-ea"/>
                <a:cs typeface="Times New Roman" panose="02020603050405020304" charset="0"/>
              </a:rPr>
              <a:t> 】</a:t>
            </a:r>
            <a:r>
              <a:rPr lang="en-US" altLang="zh-CN" sz="2000" kern="100" dirty="0">
                <a:solidFill>
                  <a:srgbClr val="0000FF"/>
                </a:solidFill>
                <a:latin typeface="+mn-ea"/>
              </a:rPr>
              <a:t> </a:t>
            </a:r>
            <a:r>
              <a:rPr lang="en-US" altLang="zh-CN" sz="2000" kern="100" dirty="0">
                <a:latin typeface="+mn-ea"/>
              </a:rPr>
              <a:t>CH</a:t>
            </a:r>
            <a:r>
              <a:rPr lang="en-US" altLang="zh-CN" sz="2000" kern="100" baseline="-25000" dirty="0">
                <a:latin typeface="+mn-ea"/>
              </a:rPr>
              <a:t>4</a:t>
            </a:r>
            <a:r>
              <a:rPr lang="en-US" altLang="zh-CN" sz="2000" kern="100" dirty="0">
                <a:latin typeface="+mn-ea"/>
              </a:rPr>
              <a:t>-CO</a:t>
            </a:r>
            <a:r>
              <a:rPr lang="en-US" altLang="zh-CN" sz="2000" kern="100" baseline="-25000" dirty="0">
                <a:latin typeface="+mn-ea"/>
              </a:rPr>
              <a:t>2</a:t>
            </a:r>
            <a:r>
              <a:rPr lang="zh-CN" altLang="zh-CN" sz="2000" kern="100" dirty="0">
                <a:latin typeface="+mn-ea"/>
              </a:rPr>
              <a:t>催化重整不仅可以得到合成气（</a:t>
            </a:r>
            <a:r>
              <a:rPr lang="en-US" altLang="zh-CN" sz="2000" kern="100" dirty="0">
                <a:latin typeface="+mn-ea"/>
              </a:rPr>
              <a:t>CO</a:t>
            </a:r>
            <a:r>
              <a:rPr lang="zh-CN" altLang="zh-CN" sz="2000" kern="100" dirty="0">
                <a:latin typeface="+mn-ea"/>
              </a:rPr>
              <a:t>和</a:t>
            </a:r>
            <a:r>
              <a:rPr lang="en-US" altLang="zh-CN" sz="2000" kern="100" dirty="0">
                <a:latin typeface="+mn-ea"/>
              </a:rPr>
              <a:t>H</a:t>
            </a:r>
            <a:r>
              <a:rPr lang="en-US" altLang="zh-CN" sz="2000" kern="100" baseline="-25000" dirty="0">
                <a:latin typeface="+mn-ea"/>
              </a:rPr>
              <a:t>2</a:t>
            </a:r>
            <a:r>
              <a:rPr lang="zh-CN" altLang="zh-CN" sz="2000" kern="100" dirty="0">
                <a:latin typeface="+mn-ea"/>
              </a:rPr>
              <a:t>），还对温室气体的减排具有重要意义。回答下列问题：</a:t>
            </a:r>
            <a:endParaRPr lang="en-US" altLang="zh-CN" sz="2000" kern="100" dirty="0">
              <a:latin typeface="+mn-ea"/>
            </a:endParaRPr>
          </a:p>
          <a:p>
            <a:pPr marL="266700" indent="-266700" fontAlgn="ctr" hangingPunct="0">
              <a:lnSpc>
                <a:spcPct val="150000"/>
              </a:lnSpc>
            </a:pPr>
            <a:r>
              <a:rPr lang="zh-CN" altLang="zh-CN" sz="2000" kern="100" dirty="0">
                <a:latin typeface="+mn-ea"/>
              </a:rPr>
              <a:t>（</a:t>
            </a:r>
            <a:r>
              <a:rPr lang="en-US" altLang="zh-CN" sz="2000" kern="100" dirty="0">
                <a:latin typeface="+mn-ea"/>
              </a:rPr>
              <a:t>1</a:t>
            </a:r>
            <a:r>
              <a:rPr lang="zh-CN" altLang="zh-CN" sz="2000" kern="100" dirty="0">
                <a:latin typeface="+mn-ea"/>
              </a:rPr>
              <a:t>）</a:t>
            </a:r>
            <a:r>
              <a:rPr lang="en-US" altLang="zh-CN" sz="2000" kern="100" dirty="0">
                <a:latin typeface="+mn-ea"/>
              </a:rPr>
              <a:t>CH</a:t>
            </a:r>
            <a:r>
              <a:rPr lang="en-US" altLang="zh-CN" sz="2000" kern="100" baseline="-25000" dirty="0">
                <a:latin typeface="+mn-ea"/>
              </a:rPr>
              <a:t>4</a:t>
            </a:r>
            <a:r>
              <a:rPr lang="en-US" altLang="zh-CN" sz="2000" kern="100" dirty="0">
                <a:latin typeface="+mn-ea"/>
              </a:rPr>
              <a:t>-CO</a:t>
            </a:r>
            <a:r>
              <a:rPr lang="en-US" altLang="zh-CN" sz="2000" kern="100" baseline="-25000" dirty="0">
                <a:latin typeface="+mn-ea"/>
              </a:rPr>
              <a:t>2</a:t>
            </a:r>
            <a:r>
              <a:rPr lang="zh-CN" altLang="zh-CN" sz="2000" kern="100" dirty="0">
                <a:latin typeface="+mn-ea"/>
              </a:rPr>
              <a:t>催化重整反应为：</a:t>
            </a:r>
            <a:r>
              <a:rPr lang="en-US" altLang="zh-CN" sz="2000" kern="100" dirty="0">
                <a:latin typeface="+mn-ea"/>
              </a:rPr>
              <a:t>CH</a:t>
            </a:r>
            <a:r>
              <a:rPr lang="en-US" altLang="zh-CN" sz="2000" kern="100" baseline="-25000" dirty="0">
                <a:latin typeface="+mn-ea"/>
              </a:rPr>
              <a:t>4</a:t>
            </a:r>
            <a:r>
              <a:rPr lang="en-US" altLang="zh-CN" sz="2000" kern="100" dirty="0">
                <a:latin typeface="+mn-ea"/>
              </a:rPr>
              <a:t>(g)+ CO</a:t>
            </a:r>
            <a:r>
              <a:rPr lang="en-US" altLang="zh-CN" sz="2000" kern="100" baseline="-25000" dirty="0">
                <a:latin typeface="+mn-ea"/>
              </a:rPr>
              <a:t>2</a:t>
            </a:r>
            <a:r>
              <a:rPr lang="en-US" altLang="zh-CN" sz="2000" kern="100" dirty="0">
                <a:latin typeface="+mn-ea"/>
              </a:rPr>
              <a:t>(g)=2CO(g)+2H</a:t>
            </a:r>
            <a:r>
              <a:rPr lang="en-US" altLang="zh-CN" sz="2000" kern="100" baseline="-25000" dirty="0">
                <a:latin typeface="+mn-ea"/>
              </a:rPr>
              <a:t>2</a:t>
            </a:r>
            <a:r>
              <a:rPr lang="en-US" altLang="zh-CN" sz="2000" kern="100" dirty="0">
                <a:latin typeface="+mn-ea"/>
              </a:rPr>
              <a:t>(g)……</a:t>
            </a:r>
          </a:p>
          <a:p>
            <a:pPr fontAlgn="ctr" hangingPunct="0">
              <a:lnSpc>
                <a:spcPct val="150000"/>
              </a:lnSpc>
            </a:pPr>
            <a:r>
              <a:rPr lang="zh-CN" altLang="zh-CN" sz="2000" dirty="0">
                <a:latin typeface="+mn-ea"/>
              </a:rPr>
              <a:t>该催化重整反应的</a:t>
            </a:r>
            <a:r>
              <a:rPr lang="en-US" altLang="zh-CN" sz="2000" dirty="0">
                <a:latin typeface="+mn-ea"/>
              </a:rPr>
              <a:t>Δ</a:t>
            </a:r>
            <a:r>
              <a:rPr lang="en-US" altLang="zh-CN" sz="2000" i="1" dirty="0">
                <a:latin typeface="+mn-ea"/>
              </a:rPr>
              <a:t>H</a:t>
            </a:r>
            <a:r>
              <a:rPr lang="en-US" altLang="zh-CN" sz="2000" dirty="0">
                <a:latin typeface="+mn-ea"/>
              </a:rPr>
              <a:t>=______ kJ·mol</a:t>
            </a:r>
            <a:r>
              <a:rPr lang="en-US" altLang="zh-CN" sz="2000" baseline="30000" dirty="0">
                <a:latin typeface="+mn-ea"/>
              </a:rPr>
              <a:t>−1</a:t>
            </a:r>
            <a:r>
              <a:rPr lang="zh-CN" altLang="zh-CN" sz="2000" dirty="0">
                <a:latin typeface="+mn-ea"/>
              </a:rPr>
              <a:t>，</a:t>
            </a:r>
            <a:endParaRPr lang="en-US" altLang="zh-CN" sz="2000" dirty="0">
              <a:latin typeface="+mn-ea"/>
            </a:endParaRPr>
          </a:p>
          <a:p>
            <a:pPr fontAlgn="ctr" hangingPunct="0">
              <a:lnSpc>
                <a:spcPct val="150000"/>
              </a:lnSpc>
            </a:pPr>
            <a:r>
              <a:rPr lang="zh-CN" altLang="zh-CN" sz="2000" dirty="0">
                <a:latin typeface="+mn-ea"/>
              </a:rPr>
              <a:t>有利于提高</a:t>
            </a:r>
            <a:r>
              <a:rPr lang="en-US" altLang="zh-CN" sz="2000" dirty="0">
                <a:latin typeface="+mn-ea"/>
              </a:rPr>
              <a:t>CH</a:t>
            </a:r>
            <a:r>
              <a:rPr lang="en-US" altLang="zh-CN" sz="2000" baseline="-25000" dirty="0">
                <a:latin typeface="+mn-ea"/>
              </a:rPr>
              <a:t>4</a:t>
            </a:r>
            <a:r>
              <a:rPr lang="zh-CN" altLang="zh-CN" sz="2000" dirty="0">
                <a:latin typeface="+mn-ea"/>
              </a:rPr>
              <a:t>平衡转化率的条件是</a:t>
            </a:r>
            <a:r>
              <a:rPr lang="en-US" altLang="zh-CN" sz="2000" dirty="0">
                <a:latin typeface="+mn-ea"/>
              </a:rPr>
              <a:t>____</a:t>
            </a:r>
            <a:r>
              <a:rPr lang="zh-CN" altLang="zh-CN" sz="2000" dirty="0">
                <a:latin typeface="+mn-ea"/>
              </a:rPr>
              <a:t>（填标号）。</a:t>
            </a:r>
          </a:p>
          <a:p>
            <a:pPr fontAlgn="ctr" hangingPunct="0">
              <a:lnSpc>
                <a:spcPct val="150000"/>
              </a:lnSpc>
            </a:pPr>
            <a:r>
              <a:rPr lang="en-US" altLang="zh-CN" sz="2000" dirty="0">
                <a:latin typeface="+mn-ea"/>
              </a:rPr>
              <a:t>A</a:t>
            </a:r>
            <a:r>
              <a:rPr lang="zh-CN" altLang="zh-CN" sz="2000" dirty="0">
                <a:latin typeface="+mn-ea"/>
              </a:rPr>
              <a:t>．高温低压</a:t>
            </a:r>
            <a:r>
              <a:rPr lang="en-US" altLang="zh-CN" sz="2000" dirty="0">
                <a:latin typeface="+mn-ea"/>
              </a:rPr>
              <a:t>	     B</a:t>
            </a:r>
            <a:r>
              <a:rPr lang="zh-CN" altLang="zh-CN" sz="2000" dirty="0">
                <a:latin typeface="+mn-ea"/>
              </a:rPr>
              <a:t>．低温高压</a:t>
            </a:r>
            <a:r>
              <a:rPr lang="en-US" altLang="zh-CN" sz="2000" dirty="0">
                <a:latin typeface="+mn-ea"/>
              </a:rPr>
              <a:t>      C</a:t>
            </a:r>
            <a:r>
              <a:rPr lang="zh-CN" altLang="zh-CN" sz="2000" dirty="0">
                <a:latin typeface="+mn-ea"/>
              </a:rPr>
              <a:t>．高温高压</a:t>
            </a:r>
            <a:r>
              <a:rPr lang="en-US" altLang="zh-CN" sz="2000" dirty="0">
                <a:latin typeface="+mn-ea"/>
              </a:rPr>
              <a:t>       D</a:t>
            </a:r>
            <a:r>
              <a:rPr lang="zh-CN" altLang="zh-CN" sz="2000" dirty="0">
                <a:latin typeface="+mn-ea"/>
              </a:rPr>
              <a:t>．低温低压</a:t>
            </a:r>
          </a:p>
        </p:txBody>
      </p:sp>
      <p:sp>
        <p:nvSpPr>
          <p:cNvPr id="19" name="矩形 18"/>
          <p:cNvSpPr/>
          <p:nvPr/>
        </p:nvSpPr>
        <p:spPr>
          <a:xfrm>
            <a:off x="3573107" y="4529226"/>
            <a:ext cx="1320122" cy="461665"/>
          </a:xfrm>
          <a:prstGeom prst="rect">
            <a:avLst/>
          </a:prstGeom>
        </p:spPr>
        <p:txBody>
          <a:bodyPr wrap="square">
            <a:spAutoFit/>
          </a:bodyPr>
          <a:lstStyle/>
          <a:p>
            <a:r>
              <a:rPr lang="en-US" altLang="zh-CN" sz="2400" kern="100" dirty="0">
                <a:solidFill>
                  <a:srgbClr val="0000FF"/>
                </a:solidFill>
                <a:latin typeface="+mn-ea"/>
              </a:rPr>
              <a:t>+247</a:t>
            </a:r>
            <a:endParaRPr lang="zh-CN" altLang="en-US" sz="2400" dirty="0">
              <a:solidFill>
                <a:srgbClr val="0000FF"/>
              </a:solidFill>
              <a:latin typeface="+mn-ea"/>
            </a:endParaRPr>
          </a:p>
        </p:txBody>
      </p:sp>
      <p:sp>
        <p:nvSpPr>
          <p:cNvPr id="20" name="矩形 19"/>
          <p:cNvSpPr/>
          <p:nvPr/>
        </p:nvSpPr>
        <p:spPr>
          <a:xfrm>
            <a:off x="5186846" y="4887802"/>
            <a:ext cx="1320122" cy="584775"/>
          </a:xfrm>
          <a:prstGeom prst="rect">
            <a:avLst/>
          </a:prstGeom>
        </p:spPr>
        <p:txBody>
          <a:bodyPr wrap="square">
            <a:spAutoFit/>
          </a:bodyPr>
          <a:lstStyle/>
          <a:p>
            <a:r>
              <a:rPr lang="en-US" altLang="zh-CN" sz="3200" kern="100" dirty="0">
                <a:solidFill>
                  <a:srgbClr val="0000FF"/>
                </a:solidFill>
                <a:latin typeface="+mn-ea"/>
              </a:rPr>
              <a:t>A</a:t>
            </a:r>
            <a:endParaRPr lang="zh-CN" altLang="en-US" sz="3200" dirty="0">
              <a:solidFill>
                <a:srgbClr val="0000FF"/>
              </a:solidFill>
              <a:latin typeface="+mn-ea"/>
            </a:endParaRPr>
          </a:p>
        </p:txBody>
      </p:sp>
      <p:sp>
        <p:nvSpPr>
          <p:cNvPr id="3" name="矩形 2"/>
          <p:cNvSpPr/>
          <p:nvPr/>
        </p:nvSpPr>
        <p:spPr>
          <a:xfrm>
            <a:off x="549482" y="548565"/>
            <a:ext cx="481250" cy="5631180"/>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转化率</a:t>
            </a:r>
          </a:p>
        </p:txBody>
      </p:sp>
      <p:pic>
        <p:nvPicPr>
          <p:cNvPr id="25" name="Picture 6" descr="高考资源网(ks5u.com),中国最大的高考网站,您身边的高考专家。"/>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5416" y="1220319"/>
            <a:ext cx="427038" cy="441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96916" y="1122180"/>
            <a:ext cx="1015208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ctr">
              <a:lnSpc>
                <a:spcPct val="150000"/>
              </a:lnSpc>
            </a:pPr>
            <a:r>
              <a:rPr kumimoji="0" lang="en-US" altLang="zh-CN" sz="2400" b="0" i="0" u="none" strike="noStrike" cap="none" normalizeH="0" baseline="0" dirty="0">
                <a:ln>
                  <a:noFill/>
                </a:ln>
                <a:solidFill>
                  <a:srgbClr val="0000FF"/>
                </a:solidFill>
                <a:effectLst/>
                <a:latin typeface="+mn-ea"/>
                <a:cs typeface="Times New Roman" panose="02020603050405020304" charset="0"/>
              </a:rPr>
              <a:t>[2019</a:t>
            </a:r>
            <a:r>
              <a:rPr kumimoji="0" lang="zh-CN" altLang="en-US" sz="2400" b="0" i="0" u="none" strike="noStrike" cap="none" normalizeH="0" baseline="0" dirty="0">
                <a:ln>
                  <a:noFill/>
                </a:ln>
                <a:solidFill>
                  <a:srgbClr val="0000FF"/>
                </a:solidFill>
                <a:effectLst/>
                <a:latin typeface="+mn-ea"/>
                <a:cs typeface="Times New Roman" panose="02020603050405020304" charset="0"/>
              </a:rPr>
              <a:t>全国</a:t>
            </a:r>
            <a:r>
              <a:rPr kumimoji="0" lang="en-US" altLang="zh-CN" sz="2400" b="0" i="0" u="none" strike="noStrike" cap="none" normalizeH="0" baseline="0" dirty="0">
                <a:ln>
                  <a:noFill/>
                </a:ln>
                <a:solidFill>
                  <a:srgbClr val="0000FF"/>
                </a:solidFill>
                <a:effectLst/>
                <a:latin typeface="+mn-ea"/>
                <a:cs typeface="宋体" panose="02010600030101010101" pitchFamily="2" charset="-122"/>
              </a:rPr>
              <a:t>Ⅲ</a:t>
            </a:r>
            <a:r>
              <a:rPr kumimoji="0" lang="zh-CN" altLang="en-US" sz="2400" b="0" i="0" u="none" strike="noStrike" cap="none" normalizeH="0" baseline="0" dirty="0">
                <a:ln>
                  <a:noFill/>
                </a:ln>
                <a:solidFill>
                  <a:srgbClr val="0000FF"/>
                </a:solidFill>
                <a:effectLst/>
                <a:latin typeface="+mn-ea"/>
                <a:cs typeface="宋体" panose="02010600030101010101" pitchFamily="2" charset="-122"/>
              </a:rPr>
              <a:t>卷</a:t>
            </a:r>
            <a:r>
              <a:rPr lang="zh-CN" altLang="en-US" sz="2400" dirty="0">
                <a:solidFill>
                  <a:srgbClr val="0000FF"/>
                </a:solidFill>
                <a:latin typeface="+mn-ea"/>
                <a:cs typeface="Times New Roman" panose="02020603050405020304" charset="0"/>
              </a:rPr>
              <a:t>，</a:t>
            </a:r>
            <a:r>
              <a:rPr lang="en-US" altLang="zh-CN" sz="2400" dirty="0">
                <a:solidFill>
                  <a:srgbClr val="0000FF"/>
                </a:solidFill>
                <a:latin typeface="+mn-ea"/>
                <a:cs typeface="Times New Roman" panose="02020603050405020304" charset="0"/>
              </a:rPr>
              <a:t>28</a:t>
            </a:r>
            <a:r>
              <a:rPr kumimoji="0" lang="en-US" altLang="zh-CN" sz="2400" b="0" i="0" u="none" strike="noStrike" cap="none" normalizeH="0" baseline="0" dirty="0">
                <a:ln>
                  <a:noFill/>
                </a:ln>
                <a:solidFill>
                  <a:srgbClr val="0000FF"/>
                </a:solidFill>
                <a:effectLst/>
                <a:latin typeface="+mn-ea"/>
                <a:cs typeface="Times New Roman" panose="02020603050405020304" charset="0"/>
              </a:rPr>
              <a:t>]</a:t>
            </a:r>
            <a:r>
              <a:rPr kumimoji="0" lang="zh-CN" altLang="en-US" sz="2400" b="0" i="0" u="none" strike="noStrike" cap="none" normalizeH="0" baseline="0" dirty="0">
                <a:ln>
                  <a:noFill/>
                </a:ln>
                <a:solidFill>
                  <a:schemeClr val="tx1"/>
                </a:solidFill>
                <a:effectLst/>
                <a:latin typeface="+mn-ea"/>
                <a:cs typeface="Times New Roman" panose="02020603050405020304" charset="0"/>
              </a:rPr>
              <a:t>近年来，随着聚酯工业的快速发展，氯气的需求量和氯化氢的产出量也随之迅速增长。因此，将氯化氢转化为氯气的技术成为科学研究的热点。回答下列问题：</a:t>
            </a:r>
            <a:endParaRPr kumimoji="0" lang="en-US" altLang="zh-CN" sz="2400" b="0" i="0" u="none" strike="noStrike" cap="none" normalizeH="0" baseline="0" dirty="0">
              <a:ln>
                <a:noFill/>
              </a:ln>
              <a:solidFill>
                <a:schemeClr val="tx1"/>
              </a:solidFill>
              <a:effectLst/>
              <a:latin typeface="+mn-ea"/>
              <a:cs typeface="Times New Roman" panose="02020603050405020304" charset="0"/>
            </a:endParaRPr>
          </a:p>
          <a:p>
            <a:pPr fontAlgn="ctr">
              <a:lnSpc>
                <a:spcPct val="150000"/>
              </a:lnSpc>
            </a:pPr>
            <a:r>
              <a:rPr kumimoji="0" lang="zh-CN" altLang="en-US" sz="2400" b="0" i="0" u="none" strike="noStrike" cap="none" normalizeH="0" baseline="0" dirty="0">
                <a:ln>
                  <a:noFill/>
                </a:ln>
                <a:solidFill>
                  <a:schemeClr val="tx1"/>
                </a:solidFill>
                <a:effectLst/>
                <a:latin typeface="+mn-ea"/>
                <a:cs typeface="Times New Roman" panose="02020603050405020304" charset="0"/>
              </a:rPr>
              <a:t>（</a:t>
            </a:r>
            <a:r>
              <a:rPr kumimoji="0" lang="en-US" altLang="zh-CN" sz="2400" b="0" i="0" u="none" strike="noStrike" cap="none" normalizeH="0" baseline="0" dirty="0">
                <a:ln>
                  <a:noFill/>
                </a:ln>
                <a:solidFill>
                  <a:schemeClr val="tx1"/>
                </a:solidFill>
                <a:effectLst/>
                <a:latin typeface="+mn-ea"/>
                <a:cs typeface="Times New Roman" panose="02020603050405020304" charset="0"/>
              </a:rPr>
              <a:t>1</a:t>
            </a:r>
            <a:r>
              <a:rPr kumimoji="0" lang="zh-CN" altLang="en-US" sz="2400" b="0" i="0" u="none" strike="noStrike" cap="none" normalizeH="0" baseline="0" dirty="0">
                <a:ln>
                  <a:noFill/>
                </a:ln>
                <a:solidFill>
                  <a:schemeClr val="tx1"/>
                </a:solidFill>
                <a:effectLst/>
                <a:latin typeface="+mn-ea"/>
                <a:cs typeface="Times New Roman" panose="02020603050405020304" charset="0"/>
              </a:rPr>
              <a:t>）</a:t>
            </a:r>
            <a:r>
              <a:rPr kumimoji="0" lang="en-US" altLang="zh-CN" sz="2400" b="0" i="0" u="none" strike="noStrike" cap="none" normalizeH="0" baseline="0" dirty="0">
                <a:ln>
                  <a:noFill/>
                </a:ln>
                <a:solidFill>
                  <a:schemeClr val="tx1"/>
                </a:solidFill>
                <a:effectLst/>
                <a:latin typeface="+mn-ea"/>
                <a:cs typeface="Times New Roman" panose="02020603050405020304" charset="0"/>
              </a:rPr>
              <a:t>Deacon</a:t>
            </a:r>
            <a:r>
              <a:rPr kumimoji="0" lang="zh-CN" altLang="en-US" sz="2400" b="0" i="0" u="none" strike="noStrike" cap="none" normalizeH="0" baseline="0" dirty="0">
                <a:ln>
                  <a:noFill/>
                </a:ln>
                <a:solidFill>
                  <a:schemeClr val="tx1"/>
                </a:solidFill>
                <a:effectLst/>
                <a:latin typeface="+mn-ea"/>
                <a:cs typeface="Times New Roman" panose="02020603050405020304" charset="0"/>
              </a:rPr>
              <a:t>发明的直接氧化法为</a:t>
            </a:r>
            <a:r>
              <a:rPr kumimoji="0" lang="en-US" altLang="zh-CN" sz="2400" b="0" i="0" u="none" strike="noStrike" cap="none" normalizeH="0" baseline="0" dirty="0">
                <a:ln>
                  <a:noFill/>
                </a:ln>
                <a:solidFill>
                  <a:schemeClr val="tx1"/>
                </a:solidFill>
                <a:effectLst/>
                <a:latin typeface="+mn-ea"/>
                <a:cs typeface="Times New Roman" panose="02020603050405020304" charset="0"/>
              </a:rPr>
              <a:t>:4HCl(g)+O</a:t>
            </a:r>
            <a:r>
              <a:rPr kumimoji="0" lang="en-US" altLang="zh-CN" sz="2400" b="0" i="0" u="none" strike="noStrike" cap="none" normalizeH="0" baseline="-30000" dirty="0">
                <a:ln>
                  <a:noFill/>
                </a:ln>
                <a:solidFill>
                  <a:schemeClr val="tx1"/>
                </a:solidFill>
                <a:effectLst/>
                <a:latin typeface="+mn-ea"/>
                <a:cs typeface="Times New Roman" panose="02020603050405020304" charset="0"/>
              </a:rPr>
              <a:t>2</a:t>
            </a:r>
            <a:r>
              <a:rPr kumimoji="0" lang="en-US" altLang="zh-CN" sz="2400" b="0" i="0" u="none" strike="noStrike" cap="none" normalizeH="0" baseline="0" dirty="0">
                <a:ln>
                  <a:noFill/>
                </a:ln>
                <a:solidFill>
                  <a:schemeClr val="tx1"/>
                </a:solidFill>
                <a:effectLst/>
                <a:latin typeface="+mn-ea"/>
                <a:cs typeface="Times New Roman" panose="02020603050405020304" charset="0"/>
              </a:rPr>
              <a:t>(g)=2Cl</a:t>
            </a:r>
            <a:r>
              <a:rPr kumimoji="0" lang="en-US" altLang="zh-CN" sz="2400" b="0" i="0" u="none" strike="noStrike" cap="none" normalizeH="0" baseline="-30000" dirty="0">
                <a:ln>
                  <a:noFill/>
                </a:ln>
                <a:solidFill>
                  <a:schemeClr val="tx1"/>
                </a:solidFill>
                <a:effectLst/>
                <a:latin typeface="+mn-ea"/>
                <a:cs typeface="Times New Roman" panose="02020603050405020304" charset="0"/>
              </a:rPr>
              <a:t>2</a:t>
            </a:r>
            <a:r>
              <a:rPr kumimoji="0" lang="en-US" altLang="zh-CN" sz="2400" b="0" i="0" u="none" strike="noStrike" cap="none" normalizeH="0" baseline="0" dirty="0">
                <a:ln>
                  <a:noFill/>
                </a:ln>
                <a:solidFill>
                  <a:schemeClr val="tx1"/>
                </a:solidFill>
                <a:effectLst/>
                <a:latin typeface="+mn-ea"/>
                <a:cs typeface="Times New Roman" panose="02020603050405020304" charset="0"/>
              </a:rPr>
              <a:t>(g)+2H</a:t>
            </a:r>
            <a:r>
              <a:rPr kumimoji="0" lang="en-US" altLang="zh-CN" sz="2400" b="0" i="0" u="none" strike="noStrike" cap="none" normalizeH="0" baseline="-30000" dirty="0">
                <a:ln>
                  <a:noFill/>
                </a:ln>
                <a:solidFill>
                  <a:schemeClr val="tx1"/>
                </a:solidFill>
                <a:effectLst/>
                <a:latin typeface="+mn-ea"/>
                <a:cs typeface="Times New Roman" panose="02020603050405020304" charset="0"/>
              </a:rPr>
              <a:t>2</a:t>
            </a:r>
            <a:r>
              <a:rPr kumimoji="0" lang="en-US" altLang="zh-CN" sz="2400" b="0" i="0" u="none" strike="noStrike" cap="none" normalizeH="0" baseline="0" dirty="0">
                <a:ln>
                  <a:noFill/>
                </a:ln>
                <a:solidFill>
                  <a:schemeClr val="tx1"/>
                </a:solidFill>
                <a:effectLst/>
                <a:latin typeface="+mn-ea"/>
                <a:cs typeface="Times New Roman" panose="02020603050405020304" charset="0"/>
              </a:rPr>
              <a:t>O(g)</a:t>
            </a:r>
            <a:r>
              <a:rPr kumimoji="0" lang="zh-CN" altLang="en-US" sz="2400" b="0" i="0" u="none" strike="noStrike" cap="none" normalizeH="0" baseline="0" dirty="0">
                <a:ln>
                  <a:noFill/>
                </a:ln>
                <a:solidFill>
                  <a:schemeClr val="tx1"/>
                </a:solidFill>
                <a:effectLst/>
                <a:latin typeface="+mn-ea"/>
                <a:cs typeface="Times New Roman" panose="02020603050405020304" charset="0"/>
              </a:rPr>
              <a:t>。下图为刚性容器中，进料浓度比</a:t>
            </a:r>
            <a:r>
              <a:rPr kumimoji="0" lang="en-US" altLang="zh-CN" sz="2400" b="0" i="1" u="none" strike="noStrike" cap="none" normalizeH="0" baseline="0" dirty="0">
                <a:ln>
                  <a:noFill/>
                </a:ln>
                <a:solidFill>
                  <a:schemeClr val="tx1"/>
                </a:solidFill>
                <a:effectLst/>
                <a:latin typeface="+mn-ea"/>
                <a:cs typeface="Times New Roman" panose="02020603050405020304" charset="0"/>
              </a:rPr>
              <a:t>c</a:t>
            </a:r>
            <a:r>
              <a:rPr kumimoji="0" lang="en-US" altLang="zh-CN" sz="2400" b="0" i="0" u="none" strike="noStrike" cap="none" normalizeH="0" baseline="0" dirty="0">
                <a:ln>
                  <a:noFill/>
                </a:ln>
                <a:solidFill>
                  <a:schemeClr val="tx1"/>
                </a:solidFill>
                <a:effectLst/>
                <a:latin typeface="+mn-ea"/>
                <a:cs typeface="Times New Roman" panose="02020603050405020304" charset="0"/>
              </a:rPr>
              <a:t>(</a:t>
            </a:r>
            <a:r>
              <a:rPr kumimoji="0" lang="en-US" altLang="zh-CN" sz="2400" b="0" i="0" u="none" strike="noStrike" cap="none" normalizeH="0" baseline="0" dirty="0" err="1">
                <a:ln>
                  <a:noFill/>
                </a:ln>
                <a:solidFill>
                  <a:schemeClr val="tx1"/>
                </a:solidFill>
                <a:effectLst/>
                <a:latin typeface="+mn-ea"/>
                <a:cs typeface="Times New Roman" panose="02020603050405020304" charset="0"/>
              </a:rPr>
              <a:t>HCl</a:t>
            </a:r>
            <a:r>
              <a:rPr kumimoji="0" lang="en-US" altLang="zh-CN" sz="2400" b="0" i="0" u="none" strike="noStrike" cap="none" normalizeH="0" baseline="0" dirty="0">
                <a:ln>
                  <a:noFill/>
                </a:ln>
                <a:solidFill>
                  <a:schemeClr val="tx1"/>
                </a:solidFill>
                <a:effectLst/>
                <a:latin typeface="+mn-ea"/>
                <a:cs typeface="Times New Roman" panose="02020603050405020304" charset="0"/>
              </a:rPr>
              <a:t>) </a:t>
            </a:r>
            <a:r>
              <a:rPr kumimoji="0" lang="en-US" altLang="zh-CN" sz="2400" b="0" i="0" u="none" strike="noStrike" cap="none" normalizeH="0" baseline="0" dirty="0">
                <a:ln>
                  <a:noFill/>
                </a:ln>
                <a:solidFill>
                  <a:schemeClr val="tx1"/>
                </a:solidFill>
                <a:effectLst/>
                <a:latin typeface="+mn-ea"/>
                <a:cs typeface="宋体" panose="02010600030101010101" pitchFamily="2" charset="-122"/>
              </a:rPr>
              <a:t>∶</a:t>
            </a:r>
            <a:r>
              <a:rPr kumimoji="0" lang="en-US" altLang="zh-CN" sz="2400" b="0" i="1" u="none" strike="noStrike" cap="none" normalizeH="0" baseline="0" dirty="0">
                <a:ln>
                  <a:noFill/>
                </a:ln>
                <a:solidFill>
                  <a:schemeClr val="tx1"/>
                </a:solidFill>
                <a:effectLst/>
                <a:latin typeface="+mn-ea"/>
                <a:cs typeface="Times New Roman" panose="02020603050405020304" charset="0"/>
              </a:rPr>
              <a:t>c</a:t>
            </a:r>
            <a:r>
              <a:rPr kumimoji="0" lang="en-US" altLang="zh-CN" sz="2400" b="0" i="0" u="none" strike="noStrike" cap="none" normalizeH="0" baseline="0" dirty="0">
                <a:ln>
                  <a:noFill/>
                </a:ln>
                <a:solidFill>
                  <a:schemeClr val="tx1"/>
                </a:solidFill>
                <a:effectLst/>
                <a:latin typeface="+mn-ea"/>
                <a:cs typeface="Times New Roman" panose="02020603050405020304" charset="0"/>
              </a:rPr>
              <a:t>(O</a:t>
            </a:r>
            <a:r>
              <a:rPr kumimoji="0" lang="en-US" altLang="zh-CN" sz="2400" b="0" i="0" u="none" strike="noStrike" cap="none" normalizeH="0" baseline="-30000" dirty="0">
                <a:ln>
                  <a:noFill/>
                </a:ln>
                <a:solidFill>
                  <a:schemeClr val="tx1"/>
                </a:solidFill>
                <a:effectLst/>
                <a:latin typeface="+mn-ea"/>
                <a:cs typeface="Times New Roman" panose="02020603050405020304" charset="0"/>
              </a:rPr>
              <a:t>2</a:t>
            </a:r>
            <a:r>
              <a:rPr kumimoji="0" lang="en-US" altLang="zh-CN" sz="2400" b="0" i="0" u="none" strike="noStrike" cap="none" normalizeH="0" baseline="0" dirty="0">
                <a:ln>
                  <a:noFill/>
                </a:ln>
                <a:solidFill>
                  <a:schemeClr val="tx1"/>
                </a:solidFill>
                <a:effectLst/>
                <a:latin typeface="+mn-ea"/>
                <a:cs typeface="Times New Roman" panose="02020603050405020304" charset="0"/>
              </a:rPr>
              <a:t>)</a:t>
            </a:r>
            <a:r>
              <a:rPr kumimoji="0" lang="zh-CN" altLang="en-US" sz="2400" b="0" i="0" u="none" strike="noStrike" cap="none" normalizeH="0" baseline="0" dirty="0">
                <a:ln>
                  <a:noFill/>
                </a:ln>
                <a:solidFill>
                  <a:schemeClr val="tx1"/>
                </a:solidFill>
                <a:effectLst/>
                <a:latin typeface="+mn-ea"/>
                <a:cs typeface="Times New Roman" panose="02020603050405020304" charset="0"/>
              </a:rPr>
              <a:t>分别等于</a:t>
            </a:r>
            <a:r>
              <a:rPr kumimoji="0" lang="en-US" altLang="zh-CN" sz="2400" b="0" i="0" u="none" strike="noStrike" cap="none" normalizeH="0" baseline="0" dirty="0">
                <a:ln>
                  <a:noFill/>
                </a:ln>
                <a:solidFill>
                  <a:schemeClr val="tx1"/>
                </a:solidFill>
                <a:effectLst/>
                <a:latin typeface="+mn-ea"/>
                <a:cs typeface="Times New Roman" panose="02020603050405020304" charset="0"/>
              </a:rPr>
              <a:t>1:1</a:t>
            </a:r>
            <a:r>
              <a:rPr kumimoji="0" lang="zh-CN" altLang="en-US" sz="2400" b="0" i="0" u="none" strike="noStrike" cap="none" normalizeH="0" baseline="0" dirty="0">
                <a:ln>
                  <a:noFill/>
                </a:ln>
                <a:solidFill>
                  <a:schemeClr val="tx1"/>
                </a:solidFill>
                <a:effectLst/>
                <a:latin typeface="+mn-ea"/>
                <a:cs typeface="Times New Roman" panose="02020603050405020304" charset="0"/>
              </a:rPr>
              <a:t>、</a:t>
            </a:r>
            <a:r>
              <a:rPr lang="en-US" altLang="zh-CN" sz="2400" dirty="0">
                <a:latin typeface="+mn-ea"/>
                <a:cs typeface="Times New Roman" panose="02020603050405020304" charset="0"/>
              </a:rPr>
              <a:t>4:1  7:1</a:t>
            </a:r>
            <a:r>
              <a:rPr kumimoji="0" lang="zh-CN" altLang="en-US" sz="2400" b="0" i="0" u="none" strike="noStrike" cap="none" normalizeH="0" baseline="0" dirty="0">
                <a:ln>
                  <a:noFill/>
                </a:ln>
                <a:solidFill>
                  <a:schemeClr val="tx1"/>
                </a:solidFill>
                <a:effectLst/>
                <a:latin typeface="+mn-ea"/>
                <a:cs typeface="Times New Roman" panose="02020603050405020304" charset="0"/>
              </a:rPr>
              <a:t>时</a:t>
            </a:r>
            <a:r>
              <a:rPr kumimoji="0" lang="en-US" altLang="zh-CN" sz="2400" b="0" i="0" u="none" strike="noStrike" cap="none" normalizeH="0" baseline="0" dirty="0" err="1">
                <a:ln>
                  <a:noFill/>
                </a:ln>
                <a:solidFill>
                  <a:schemeClr val="tx1"/>
                </a:solidFill>
                <a:effectLst/>
                <a:latin typeface="+mn-ea"/>
                <a:cs typeface="Times New Roman" panose="02020603050405020304" charset="0"/>
              </a:rPr>
              <a:t>HCl</a:t>
            </a:r>
            <a:r>
              <a:rPr kumimoji="0" lang="zh-CN" altLang="en-US" sz="2400" b="0" i="0" u="none" strike="noStrike" cap="none" normalizeH="0" baseline="0" dirty="0">
                <a:ln>
                  <a:noFill/>
                </a:ln>
                <a:solidFill>
                  <a:schemeClr val="tx1"/>
                </a:solidFill>
                <a:effectLst/>
                <a:latin typeface="+mn-ea"/>
                <a:cs typeface="Times New Roman" panose="02020603050405020304" charset="0"/>
              </a:rPr>
              <a:t>平衡转化率随温度变化的关系</a:t>
            </a:r>
            <a:r>
              <a:rPr kumimoji="0" lang="en-US" altLang="zh-CN" sz="2400" b="0" i="0" u="none" strike="noStrike" cap="none" normalizeH="0" baseline="0" dirty="0">
                <a:ln>
                  <a:noFill/>
                </a:ln>
                <a:solidFill>
                  <a:schemeClr val="tx1"/>
                </a:solidFill>
                <a:effectLst/>
                <a:latin typeface="+mn-ea"/>
                <a:cs typeface="Times New Roman" panose="02020603050405020304" charset="0"/>
              </a:rPr>
              <a:t>……</a:t>
            </a:r>
            <a:r>
              <a:rPr lang="zh-CN" altLang="zh-CN" sz="2400" dirty="0">
                <a:latin typeface="+mn-ea"/>
              </a:rPr>
              <a:t>（</a:t>
            </a:r>
            <a:r>
              <a:rPr lang="en-US" altLang="zh-CN" sz="2400" dirty="0">
                <a:latin typeface="+mn-ea"/>
              </a:rPr>
              <a:t>3</a:t>
            </a:r>
            <a:r>
              <a:rPr lang="zh-CN" altLang="zh-CN" sz="2400" dirty="0">
                <a:latin typeface="+mn-ea"/>
              </a:rPr>
              <a:t>）在一定温度的条件下，进一步提高</a:t>
            </a:r>
            <a:r>
              <a:rPr lang="en-US" altLang="zh-CN" sz="2400" dirty="0" err="1">
                <a:latin typeface="+mn-ea"/>
              </a:rPr>
              <a:t>HCl</a:t>
            </a:r>
            <a:r>
              <a:rPr lang="zh-CN" altLang="zh-CN" sz="2400" dirty="0">
                <a:latin typeface="+mn-ea"/>
              </a:rPr>
              <a:t>的转化率的方法是</a:t>
            </a:r>
            <a:r>
              <a:rPr lang="en-US" altLang="zh-CN" sz="2400" dirty="0">
                <a:latin typeface="+mn-ea"/>
              </a:rPr>
              <a:t>_________________________________</a:t>
            </a:r>
            <a:r>
              <a:rPr lang="zh-CN" altLang="zh-CN" sz="2400" dirty="0">
                <a:latin typeface="+mn-ea"/>
              </a:rPr>
              <a:t>（写出</a:t>
            </a:r>
            <a:r>
              <a:rPr lang="en-US" altLang="zh-CN" sz="2400" dirty="0">
                <a:latin typeface="+mn-ea"/>
              </a:rPr>
              <a:t>2</a:t>
            </a:r>
            <a:r>
              <a:rPr lang="zh-CN" altLang="zh-CN" sz="2400" dirty="0">
                <a:latin typeface="+mn-ea"/>
              </a:rPr>
              <a:t>种）</a:t>
            </a:r>
            <a:endParaRPr kumimoji="0" lang="zh-CN" altLang="en-US" sz="2400" b="0" i="0" u="none" strike="noStrike" cap="none" normalizeH="0" baseline="0" dirty="0">
              <a:ln>
                <a:noFill/>
              </a:ln>
              <a:solidFill>
                <a:schemeClr val="tx1"/>
              </a:solidFill>
              <a:effectLst/>
              <a:latin typeface="+mn-ea"/>
            </a:endParaRPr>
          </a:p>
          <a:p>
            <a:pPr marL="0" marR="0" lvl="0" indent="269875" algn="l" defTabSz="914400" rtl="0" eaLnBrk="0" fontAlgn="base" latinLnBrk="0" hangingPunct="0">
              <a:lnSpc>
                <a:spcPct val="150000"/>
              </a:lnSpc>
              <a:spcBef>
                <a:spcPct val="0"/>
              </a:spcBef>
              <a:spcAft>
                <a:spcPct val="0"/>
              </a:spcAft>
              <a:buClrTx/>
              <a:buSzTx/>
              <a:buFontTx/>
              <a:buNone/>
            </a:pPr>
            <a:endParaRPr kumimoji="0" lang="zh-CN" altLang="en-US" sz="2400" b="0" i="0" u="none" strike="noStrike" cap="none" normalizeH="0" baseline="0" dirty="0">
              <a:ln>
                <a:noFill/>
              </a:ln>
              <a:solidFill>
                <a:schemeClr val="tx1"/>
              </a:solidFill>
              <a:effectLst/>
              <a:latin typeface="+mn-ea"/>
            </a:endParaRPr>
          </a:p>
        </p:txBody>
      </p:sp>
      <p:sp>
        <p:nvSpPr>
          <p:cNvPr id="8" name="文本框 7"/>
          <p:cNvSpPr txBox="1"/>
          <p:nvPr/>
        </p:nvSpPr>
        <p:spPr>
          <a:xfrm>
            <a:off x="2024741" y="455736"/>
            <a:ext cx="3642360" cy="646331"/>
          </a:xfrm>
          <a:prstGeom prst="rect">
            <a:avLst/>
          </a:prstGeom>
          <a:noFill/>
        </p:spPr>
        <p:txBody>
          <a:bodyPr wrap="square" rtlCol="0">
            <a:spAutoFit/>
          </a:bodyPr>
          <a:lstStyle/>
          <a:p>
            <a:r>
              <a:rPr lang="zh-CN" altLang="en-US" sz="3600" dirty="0"/>
              <a:t>二、有情景</a:t>
            </a:r>
          </a:p>
        </p:txBody>
      </p:sp>
      <p:sp>
        <p:nvSpPr>
          <p:cNvPr id="9" name="矩形 8"/>
          <p:cNvSpPr/>
          <p:nvPr/>
        </p:nvSpPr>
        <p:spPr>
          <a:xfrm>
            <a:off x="4557965" y="4454792"/>
            <a:ext cx="4801314" cy="581057"/>
          </a:xfrm>
          <a:prstGeom prst="rect">
            <a:avLst/>
          </a:prstGeom>
        </p:spPr>
        <p:txBody>
          <a:bodyPr wrap="none">
            <a:spAutoFit/>
          </a:bodyPr>
          <a:lstStyle/>
          <a:p>
            <a:pPr algn="just">
              <a:lnSpc>
                <a:spcPct val="150000"/>
              </a:lnSpc>
              <a:spcAft>
                <a:spcPts val="0"/>
              </a:spcAft>
            </a:pPr>
            <a:r>
              <a:rPr lang="zh-CN" altLang="zh-CN" sz="2400" kern="0" dirty="0">
                <a:solidFill>
                  <a:srgbClr val="0000FF"/>
                </a:solidFill>
                <a:latin typeface="+mn-ea"/>
              </a:rPr>
              <a:t>增加反应体系压强、及时除去产物</a:t>
            </a:r>
            <a:endParaRPr lang="zh-CN" altLang="zh-CN" sz="2400" kern="100" dirty="0">
              <a:solidFill>
                <a:srgbClr val="0000FF"/>
              </a:solidFill>
              <a:effectLst/>
              <a:latin typeface="+mn-ea"/>
            </a:endParaRPr>
          </a:p>
        </p:txBody>
      </p:sp>
      <p:sp>
        <p:nvSpPr>
          <p:cNvPr id="12" name="文本框 11"/>
          <p:cNvSpPr txBox="1"/>
          <p:nvPr/>
        </p:nvSpPr>
        <p:spPr>
          <a:xfrm>
            <a:off x="4391534" y="429570"/>
            <a:ext cx="6570379" cy="646331"/>
          </a:xfrm>
          <a:prstGeom prst="rect">
            <a:avLst/>
          </a:prstGeom>
          <a:noFill/>
        </p:spPr>
        <p:txBody>
          <a:bodyPr wrap="square" rtlCol="0">
            <a:spAutoFit/>
          </a:bodyPr>
          <a:lstStyle/>
          <a:p>
            <a:r>
              <a:rPr lang="en-US" altLang="zh-CN" sz="3600" dirty="0">
                <a:solidFill>
                  <a:srgbClr val="FF0000"/>
                </a:solidFill>
              </a:rPr>
              <a:t>-------</a:t>
            </a:r>
            <a:r>
              <a:rPr lang="zh-CN" altLang="en-US" sz="3600" dirty="0">
                <a:solidFill>
                  <a:srgbClr val="FF0000"/>
                </a:solidFill>
              </a:rPr>
              <a:t>解决为什么（实际问题）</a:t>
            </a:r>
          </a:p>
        </p:txBody>
      </p:sp>
      <p:cxnSp>
        <p:nvCxnSpPr>
          <p:cNvPr id="13" name="直接连接符 12"/>
          <p:cNvCxnSpPr/>
          <p:nvPr/>
        </p:nvCxnSpPr>
        <p:spPr>
          <a:xfrm flipV="1">
            <a:off x="7676723" y="4522783"/>
            <a:ext cx="805631" cy="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直接连接符 13"/>
          <p:cNvCxnSpPr/>
          <p:nvPr/>
        </p:nvCxnSpPr>
        <p:spPr>
          <a:xfrm flipV="1">
            <a:off x="3961217" y="3940112"/>
            <a:ext cx="3411767" cy="3550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flipV="1">
            <a:off x="9710653" y="4561007"/>
            <a:ext cx="986972" cy="4354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6" name="矩形 15"/>
          <p:cNvSpPr/>
          <p:nvPr/>
        </p:nvSpPr>
        <p:spPr>
          <a:xfrm>
            <a:off x="506302" y="694615"/>
            <a:ext cx="481250" cy="5631180"/>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转化率</a:t>
            </a:r>
          </a:p>
        </p:txBody>
      </p:sp>
      <p:sp>
        <p:nvSpPr>
          <p:cNvPr id="17" name="文本框 16"/>
          <p:cNvSpPr txBox="1"/>
          <p:nvPr/>
        </p:nvSpPr>
        <p:spPr>
          <a:xfrm>
            <a:off x="2747939" y="5369608"/>
            <a:ext cx="6851704" cy="646331"/>
          </a:xfrm>
          <a:prstGeom prst="rect">
            <a:avLst/>
          </a:prstGeom>
          <a:solidFill>
            <a:srgbClr val="008000"/>
          </a:solidFill>
          <a:ln>
            <a:solidFill>
              <a:srgbClr val="FFFF00"/>
            </a:solidFill>
          </a:ln>
        </p:spPr>
        <p:txBody>
          <a:bodyPr wrap="square" rtlCol="0">
            <a:spAutoFit/>
          </a:bodyPr>
          <a:lstStyle/>
          <a:p>
            <a:r>
              <a:rPr lang="zh-CN" altLang="en-US" sz="3600" dirty="0">
                <a:solidFill>
                  <a:srgbClr val="FFFF00"/>
                </a:solidFill>
                <a:latin typeface="+mn-ea"/>
              </a:rPr>
              <a:t>提炼信息（文字）可知答题角度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70524" y="402787"/>
            <a:ext cx="5688874" cy="646331"/>
          </a:xfrm>
          <a:prstGeom prst="rect">
            <a:avLst/>
          </a:prstGeom>
          <a:noFill/>
        </p:spPr>
        <p:txBody>
          <a:bodyPr wrap="square" rtlCol="0">
            <a:spAutoFit/>
          </a:bodyPr>
          <a:lstStyle/>
          <a:p>
            <a:r>
              <a:rPr lang="zh-CN" altLang="en-US" sz="3600" dirty="0"/>
              <a:t>三、有情景</a:t>
            </a:r>
          </a:p>
        </p:txBody>
      </p:sp>
      <p:sp>
        <p:nvSpPr>
          <p:cNvPr id="5" name="Rectangle 2"/>
          <p:cNvSpPr>
            <a:spLocks noChangeArrowheads="1"/>
          </p:cNvSpPr>
          <p:nvPr/>
        </p:nvSpPr>
        <p:spPr bwMode="auto">
          <a:xfrm>
            <a:off x="915760" y="1292357"/>
            <a:ext cx="101563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en-US" altLang="zh-CN" sz="2400" b="0" i="0" u="none" strike="noStrike" cap="none" normalizeH="0" baseline="0" dirty="0">
                <a:ln>
                  <a:noFill/>
                </a:ln>
                <a:solidFill>
                  <a:srgbClr val="0000FF"/>
                </a:solidFill>
                <a:effectLst/>
                <a:latin typeface="+mn-ea"/>
                <a:cs typeface="Times New Roman" panose="02020603050405020304" charset="0"/>
              </a:rPr>
              <a:t>[2020</a:t>
            </a:r>
            <a:r>
              <a:rPr kumimoji="0" lang="zh-CN" altLang="en-US" sz="2400" b="0" i="0" u="none" strike="noStrike" cap="none" normalizeH="0" baseline="0" dirty="0">
                <a:ln>
                  <a:noFill/>
                </a:ln>
                <a:solidFill>
                  <a:srgbClr val="0000FF"/>
                </a:solidFill>
                <a:effectLst/>
                <a:latin typeface="+mn-ea"/>
                <a:cs typeface="Times New Roman" panose="02020603050405020304" charset="0"/>
              </a:rPr>
              <a:t>天津卷</a:t>
            </a:r>
            <a:r>
              <a:rPr lang="zh-CN" altLang="en-US" sz="2400" dirty="0">
                <a:solidFill>
                  <a:srgbClr val="0000FF"/>
                </a:solidFill>
                <a:latin typeface="+mn-ea"/>
                <a:cs typeface="Times New Roman" panose="02020603050405020304" charset="0"/>
              </a:rPr>
              <a:t>，</a:t>
            </a:r>
            <a:r>
              <a:rPr lang="en-US" altLang="zh-CN" sz="2400" dirty="0">
                <a:solidFill>
                  <a:srgbClr val="0000FF"/>
                </a:solidFill>
                <a:latin typeface="+mn-ea"/>
                <a:cs typeface="Times New Roman" panose="02020603050405020304" charset="0"/>
              </a:rPr>
              <a:t>16</a:t>
            </a:r>
            <a:r>
              <a:rPr kumimoji="0" lang="en-US" altLang="zh-CN" sz="2400" b="0" i="0" u="none" strike="noStrike" cap="none" normalizeH="0" baseline="0" dirty="0">
                <a:ln>
                  <a:noFill/>
                </a:ln>
                <a:solidFill>
                  <a:srgbClr val="0000FF"/>
                </a:solidFill>
                <a:effectLst/>
                <a:latin typeface="+mn-ea"/>
                <a:cs typeface="Times New Roman" panose="02020603050405020304" charset="0"/>
              </a:rPr>
              <a:t>]</a:t>
            </a:r>
            <a:r>
              <a:rPr lang="zh-CN" altLang="zh-CN" sz="2400" dirty="0">
                <a:solidFill>
                  <a:srgbClr val="000000"/>
                </a:solidFill>
                <a:latin typeface="+mn-ea"/>
                <a:cs typeface="宋体" panose="02010600030101010101" pitchFamily="2" charset="-122"/>
              </a:rPr>
              <a:t>用</a:t>
            </a:r>
            <a:r>
              <a:rPr lang="en-US" altLang="zh-CN" sz="2400" dirty="0">
                <a:solidFill>
                  <a:srgbClr val="000000"/>
                </a:solidFill>
                <a:latin typeface="+mn-ea"/>
                <a:cs typeface="Calibri" panose="020F0502020204030204" charset="0"/>
              </a:rPr>
              <a:t>H</a:t>
            </a:r>
            <a:r>
              <a:rPr lang="en-US" altLang="zh-CN" sz="2400" baseline="-30000" dirty="0">
                <a:solidFill>
                  <a:srgbClr val="000000"/>
                </a:solidFill>
                <a:latin typeface="+mn-ea"/>
                <a:cs typeface="Calibri" panose="020F0502020204030204" charset="0"/>
              </a:rPr>
              <a:t>2</a:t>
            </a:r>
            <a:r>
              <a:rPr lang="zh-CN" altLang="en-US" sz="2400" dirty="0">
                <a:solidFill>
                  <a:srgbClr val="000000"/>
                </a:solidFill>
                <a:latin typeface="+mn-ea"/>
                <a:cs typeface="宋体" panose="02010600030101010101" pitchFamily="2" charset="-122"/>
              </a:rPr>
              <a:t>还原</a:t>
            </a:r>
            <a:r>
              <a:rPr lang="en-US" altLang="zh-CN" sz="2400" dirty="0">
                <a:solidFill>
                  <a:srgbClr val="000000"/>
                </a:solidFill>
                <a:latin typeface="+mn-ea"/>
                <a:cs typeface="Calibri" panose="020F0502020204030204" charset="0"/>
              </a:rPr>
              <a:t>CO</a:t>
            </a:r>
            <a:r>
              <a:rPr lang="en-US" altLang="zh-CN" sz="2400" baseline="-30000" dirty="0">
                <a:solidFill>
                  <a:srgbClr val="000000"/>
                </a:solidFill>
                <a:latin typeface="+mn-ea"/>
                <a:cs typeface="Calibri" panose="020F0502020204030204" charset="0"/>
              </a:rPr>
              <a:t>2</a:t>
            </a:r>
            <a:r>
              <a:rPr lang="zh-CN" altLang="en-US" sz="2400" dirty="0">
                <a:solidFill>
                  <a:srgbClr val="000000"/>
                </a:solidFill>
                <a:latin typeface="+mn-ea"/>
                <a:cs typeface="宋体" panose="02010600030101010101" pitchFamily="2" charset="-122"/>
              </a:rPr>
              <a:t>可以在一定条下合成</a:t>
            </a:r>
            <a:r>
              <a:rPr lang="en-US" altLang="zh-CN" sz="2400" dirty="0">
                <a:solidFill>
                  <a:srgbClr val="000000"/>
                </a:solidFill>
                <a:latin typeface="+mn-ea"/>
                <a:cs typeface="Calibri" panose="020F0502020204030204" charset="0"/>
              </a:rPr>
              <a:t>CH</a:t>
            </a:r>
            <a:r>
              <a:rPr lang="en-US" altLang="zh-CN" sz="2400" baseline="-30000" dirty="0">
                <a:solidFill>
                  <a:srgbClr val="000000"/>
                </a:solidFill>
                <a:latin typeface="+mn-ea"/>
                <a:cs typeface="Calibri" panose="020F0502020204030204" charset="0"/>
              </a:rPr>
              <a:t>3</a:t>
            </a:r>
            <a:r>
              <a:rPr lang="en-US" altLang="zh-CN" sz="2400" dirty="0">
                <a:solidFill>
                  <a:srgbClr val="000000"/>
                </a:solidFill>
                <a:latin typeface="+mn-ea"/>
                <a:cs typeface="Calibri" panose="020F0502020204030204" charset="0"/>
              </a:rPr>
              <a:t>OH(</a:t>
            </a:r>
            <a:r>
              <a:rPr lang="zh-CN" altLang="en-US" sz="2400" dirty="0">
                <a:solidFill>
                  <a:srgbClr val="000000"/>
                </a:solidFill>
                <a:latin typeface="+mn-ea"/>
                <a:cs typeface="宋体" panose="02010600030101010101" pitchFamily="2" charset="-122"/>
              </a:rPr>
              <a:t>不考虑副反应</a:t>
            </a:r>
            <a:r>
              <a:rPr lang="en-US" altLang="zh-CN" sz="2400" dirty="0">
                <a:solidFill>
                  <a:srgbClr val="000000"/>
                </a:solidFill>
                <a:latin typeface="+mn-ea"/>
                <a:cs typeface="Calibri" panose="020F0502020204030204" charset="0"/>
              </a:rPr>
              <a:t>) CO</a:t>
            </a:r>
            <a:r>
              <a:rPr lang="en-US" altLang="zh-CN" sz="2400" baseline="-30000" dirty="0">
                <a:solidFill>
                  <a:srgbClr val="000000"/>
                </a:solidFill>
                <a:latin typeface="+mn-ea"/>
                <a:cs typeface="Calibri" panose="020F0502020204030204" charset="0"/>
              </a:rPr>
              <a:t>2</a:t>
            </a:r>
            <a:r>
              <a:rPr lang="en-US" altLang="zh-CN" sz="2400" dirty="0">
                <a:solidFill>
                  <a:srgbClr val="000000"/>
                </a:solidFill>
                <a:latin typeface="+mn-ea"/>
                <a:cs typeface="Calibri" panose="020F0502020204030204" charset="0"/>
              </a:rPr>
              <a:t>+ 3H</a:t>
            </a:r>
            <a:r>
              <a:rPr lang="en-US" altLang="zh-CN" sz="2400" baseline="-30000" dirty="0">
                <a:solidFill>
                  <a:srgbClr val="000000"/>
                </a:solidFill>
                <a:latin typeface="+mn-ea"/>
                <a:cs typeface="Calibri" panose="020F0502020204030204" charset="0"/>
              </a:rPr>
              <a:t>2</a:t>
            </a:r>
            <a:r>
              <a:rPr lang="en-US" altLang="zh-CN" sz="2400" dirty="0">
                <a:solidFill>
                  <a:srgbClr val="000000"/>
                </a:solidFill>
                <a:latin typeface="+mn-ea"/>
                <a:cs typeface="Calibri" panose="020F0502020204030204" charset="0"/>
              </a:rPr>
              <a:t>        CH</a:t>
            </a:r>
            <a:r>
              <a:rPr lang="en-US" altLang="zh-CN" sz="2400" baseline="-30000" dirty="0">
                <a:solidFill>
                  <a:srgbClr val="000000"/>
                </a:solidFill>
                <a:latin typeface="+mn-ea"/>
                <a:cs typeface="Calibri" panose="020F0502020204030204" charset="0"/>
              </a:rPr>
              <a:t>3</a:t>
            </a:r>
            <a:r>
              <a:rPr lang="en-US" altLang="zh-CN" sz="2400" dirty="0">
                <a:solidFill>
                  <a:srgbClr val="000000"/>
                </a:solidFill>
                <a:latin typeface="+mn-ea"/>
                <a:cs typeface="Calibri" panose="020F0502020204030204" charset="0"/>
              </a:rPr>
              <a:t>OH+H</a:t>
            </a:r>
            <a:r>
              <a:rPr lang="en-US" altLang="zh-CN" sz="2400" baseline="-30000" dirty="0">
                <a:solidFill>
                  <a:srgbClr val="000000"/>
                </a:solidFill>
                <a:latin typeface="+mn-ea"/>
                <a:cs typeface="Calibri" panose="020F0502020204030204" charset="0"/>
              </a:rPr>
              <a:t>2</a:t>
            </a:r>
            <a:r>
              <a:rPr lang="en-US" altLang="zh-CN" sz="2400" dirty="0">
                <a:solidFill>
                  <a:srgbClr val="000000"/>
                </a:solidFill>
                <a:latin typeface="+mn-ea"/>
                <a:cs typeface="Calibri" panose="020F0502020204030204" charset="0"/>
              </a:rPr>
              <a:t>O </a:t>
            </a:r>
            <a:r>
              <a:rPr lang="en-US" altLang="zh-CN" sz="2400" dirty="0">
                <a:latin typeface="+mn-ea"/>
                <a:cs typeface="宋体" panose="02010600030101010101" pitchFamily="2" charset="-122"/>
              </a:rPr>
              <a:t>△H&lt;0</a:t>
            </a:r>
            <a:r>
              <a:rPr lang="en-US" altLang="zh-CN" sz="2400" dirty="0">
                <a:solidFill>
                  <a:srgbClr val="000000"/>
                </a:solidFill>
                <a:latin typeface="+mn-ea"/>
                <a:cs typeface="Calibri" panose="020F0502020204030204" charset="0"/>
              </a:rPr>
              <a:t>   </a:t>
            </a:r>
          </a:p>
          <a:p>
            <a:pPr lvl="0" indent="0"/>
            <a:r>
              <a:rPr lang="zh-CN" altLang="zh-CN" sz="2400" dirty="0">
                <a:latin typeface="+mn-ea"/>
              </a:rPr>
              <a:t>（</a:t>
            </a:r>
            <a:r>
              <a:rPr lang="en-US" altLang="zh-CN" sz="2400" dirty="0">
                <a:latin typeface="+mn-ea"/>
              </a:rPr>
              <a:t>4</a:t>
            </a:r>
            <a:r>
              <a:rPr lang="zh-CN" altLang="zh-CN" sz="2400" dirty="0">
                <a:latin typeface="+mn-ea"/>
              </a:rPr>
              <a:t>）恒压下，</a:t>
            </a:r>
            <a:r>
              <a:rPr lang="en-US" altLang="zh-CN" sz="2400" dirty="0">
                <a:latin typeface="+mn-ea"/>
              </a:rPr>
              <a:t>CO</a:t>
            </a:r>
            <a:r>
              <a:rPr lang="en-US" altLang="zh-CN" sz="2400" baseline="-25000" dirty="0">
                <a:latin typeface="+mn-ea"/>
              </a:rPr>
              <a:t>2</a:t>
            </a:r>
            <a:r>
              <a:rPr lang="zh-CN" altLang="zh-CN" sz="2400" dirty="0">
                <a:latin typeface="+mn-ea"/>
              </a:rPr>
              <a:t>和</a:t>
            </a:r>
            <a:r>
              <a:rPr lang="en-US" altLang="zh-CN" sz="2400" dirty="0">
                <a:latin typeface="+mn-ea"/>
              </a:rPr>
              <a:t>H</a:t>
            </a:r>
            <a:r>
              <a:rPr lang="en-US" altLang="zh-CN" sz="2400" baseline="-25000" dirty="0">
                <a:latin typeface="+mn-ea"/>
              </a:rPr>
              <a:t>2</a:t>
            </a:r>
            <a:r>
              <a:rPr lang="zh-CN" altLang="zh-CN" sz="2400" dirty="0">
                <a:latin typeface="+mn-ea"/>
              </a:rPr>
              <a:t>的起始物质的量比为</a:t>
            </a:r>
            <a:r>
              <a:rPr lang="en-US" altLang="zh-CN" sz="2400" dirty="0">
                <a:latin typeface="+mn-ea"/>
              </a:rPr>
              <a:t>1</a:t>
            </a:r>
            <a:r>
              <a:rPr lang="zh-CN" altLang="zh-CN" sz="2400" dirty="0">
                <a:latin typeface="+mn-ea"/>
              </a:rPr>
              <a:t>∶</a:t>
            </a:r>
            <a:r>
              <a:rPr lang="en-US" altLang="zh-CN" sz="2400" dirty="0">
                <a:latin typeface="+mn-ea"/>
              </a:rPr>
              <a:t>3</a:t>
            </a:r>
            <a:r>
              <a:rPr lang="zh-CN" altLang="zh-CN" sz="2400" dirty="0">
                <a:latin typeface="+mn-ea"/>
              </a:rPr>
              <a:t>时，该反应在无分子筛膜时甲醇的平衡产率和有分子筛膜时甲醇的产率随温度的变化如图</a:t>
            </a:r>
            <a:r>
              <a:rPr lang="en-US" altLang="zh-CN" sz="2400" dirty="0">
                <a:latin typeface="+mn-ea"/>
              </a:rPr>
              <a:t>2</a:t>
            </a:r>
            <a:r>
              <a:rPr lang="zh-CN" altLang="zh-CN" sz="2400" dirty="0">
                <a:latin typeface="+mn-ea"/>
              </a:rPr>
              <a:t>所示，其中分子筛膜能选择性分离出</a:t>
            </a:r>
            <a:r>
              <a:rPr lang="en-US" altLang="zh-CN" sz="2400" dirty="0">
                <a:latin typeface="+mn-ea"/>
              </a:rPr>
              <a:t>H</a:t>
            </a:r>
            <a:r>
              <a:rPr lang="en-US" altLang="zh-CN" sz="2400" baseline="-25000" dirty="0">
                <a:latin typeface="+mn-ea"/>
              </a:rPr>
              <a:t>2</a:t>
            </a:r>
            <a:r>
              <a:rPr lang="en-US" altLang="zh-CN" sz="2400" dirty="0">
                <a:latin typeface="+mn-ea"/>
              </a:rPr>
              <a:t>O</a:t>
            </a:r>
            <a:r>
              <a:rPr lang="zh-CN" altLang="zh-CN" sz="2400" dirty="0">
                <a:latin typeface="+mn-ea"/>
              </a:rPr>
              <a:t>。</a:t>
            </a:r>
            <a:endParaRPr lang="en-US" altLang="zh-CN" sz="2400" dirty="0">
              <a:latin typeface="+mn-ea"/>
            </a:endParaRPr>
          </a:p>
          <a:p>
            <a:pPr indent="0"/>
            <a:r>
              <a:rPr lang="zh-CN" altLang="zh-CN" sz="2400" dirty="0">
                <a:latin typeface="+mn-ea"/>
              </a:rPr>
              <a:t>②</a:t>
            </a:r>
            <a:r>
              <a:rPr lang="en-US" altLang="zh-CN" sz="2400" dirty="0">
                <a:latin typeface="+mn-ea"/>
              </a:rPr>
              <a:t>P</a:t>
            </a:r>
            <a:r>
              <a:rPr lang="zh-CN" altLang="zh-CN" sz="2400" dirty="0">
                <a:latin typeface="+mn-ea"/>
              </a:rPr>
              <a:t>点甲醇产率高于</a:t>
            </a:r>
            <a:r>
              <a:rPr lang="en-US" altLang="zh-CN" sz="2400" dirty="0">
                <a:latin typeface="+mn-ea"/>
              </a:rPr>
              <a:t>T</a:t>
            </a:r>
            <a:r>
              <a:rPr lang="zh-CN" altLang="zh-CN" sz="2400" dirty="0">
                <a:latin typeface="+mn-ea"/>
              </a:rPr>
              <a:t>点的原因为</a:t>
            </a:r>
            <a:r>
              <a:rPr lang="en-US" altLang="zh-CN" sz="2400" u="sng" dirty="0">
                <a:latin typeface="+mn-ea"/>
              </a:rPr>
              <a:t>                                                        </a:t>
            </a:r>
            <a:r>
              <a:rPr lang="zh-CN" altLang="zh-CN" sz="2400" dirty="0">
                <a:latin typeface="+mn-ea"/>
              </a:rPr>
              <a:t>。</a:t>
            </a:r>
          </a:p>
          <a:p>
            <a:pPr indent="0"/>
            <a:r>
              <a:rPr lang="zh-CN" altLang="zh-CN" sz="2400" dirty="0">
                <a:latin typeface="+mn-ea"/>
              </a:rPr>
              <a:t>③根据图</a:t>
            </a:r>
            <a:r>
              <a:rPr lang="en-US" altLang="zh-CN" sz="2400" dirty="0">
                <a:latin typeface="+mn-ea"/>
              </a:rPr>
              <a:t>2</a:t>
            </a:r>
            <a:r>
              <a:rPr lang="zh-CN" altLang="zh-CN" sz="2400" dirty="0">
                <a:latin typeface="+mn-ea"/>
              </a:rPr>
              <a:t>，在此条件下采用该分子筛膜时的最佳反应温度为</a:t>
            </a:r>
            <a:r>
              <a:rPr lang="en-US" altLang="zh-CN" sz="2400" u="sng" dirty="0">
                <a:latin typeface="+mn-ea"/>
              </a:rPr>
              <a:t>          </a:t>
            </a:r>
            <a:r>
              <a:rPr lang="en-US" altLang="zh-CN" sz="2400" dirty="0">
                <a:latin typeface="+mn-ea"/>
              </a:rPr>
              <a:t>°C</a:t>
            </a:r>
            <a:r>
              <a:rPr lang="zh-CN" altLang="zh-CN" sz="2400" dirty="0">
                <a:latin typeface="+mn-ea"/>
              </a:rPr>
              <a:t>。</a:t>
            </a:r>
            <a:endParaRPr kumimoji="0" lang="zh-CN" altLang="en-US" sz="2400" b="0" i="0" u="none" strike="noStrike" cap="none" normalizeH="0" baseline="0" dirty="0">
              <a:ln>
                <a:noFill/>
              </a:ln>
              <a:solidFill>
                <a:schemeClr val="tx1"/>
              </a:solidFill>
              <a:effectLst/>
              <a:latin typeface="+mn-ea"/>
            </a:endParaRPr>
          </a:p>
        </p:txBody>
      </p:sp>
      <p:pic>
        <p:nvPicPr>
          <p:cNvPr id="8" name="图片 7"/>
          <p:cNvPicPr/>
          <p:nvPr/>
        </p:nvPicPr>
        <p:blipFill rotWithShape="1">
          <a:blip r:embed="rId4"/>
          <a:srcRect b="10359"/>
          <a:stretch>
            <a:fillRect/>
          </a:stretch>
        </p:blipFill>
        <p:spPr>
          <a:xfrm>
            <a:off x="1033615" y="4101965"/>
            <a:ext cx="4827407" cy="2540145"/>
          </a:xfrm>
          <a:prstGeom prst="rect">
            <a:avLst/>
          </a:prstGeom>
        </p:spPr>
      </p:pic>
      <p:sp>
        <p:nvSpPr>
          <p:cNvPr id="9" name="矩形 8"/>
          <p:cNvSpPr/>
          <p:nvPr/>
        </p:nvSpPr>
        <p:spPr>
          <a:xfrm>
            <a:off x="5280760" y="3165182"/>
            <a:ext cx="7051556" cy="369332"/>
          </a:xfrm>
          <a:prstGeom prst="rect">
            <a:avLst/>
          </a:prstGeom>
        </p:spPr>
        <p:txBody>
          <a:bodyPr wrap="square">
            <a:spAutoFit/>
          </a:bodyPr>
          <a:lstStyle/>
          <a:p>
            <a:r>
              <a:rPr lang="zh-CN" altLang="zh-CN" kern="100" dirty="0">
                <a:solidFill>
                  <a:srgbClr val="0000FF"/>
                </a:solidFill>
                <a:latin typeface="+mn-ea"/>
                <a:cs typeface="宋体" panose="02010600030101010101" pitchFamily="2" charset="-122"/>
              </a:rPr>
              <a:t>分子筛膜不断分离出</a:t>
            </a:r>
            <a:r>
              <a:rPr lang="en-US" altLang="zh-CN" kern="100" dirty="0">
                <a:solidFill>
                  <a:srgbClr val="0000FF"/>
                </a:solidFill>
                <a:latin typeface="+mn-ea"/>
              </a:rPr>
              <a:t>H</a:t>
            </a:r>
            <a:r>
              <a:rPr lang="en-US" altLang="zh-CN" kern="100" baseline="-25000" dirty="0">
                <a:solidFill>
                  <a:srgbClr val="0000FF"/>
                </a:solidFill>
                <a:latin typeface="+mn-ea"/>
              </a:rPr>
              <a:t>2</a:t>
            </a:r>
            <a:r>
              <a:rPr lang="en-US" altLang="zh-CN" kern="100" dirty="0">
                <a:solidFill>
                  <a:srgbClr val="0000FF"/>
                </a:solidFill>
                <a:latin typeface="+mn-ea"/>
              </a:rPr>
              <a:t>O,</a:t>
            </a:r>
            <a:r>
              <a:rPr lang="zh-CN" altLang="zh-CN" kern="100" dirty="0">
                <a:solidFill>
                  <a:srgbClr val="0000FF"/>
                </a:solidFill>
                <a:latin typeface="+mn-ea"/>
                <a:cs typeface="宋体" panose="02010600030101010101" pitchFamily="2" charset="-122"/>
              </a:rPr>
              <a:t>有利于反应正向进行</a:t>
            </a:r>
            <a:r>
              <a:rPr lang="en-US" altLang="zh-CN" kern="100" dirty="0">
                <a:solidFill>
                  <a:srgbClr val="0000FF"/>
                </a:solidFill>
                <a:latin typeface="+mn-ea"/>
                <a:cs typeface="宋体" panose="02010600030101010101" pitchFamily="2" charset="-122"/>
              </a:rPr>
              <a:t>,</a:t>
            </a:r>
            <a:r>
              <a:rPr lang="zh-CN" altLang="zh-CN" kern="100" dirty="0">
                <a:solidFill>
                  <a:srgbClr val="0000FF"/>
                </a:solidFill>
                <a:latin typeface="+mn-ea"/>
                <a:cs typeface="宋体" panose="02010600030101010101" pitchFamily="2" charset="-122"/>
              </a:rPr>
              <a:t>甲醇产率升高</a:t>
            </a:r>
            <a:r>
              <a:rPr lang="en-US" altLang="zh-CN" kern="100" dirty="0">
                <a:solidFill>
                  <a:srgbClr val="0000FF"/>
                </a:solidFill>
                <a:latin typeface="+mn-ea"/>
                <a:cs typeface="宋体" panose="02010600030101010101" pitchFamily="2" charset="-122"/>
              </a:rPr>
              <a:t>    </a:t>
            </a:r>
            <a:endParaRPr lang="zh-CN" altLang="en-US" dirty="0">
              <a:solidFill>
                <a:srgbClr val="0000FF"/>
              </a:solidFill>
              <a:latin typeface="+mn-ea"/>
            </a:endParaRPr>
          </a:p>
        </p:txBody>
      </p:sp>
      <p:sp>
        <p:nvSpPr>
          <p:cNvPr id="11" name="矩形 10"/>
          <p:cNvSpPr/>
          <p:nvPr/>
        </p:nvSpPr>
        <p:spPr>
          <a:xfrm>
            <a:off x="9187543" y="3517451"/>
            <a:ext cx="1140279" cy="461665"/>
          </a:xfrm>
          <a:prstGeom prst="rect">
            <a:avLst/>
          </a:prstGeom>
        </p:spPr>
        <p:txBody>
          <a:bodyPr wrap="square">
            <a:spAutoFit/>
          </a:bodyPr>
          <a:lstStyle/>
          <a:p>
            <a:r>
              <a:rPr lang="en-US" altLang="zh-CN" sz="2400" kern="100" dirty="0">
                <a:solidFill>
                  <a:srgbClr val="0000FF"/>
                </a:solidFill>
                <a:latin typeface="+mn-ea"/>
              </a:rPr>
              <a:t>210</a:t>
            </a:r>
            <a:r>
              <a:rPr lang="en-US" altLang="zh-CN" sz="2400" kern="100" dirty="0">
                <a:solidFill>
                  <a:srgbClr val="0000FF"/>
                </a:solidFill>
                <a:latin typeface="+mn-ea"/>
                <a:cs typeface="宋体" panose="02010600030101010101" pitchFamily="2" charset="-122"/>
              </a:rPr>
              <a:t> </a:t>
            </a:r>
            <a:endParaRPr lang="zh-CN" altLang="en-US" sz="2400" dirty="0">
              <a:solidFill>
                <a:srgbClr val="0000FF"/>
              </a:solidFill>
              <a:latin typeface="+mn-ea"/>
            </a:endParaRPr>
          </a:p>
        </p:txBody>
      </p:sp>
      <p:sp>
        <p:nvSpPr>
          <p:cNvPr id="12" name="矩形 11"/>
          <p:cNvSpPr/>
          <p:nvPr/>
        </p:nvSpPr>
        <p:spPr>
          <a:xfrm>
            <a:off x="512652" y="865430"/>
            <a:ext cx="481250" cy="5631180"/>
          </a:xfrm>
          <a:prstGeom prst="rect">
            <a:avLst/>
          </a:prstGeom>
        </p:spPr>
        <p:txBody>
          <a:bodyPr wrap="square">
            <a:spAutoFit/>
          </a:bodyPr>
          <a:lstStyle/>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化学平衡考察角度之变迁</a:t>
            </a: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endParaRPr lang="en-US" altLang="zh-CN" sz="2400" b="1" dirty="0">
              <a:solidFill>
                <a:srgbClr val="FF0000"/>
              </a:solidFill>
              <a:latin typeface="微软雅黑" panose="020B0503020204020204" charset="-122"/>
              <a:ea typeface="微软雅黑" panose="020B0503020204020204" charset="-122"/>
            </a:endParaRPr>
          </a:p>
          <a:p>
            <a:pPr algn="ctr">
              <a:spcBef>
                <a:spcPct val="0"/>
              </a:spcBef>
              <a:spcAft>
                <a:spcPct val="0"/>
              </a:spcAft>
              <a:defRPr/>
            </a:pPr>
            <a:r>
              <a:rPr lang="zh-CN" altLang="en-US" sz="2400" b="1" dirty="0">
                <a:solidFill>
                  <a:srgbClr val="FF0000"/>
                </a:solidFill>
                <a:latin typeface="微软雅黑" panose="020B0503020204020204" charset="-122"/>
                <a:ea typeface="微软雅黑" panose="020B0503020204020204" charset="-122"/>
              </a:rPr>
              <a:t>转化率</a:t>
            </a:r>
          </a:p>
        </p:txBody>
      </p:sp>
      <p:pic>
        <p:nvPicPr>
          <p:cNvPr id="13" name="图片 12" descr="figure"/>
          <p:cNvPicPr/>
          <p:nvPr/>
        </p:nvPicPr>
        <p:blipFill>
          <a:blip r:embed="rId5"/>
          <a:stretch>
            <a:fillRect/>
          </a:stretch>
        </p:blipFill>
        <p:spPr>
          <a:xfrm>
            <a:off x="3028949" y="1694091"/>
            <a:ext cx="519793" cy="306355"/>
          </a:xfrm>
          <a:prstGeom prst="rect">
            <a:avLst/>
          </a:prstGeom>
        </p:spPr>
      </p:pic>
      <p:sp>
        <p:nvSpPr>
          <p:cNvPr id="16" name="文本框 15"/>
          <p:cNvSpPr txBox="1"/>
          <p:nvPr/>
        </p:nvSpPr>
        <p:spPr>
          <a:xfrm>
            <a:off x="3261961" y="361809"/>
            <a:ext cx="8273143" cy="646331"/>
          </a:xfrm>
          <a:prstGeom prst="rect">
            <a:avLst/>
          </a:prstGeom>
          <a:noFill/>
        </p:spPr>
        <p:txBody>
          <a:bodyPr wrap="square" rtlCol="0">
            <a:spAutoFit/>
          </a:bodyPr>
          <a:lstStyle/>
          <a:p>
            <a:r>
              <a:rPr lang="en-US" altLang="zh-CN" sz="3600" dirty="0">
                <a:solidFill>
                  <a:srgbClr val="FF0000"/>
                </a:solidFill>
              </a:rPr>
              <a:t>-----</a:t>
            </a:r>
            <a:r>
              <a:rPr lang="zh-CN" altLang="en-US" sz="3600" dirty="0">
                <a:solidFill>
                  <a:srgbClr val="FF0000"/>
                </a:solidFill>
              </a:rPr>
              <a:t>解决怎么做（真实工业生产情景）</a:t>
            </a:r>
          </a:p>
        </p:txBody>
      </p:sp>
      <p:sp>
        <p:nvSpPr>
          <p:cNvPr id="17" name="文本框 16"/>
          <p:cNvSpPr txBox="1"/>
          <p:nvPr/>
        </p:nvSpPr>
        <p:spPr>
          <a:xfrm>
            <a:off x="5861023" y="4067359"/>
            <a:ext cx="5100892" cy="1077218"/>
          </a:xfrm>
          <a:prstGeom prst="rect">
            <a:avLst/>
          </a:prstGeom>
          <a:solidFill>
            <a:srgbClr val="008000"/>
          </a:solidFill>
          <a:ln>
            <a:solidFill>
              <a:srgbClr val="FFFF00"/>
            </a:solidFill>
          </a:ln>
        </p:spPr>
        <p:txBody>
          <a:bodyPr wrap="square" rtlCol="0">
            <a:spAutoFit/>
          </a:bodyPr>
          <a:lstStyle/>
          <a:p>
            <a:r>
              <a:rPr lang="zh-CN" altLang="en-US" sz="3200" dirty="0">
                <a:solidFill>
                  <a:srgbClr val="FFFF00"/>
                </a:solidFill>
                <a:latin typeface="+mn-ea"/>
              </a:rPr>
              <a:t>提炼信息（文字和图表）</a:t>
            </a:r>
            <a:endParaRPr lang="en-US" altLang="zh-CN" sz="3200" dirty="0">
              <a:solidFill>
                <a:srgbClr val="FFFF00"/>
              </a:solidFill>
              <a:latin typeface="+mn-ea"/>
            </a:endParaRPr>
          </a:p>
          <a:p>
            <a:r>
              <a:rPr lang="zh-CN" altLang="en-US" sz="3200" dirty="0">
                <a:solidFill>
                  <a:srgbClr val="FFFF00"/>
                </a:solidFill>
                <a:latin typeface="+mn-ea"/>
              </a:rPr>
              <a:t>可知答题角度</a:t>
            </a:r>
          </a:p>
        </p:txBody>
      </p:sp>
      <p:sp>
        <p:nvSpPr>
          <p:cNvPr id="18" name="文本框 17"/>
          <p:cNvSpPr txBox="1"/>
          <p:nvPr/>
        </p:nvSpPr>
        <p:spPr>
          <a:xfrm>
            <a:off x="5839251" y="5252539"/>
            <a:ext cx="5232882" cy="1077218"/>
          </a:xfrm>
          <a:prstGeom prst="rect">
            <a:avLst/>
          </a:prstGeom>
          <a:solidFill>
            <a:srgbClr val="008000"/>
          </a:solidFill>
          <a:ln>
            <a:solidFill>
              <a:srgbClr val="FFFF00"/>
            </a:solidFill>
          </a:ln>
        </p:spPr>
        <p:txBody>
          <a:bodyPr wrap="square" rtlCol="0">
            <a:spAutoFit/>
          </a:bodyPr>
          <a:lstStyle/>
          <a:p>
            <a:r>
              <a:rPr lang="zh-CN" altLang="en-US" sz="3200" dirty="0">
                <a:solidFill>
                  <a:srgbClr val="FFFF00"/>
                </a:solidFill>
                <a:latin typeface="+mn-ea"/>
              </a:rPr>
              <a:t>试题情景：</a:t>
            </a:r>
            <a:endParaRPr lang="en-US" altLang="zh-CN" sz="3200" dirty="0">
              <a:solidFill>
                <a:srgbClr val="FFFF00"/>
              </a:solidFill>
              <a:latin typeface="+mn-ea"/>
            </a:endParaRPr>
          </a:p>
          <a:p>
            <a:r>
              <a:rPr lang="zh-CN" altLang="en-US" sz="3200" dirty="0">
                <a:solidFill>
                  <a:srgbClr val="FFFF00"/>
                </a:solidFill>
                <a:latin typeface="+mn-ea"/>
              </a:rPr>
              <a:t>图像观察与处理、工业要求</a:t>
            </a:r>
          </a:p>
        </p:txBody>
      </p:sp>
      <p:sp>
        <p:nvSpPr>
          <p:cNvPr id="3" name="椭圆 2"/>
          <p:cNvSpPr/>
          <p:nvPr/>
        </p:nvSpPr>
        <p:spPr>
          <a:xfrm>
            <a:off x="3657600" y="4101965"/>
            <a:ext cx="2063106" cy="685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225738" y="2793877"/>
            <a:ext cx="4249775" cy="4213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688937" y="4429586"/>
            <a:ext cx="293914" cy="18849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3"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a42ca659-ad0f-433d-962a-971cbdccedee}"/>
</p:tagLst>
</file>

<file path=ppt/tags/tag1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a42ca659-ad0f-433d-962a-971cbdccedee}"/>
</p:tagLst>
</file>

<file path=ppt/tags/tag2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6.xml><?xml version="1.0" encoding="utf-8"?>
<p:tagLst xmlns:a="http://schemas.openxmlformats.org/drawingml/2006/main" xmlns:r="http://schemas.openxmlformats.org/officeDocument/2006/relationships" xmlns:p="http://schemas.openxmlformats.org/presentationml/2006/main">
  <p:tag name="KSO_WM_UNIT_TABLE_BEAUTIFY" val="smartTable{a42ca659-ad0f-433d-962a-971cbdccedee}"/>
</p:tagLst>
</file>

<file path=ppt/tags/tag2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6707</Words>
  <Application>Microsoft Office PowerPoint</Application>
  <PresentationFormat>宽屏</PresentationFormat>
  <Paragraphs>582</Paragraphs>
  <Slides>49</Slides>
  <Notes>49</Notes>
  <HiddenSlides>1</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9" baseType="lpstr">
      <vt:lpstr>黑体</vt:lpstr>
      <vt:lpstr>华文细黑</vt:lpstr>
      <vt:lpstr>宋体</vt:lpstr>
      <vt:lpstr>微软雅黑</vt:lpstr>
      <vt:lpstr>Arial</vt:lpstr>
      <vt:lpstr>Calibri</vt:lpstr>
      <vt:lpstr>Times New Roman</vt:lpstr>
      <vt:lpstr>Wingdings</vt: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dreamsummit</cp:lastModifiedBy>
  <cp:revision>707</cp:revision>
  <dcterms:created xsi:type="dcterms:W3CDTF">2021-04-11T01:00:00Z</dcterms:created>
  <dcterms:modified xsi:type="dcterms:W3CDTF">2021-05-30T08:50:24Z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2052-11.1.0.10359</vt:lpwstr>
  </property>
  <property fmtid="{D5CDD505-2E9C-101B-9397-08002B2CF9AE}" pid="3" name="ICV">
    <vt:lpwstr>BF03CFA8E6604F02B70FE5CD230CFB33</vt:lpwstr>
  </property>
</Properties>
</file>