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1215" r:id="rId2"/>
    <p:sldId id="1217" r:id="rId3"/>
    <p:sldId id="1119" r:id="rId4"/>
    <p:sldId id="895" r:id="rId5"/>
    <p:sldId id="896" r:id="rId6"/>
    <p:sldId id="1082" r:id="rId7"/>
    <p:sldId id="1083" r:id="rId8"/>
    <p:sldId id="1084" r:id="rId9"/>
    <p:sldId id="1085" r:id="rId10"/>
    <p:sldId id="1086" r:id="rId11"/>
    <p:sldId id="1087" r:id="rId12"/>
    <p:sldId id="945" r:id="rId13"/>
    <p:sldId id="1089" r:id="rId14"/>
    <p:sldId id="1090" r:id="rId15"/>
    <p:sldId id="1091" r:id="rId16"/>
    <p:sldId id="1092" r:id="rId17"/>
    <p:sldId id="946" r:id="rId18"/>
    <p:sldId id="1094" r:id="rId19"/>
    <p:sldId id="1171" r:id="rId20"/>
    <p:sldId id="1021" r:id="rId21"/>
    <p:sldId id="1097" r:id="rId22"/>
    <p:sldId id="1096" r:id="rId23"/>
    <p:sldId id="1098" r:id="rId24"/>
    <p:sldId id="1099" r:id="rId25"/>
    <p:sldId id="1100" r:id="rId26"/>
    <p:sldId id="951" r:id="rId27"/>
    <p:sldId id="1101" r:id="rId28"/>
    <p:sldId id="1177" r:id="rId29"/>
    <p:sldId id="1102" r:id="rId30"/>
    <p:sldId id="1103" r:id="rId31"/>
    <p:sldId id="953" r:id="rId32"/>
    <p:sldId id="1105" r:id="rId33"/>
    <p:sldId id="1107" r:id="rId34"/>
    <p:sldId id="1108" r:id="rId35"/>
    <p:sldId id="1109" r:id="rId36"/>
    <p:sldId id="1110" r:id="rId37"/>
    <p:sldId id="1111" r:id="rId38"/>
    <p:sldId id="1112" r:id="rId39"/>
    <p:sldId id="1114" r:id="rId40"/>
    <p:sldId id="956" r:id="rId41"/>
    <p:sldId id="958" r:id="rId42"/>
    <p:sldId id="959" r:id="rId43"/>
    <p:sldId id="1007" r:id="rId44"/>
    <p:sldId id="1009" r:id="rId45"/>
    <p:sldId id="1008" r:id="rId46"/>
    <p:sldId id="1010" r:id="rId47"/>
    <p:sldId id="1011" r:id="rId48"/>
    <p:sldId id="1012" r:id="rId49"/>
    <p:sldId id="1013" r:id="rId50"/>
    <p:sldId id="1014" r:id="rId51"/>
    <p:sldId id="1115" r:id="rId52"/>
    <p:sldId id="1116" r:id="rId53"/>
    <p:sldId id="1017" r:id="rId54"/>
    <p:sldId id="1018" r:id="rId55"/>
    <p:sldId id="1173" r:id="rId56"/>
    <p:sldId id="1174" r:id="rId57"/>
    <p:sldId id="1175" r:id="rId58"/>
    <p:sldId id="1176" r:id="rId59"/>
    <p:sldId id="1172" r:id="rId60"/>
    <p:sldId id="1218" r:id="rId61"/>
    <p:sldId id="1277" r:id="rId6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" lastIdx="0" clrIdx="2"/>
  <p:cmAuthor id="1" name="微软用户" initials="" lastIdx="0" clrIdx="0"/>
  <p:cmAuthor id="8" name="win" initials="" lastIdx="0" clrIdx="0"/>
  <p:cmAuthor id="2" name="www.xkb1.com" initials="" lastIdx="0" clrIdx="1"/>
  <p:cmAuthor id="9" name="xkb1.com" initials="" lastIdx="0" clrIdx="0"/>
  <p:cmAuthor id="3" name="jingwei Jiang" initials="" lastIdx="1" clrIdx="0"/>
  <p:cmAuthor id="10" name="xiaoxuan Zeng" initials="" lastIdx="0" clrIdx="0"/>
  <p:cmAuthor id="4" name="lenovo" initials="" lastIdx="0" clrIdx="0"/>
  <p:cmAuthor id="5" name="作者" initials="" lastIdx="0" clrIdx="1"/>
  <p:cmAuthor id="6" name="dongyu" initials="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5" cy="761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9697">
            <a:extLst>
              <a:ext uri="{FF2B5EF4-FFF2-40B4-BE49-F238E27FC236}">
                <a16:creationId xmlns:a16="http://schemas.microsoft.com/office/drawing/2014/main" id="{8F13C941-B0C1-42AC-BF53-3019EA57EA5C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9698">
            <a:extLst>
              <a:ext uri="{FF2B5EF4-FFF2-40B4-BE49-F238E27FC236}">
                <a16:creationId xmlns:a16="http://schemas.microsoft.com/office/drawing/2014/main" id="{040F5B98-FEA1-4ADC-A7C1-A011D21337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/>
            </a:lvl1pPr>
          </a:lstStyle>
          <a:p>
            <a:endParaRPr lang="zh-CN" altLang="zh-CN"/>
          </a:p>
        </p:txBody>
      </p:sp>
      <p:sp>
        <p:nvSpPr>
          <p:cNvPr id="2052" name="幻灯片图像占位符 29699">
            <a:extLst>
              <a:ext uri="{FF2B5EF4-FFF2-40B4-BE49-F238E27FC236}">
                <a16:creationId xmlns:a16="http://schemas.microsoft.com/office/drawing/2014/main" id="{1D125B22-F030-4D02-95D6-1D0DBE02312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9700">
            <a:extLst>
              <a:ext uri="{FF2B5EF4-FFF2-40B4-BE49-F238E27FC236}">
                <a16:creationId xmlns:a16="http://schemas.microsoft.com/office/drawing/2014/main" id="{C81A56F4-D2C4-4335-9B3F-F43E0A963F41}"/>
              </a:ext>
            </a:extLst>
          </p:cNvPr>
          <p:cNvSpPr>
            <a:spLocks noGrp="1" noRot="1" noChangeAspect="1" noChangeArrowheads="1" noTextEdit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</a:pPr>
            <a:r>
              <a:rPr lang="zh-CN" altLang="zh-CN"/>
              <a:t>第二级</a:t>
            </a:r>
          </a:p>
          <a:p>
            <a:pPr>
              <a:buFontTx/>
              <a:buNone/>
            </a:pPr>
            <a:r>
              <a:rPr lang="zh-CN" altLang="zh-CN"/>
              <a:t>第三级</a:t>
            </a:r>
          </a:p>
          <a:p>
            <a:pPr>
              <a:buFontTx/>
              <a:buNone/>
            </a:pPr>
            <a:r>
              <a:rPr lang="zh-CN" altLang="zh-CN"/>
              <a:t>第四级</a:t>
            </a:r>
          </a:p>
          <a:p>
            <a:pPr>
              <a:buFontTx/>
              <a:buNone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29701">
            <a:extLst>
              <a:ext uri="{FF2B5EF4-FFF2-40B4-BE49-F238E27FC236}">
                <a16:creationId xmlns:a16="http://schemas.microsoft.com/office/drawing/2014/main" id="{E77E51ED-800A-4FED-A7B5-879C3D30EA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1"/>
            </a:lvl1pPr>
          </a:lstStyle>
          <a:p>
            <a:endParaRPr lang="zh-CN" altLang="zh-CN"/>
          </a:p>
        </p:txBody>
      </p:sp>
      <p:sp>
        <p:nvSpPr>
          <p:cNvPr id="2055" name="灯片编号占位符 29702">
            <a:extLst>
              <a:ext uri="{FF2B5EF4-FFF2-40B4-BE49-F238E27FC236}">
                <a16:creationId xmlns:a16="http://schemas.microsoft.com/office/drawing/2014/main" id="{3D529422-D961-4ED9-B6CC-DD2033FE2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F085AF-1893-4F60-BAFF-2445330294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867F4-0BF3-4B9B-A8FC-96CD91E7B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4088E41-8AE3-42FF-AAE8-FD9B18C33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6DB14-37F5-49DD-A14E-69CCCEE8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7D692E-A91E-4D3D-8BBC-CAC17D74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40FBB-DD9A-427F-80FD-D97F8B56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EF3DB-A4EA-439B-9BE1-14D4B0FC2D6B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5BE96-81A6-46F9-81E7-66996028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B35695-10A3-4702-8563-3E0DCD03B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31F046-427F-43D1-A21D-41A9A5CD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9651F-F6AC-4208-A589-34ACF445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45094F-F8BF-4A24-967E-A0B35B13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B368-A2F8-4B00-9F9D-65B64C059D4A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0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32C9D1-6C0B-4617-B351-5F263D711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8E1F84-DF37-4584-9796-528ACF9B5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8854F8-D1CC-4AD9-8DB5-F196C6D5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49405-2F9B-43EC-9764-035652D1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73E39D-D709-4BE6-BFAF-EDD5AE45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B2AFD-358E-4DF1-88FE-F0095C60AD72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1D2E5-9E40-40E8-941A-57FB08F9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47719A-0500-49DF-BA8B-70E33CCF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4FD58-9396-4786-9746-0A58B10D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213541-5ECB-4C5A-8F89-53B97C6F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B422D-48EF-40B6-8556-DF400099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5CF1D-02B5-41DF-85DF-FDD97635B574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4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06B7D-3A56-49A6-87B4-6E7BE928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5D4CB9-705B-4F23-86BA-337104E66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621158-AFAA-43DC-A3CA-BFF33256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D5E35-02BA-4B68-ACB0-37056AEA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6F4BBE-EDD9-4A6A-A7DE-F2DF99F3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916F5-0712-41C5-A370-C614A7D9D690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C7E8E-EE28-453C-ABA5-60E16B96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639D1-9242-4BBF-8FA5-B3BC5C2B5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17C77D-5B96-4AEB-8251-E6F55621C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3EEAF7-70BF-4BA2-8A87-DB0C9A57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9D2D9E-D25B-4EB4-9C0F-A6836B08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210029-E927-49EE-8543-0A4FF1A1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1B225-1F7E-426F-9958-A8CD2BB5546F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9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B1113-68B0-4602-8E81-33A1CD90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1F7A96-7CBC-4417-A929-B010DF08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D73D13-5D03-429A-8ABC-1442261AD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B35CD6-CD05-4209-88D6-EEF70271C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966E73-820E-4D73-BC7A-F7C89CD9E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CD24A2-722A-4F28-B606-926C0CBC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1A71F3-818B-4DD5-A4BD-06DB617B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011F8A-BC2B-491E-A355-94A47AF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0D64D-A0E5-46D5-99D1-19F174117082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8A5D1-69AB-4DAE-B7A1-12AB4B20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D1D90F-E053-49D8-A2A9-CB2D5928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A77C60-E743-47EC-96EF-EE7F0118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27AA37-EF74-4642-A0D9-1B0848E8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5F4F8-5578-4B82-B9CC-F30640F10FBE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535437-F21F-4FCE-A121-8AB4D9DA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246A26-7BB0-49FC-8D92-FC50FBFA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3CE076-A856-471C-AE55-8E44A50C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F97BB-55EA-412D-A798-00FF00482586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4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BE5EB-068C-4E31-917F-E33DF6B4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DA57A9-C363-4448-9BCF-C77F59AD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B81171-E398-44EC-9D24-19E532832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61AB3B-55D3-4EBA-9ECB-D49CF5CA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A2B325-C20F-44A9-A792-EC5F3C63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F89E92-EFE4-4B83-B414-A094E4B5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83453-442F-419E-8B65-658D05500FD1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0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E49B6-47B5-4B74-93FE-71E91F9B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8A9156-83EF-4D78-A2C3-B4B099340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A2E0DA-7472-499A-ADFC-677812D9B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EF8790-17D1-43C9-969E-163BF819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F3EC3B-98D3-4B8E-9ED5-A99DFB5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0EEF69-F1E3-44DD-B799-128F9882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B0EE-A96B-4652-8546-69C43B16460E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5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>
            <a:extLst>
              <a:ext uri="{FF2B5EF4-FFF2-40B4-BE49-F238E27FC236}">
                <a16:creationId xmlns:a16="http://schemas.microsoft.com/office/drawing/2014/main" id="{0F8B73A4-36B1-4F5E-B1CB-006F2DF1A0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文本占位符 1026">
            <a:extLst>
              <a:ext uri="{FF2B5EF4-FFF2-40B4-BE49-F238E27FC236}">
                <a16:creationId xmlns:a16="http://schemas.microsoft.com/office/drawing/2014/main" id="{2E9BDF56-D5E8-4E1B-AF8F-4228C3D663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日期占位符 1027">
            <a:extLst>
              <a:ext uri="{FF2B5EF4-FFF2-40B4-BE49-F238E27FC236}">
                <a16:creationId xmlns:a16="http://schemas.microsoft.com/office/drawing/2014/main" id="{83381920-E096-4791-BA59-67E88E087D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页脚占位符 1028">
            <a:extLst>
              <a:ext uri="{FF2B5EF4-FFF2-40B4-BE49-F238E27FC236}">
                <a16:creationId xmlns:a16="http://schemas.microsoft.com/office/drawing/2014/main" id="{A12BF6C2-3FB0-4E3B-B6B5-0967B3A08F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灯片编号占位符 1029">
            <a:extLst>
              <a:ext uri="{FF2B5EF4-FFF2-40B4-BE49-F238E27FC236}">
                <a16:creationId xmlns:a16="http://schemas.microsoft.com/office/drawing/2014/main" id="{7856A0C3-E03E-4D0A-8EAF-815DDFD361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EB5F14-BC12-40DD-9BE6-631552B4F714}" type="slidenum">
              <a:rPr lang="zh-CN" altLang="en-US"/>
              <a:pPr/>
              <a:t>‹#›</a:t>
            </a:fld>
            <a:endParaRPr lang="zh-CN" altLang="en-US" sz="180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>
            <a:extLst>
              <a:ext uri="{FF2B5EF4-FFF2-40B4-BE49-F238E27FC236}">
                <a16:creationId xmlns:a16="http://schemas.microsoft.com/office/drawing/2014/main" id="{C83B43CA-DB79-4B0D-B5B3-A54207AE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3" descr="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">
            <a:extLst>
              <a:ext uri="{FF2B5EF4-FFF2-40B4-BE49-F238E27FC236}">
                <a16:creationId xmlns:a16="http://schemas.microsoft.com/office/drawing/2014/main" id="{18E6FE70-9FAF-4F4C-AF92-3760993B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95400"/>
            <a:ext cx="477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高考考前冲刺指导</a:t>
            </a:r>
          </a:p>
          <a:p>
            <a:pPr algn="ctr"/>
            <a:r>
              <a:rPr lang="en-US" altLang="zh-CN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2021</a:t>
            </a:r>
            <a:r>
              <a: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年衡阳市高考名师公益讲座</a:t>
            </a:r>
          </a:p>
        </p:txBody>
      </p:sp>
      <p:sp>
        <p:nvSpPr>
          <p:cNvPr id="3076" name="矩形 8" descr="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">
            <a:extLst>
              <a:ext uri="{FF2B5EF4-FFF2-40B4-BE49-F238E27FC236}">
                <a16:creationId xmlns:a16="http://schemas.microsoft.com/office/drawing/2014/main" id="{0057B290-795E-4A8C-AFF6-6C744192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2433638"/>
            <a:ext cx="7002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solidFill>
                  <a:srgbClr val="3F3F3F"/>
                </a:solidFill>
                <a:latin typeface="思源黑体 CN Bold" charset="-122"/>
                <a:ea typeface="思源黑体 CN Bold" charset="-122"/>
                <a:sym typeface="Times New Roman" panose="02020603050405020304" pitchFamily="18" charset="0"/>
              </a:rPr>
              <a:t>高考历史学科考前指导</a:t>
            </a:r>
          </a:p>
        </p:txBody>
      </p:sp>
      <p:sp>
        <p:nvSpPr>
          <p:cNvPr id="3077" name="矩形 4">
            <a:extLst>
              <a:ext uri="{FF2B5EF4-FFF2-40B4-BE49-F238E27FC236}">
                <a16:creationId xmlns:a16="http://schemas.microsoft.com/office/drawing/2014/main" id="{5C298E4B-A258-4CB1-A7D6-DC56DBA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4398963"/>
            <a:ext cx="1970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3F3F3F"/>
                </a:solidFill>
                <a:latin typeface="思源黑体 CN Bold" charset="-122"/>
                <a:ea typeface="思源黑体 CN Bold" charset="-122"/>
                <a:sym typeface="Times New Roman" panose="02020603050405020304" pitchFamily="18" charset="0"/>
              </a:rPr>
              <a:t>执教人：资光华</a:t>
            </a:r>
            <a:endParaRPr lang="zh-CN" altLang="en-US" sz="20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8" name="矩形 11">
            <a:extLst>
              <a:ext uri="{FF2B5EF4-FFF2-40B4-BE49-F238E27FC236}">
                <a16:creationId xmlns:a16="http://schemas.microsoft.com/office/drawing/2014/main" id="{85D3D5DB-739F-461E-9064-90CF1686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3962400"/>
            <a:ext cx="348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3F3F3F"/>
                </a:solidFill>
                <a:latin typeface="思源黑体 CN Bold" charset="-122"/>
                <a:ea typeface="思源黑体 CN Bold" charset="-122"/>
                <a:sym typeface="Times New Roman" panose="02020603050405020304" pitchFamily="18" charset="0"/>
              </a:rPr>
              <a:t>执教人所在单位：衡阳市一中</a:t>
            </a:r>
          </a:p>
        </p:txBody>
      </p:sp>
      <p:pic>
        <p:nvPicPr>
          <p:cNvPr id="3079" name="图片 1">
            <a:extLst>
              <a:ext uri="{FF2B5EF4-FFF2-40B4-BE49-F238E27FC236}">
                <a16:creationId xmlns:a16="http://schemas.microsoft.com/office/drawing/2014/main" id="{200EBE98-26F7-42D8-8620-27CB4FCC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34963"/>
            <a:ext cx="10017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">
            <a:extLst>
              <a:ext uri="{FF2B5EF4-FFF2-40B4-BE49-F238E27FC236}">
                <a16:creationId xmlns:a16="http://schemas.microsoft.com/office/drawing/2014/main" id="{91E0A7F1-3C00-4F5B-ADEE-12757CCE1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7788"/>
            <a:ext cx="80025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中国古代史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先秦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魏晋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隋唐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宋元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明清</a:t>
            </a:r>
          </a:p>
        </p:txBody>
      </p:sp>
      <p:sp>
        <p:nvSpPr>
          <p:cNvPr id="12291" name="矩形 136215">
            <a:extLst>
              <a:ext uri="{FF2B5EF4-FFF2-40B4-BE49-F238E27FC236}">
                <a16:creationId xmlns:a16="http://schemas.microsoft.com/office/drawing/2014/main" id="{E054DF5B-EDF0-40AE-80E8-E6FEDC2516A4}"/>
              </a:ext>
            </a:extLst>
          </p:cNvPr>
          <p:cNvSpPr>
            <a:spLocks/>
          </p:cNvSpPr>
          <p:nvPr/>
        </p:nvSpPr>
        <p:spPr bwMode="auto">
          <a:xfrm>
            <a:off x="2332038" y="3276600"/>
            <a:ext cx="7527925" cy="3322638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政治宽松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（文官制度）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经济繁荣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（棉花种植、宋代商业革命、南北经济格局变化、不抑兼并）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市民文化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（宋词、风俗画、瓦肆）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科技的突破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（指南针、火药、印刷术等）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31724ABF-B7A0-4DEE-8C67-B4FB99B5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5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">
            <a:extLst>
              <a:ext uri="{FF2B5EF4-FFF2-40B4-BE49-F238E27FC236}">
                <a16:creationId xmlns:a16="http://schemas.microsoft.com/office/drawing/2014/main" id="{9DB9DA62-0933-44F3-B5DA-21436998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7788"/>
            <a:ext cx="80025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中国古代史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先秦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魏晋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隋唐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宋元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明清</a:t>
            </a:r>
          </a:p>
        </p:txBody>
      </p:sp>
      <p:sp>
        <p:nvSpPr>
          <p:cNvPr id="13315" name="矩形 136215">
            <a:extLst>
              <a:ext uri="{FF2B5EF4-FFF2-40B4-BE49-F238E27FC236}">
                <a16:creationId xmlns:a16="http://schemas.microsoft.com/office/drawing/2014/main" id="{F9DB4348-931F-43F0-A253-97C87D500DCC}"/>
              </a:ext>
            </a:extLst>
          </p:cNvPr>
          <p:cNvSpPr>
            <a:spLocks/>
          </p:cNvSpPr>
          <p:nvPr/>
        </p:nvSpPr>
        <p:spPr bwMode="auto">
          <a:xfrm>
            <a:off x="2438400" y="3886200"/>
            <a:ext cx="6683375" cy="20304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专制强化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（权臣干政）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新的经济因素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（雇佣关系）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文化重心转移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（江南）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>
            <a:extLst>
              <a:ext uri="{FF2B5EF4-FFF2-40B4-BE49-F238E27FC236}">
                <a16:creationId xmlns:a16="http://schemas.microsoft.com/office/drawing/2014/main" id="{24CFAE8F-CA84-44F5-B474-61DFED9F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824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中国近现代史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党建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建国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改革开放时期</a:t>
            </a:r>
          </a:p>
        </p:txBody>
      </p:sp>
      <p:sp>
        <p:nvSpPr>
          <p:cNvPr id="14339" name="矩形 136215">
            <a:extLst>
              <a:ext uri="{FF2B5EF4-FFF2-40B4-BE49-F238E27FC236}">
                <a16:creationId xmlns:a16="http://schemas.microsoft.com/office/drawing/2014/main" id="{AEBDCFF0-B8F3-47B5-91E6-765C2D23AD33}"/>
              </a:ext>
            </a:extLst>
          </p:cNvPr>
          <p:cNvSpPr>
            <a:spLocks/>
          </p:cNvSpPr>
          <p:nvPr/>
        </p:nvSpPr>
        <p:spPr bwMode="auto">
          <a:xfrm>
            <a:off x="2209800" y="3581400"/>
            <a:ext cx="7596188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近代外交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（夷洋称号之变，外交机构之变）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自然经济变动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（注意表格形式）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6958BFC0-BB5C-46D0-8737-323E2389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57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">
            <a:extLst>
              <a:ext uri="{FF2B5EF4-FFF2-40B4-BE49-F238E27FC236}">
                <a16:creationId xmlns:a16="http://schemas.microsoft.com/office/drawing/2014/main" id="{EFCE27A5-73EB-432C-BEFE-2DE2D14FC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824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中国近现代史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党建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建国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改革开放时期</a:t>
            </a:r>
          </a:p>
        </p:txBody>
      </p:sp>
      <p:sp>
        <p:nvSpPr>
          <p:cNvPr id="15363" name="矩形 136215">
            <a:extLst>
              <a:ext uri="{FF2B5EF4-FFF2-40B4-BE49-F238E27FC236}">
                <a16:creationId xmlns:a16="http://schemas.microsoft.com/office/drawing/2014/main" id="{38EC4D88-687B-4247-AE74-0BFCA30910E1}"/>
              </a:ext>
            </a:extLst>
          </p:cNvPr>
          <p:cNvSpPr>
            <a:spLocks/>
          </p:cNvSpPr>
          <p:nvPr/>
        </p:nvSpPr>
        <p:spPr bwMode="auto">
          <a:xfrm>
            <a:off x="3276600" y="3276600"/>
            <a:ext cx="6597650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近代教育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（教育的内容、科举之废）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实业救国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（爱国心的驱使）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">
            <a:extLst>
              <a:ext uri="{FF2B5EF4-FFF2-40B4-BE49-F238E27FC236}">
                <a16:creationId xmlns:a16="http://schemas.microsoft.com/office/drawing/2014/main" id="{71620AEA-E97A-4B2E-988C-A2E0E7067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824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中国近现代史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党建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建国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改革开放时期</a:t>
            </a:r>
          </a:p>
        </p:txBody>
      </p:sp>
      <p:sp>
        <p:nvSpPr>
          <p:cNvPr id="16387" name="矩形 136215">
            <a:extLst>
              <a:ext uri="{FF2B5EF4-FFF2-40B4-BE49-F238E27FC236}">
                <a16:creationId xmlns:a16="http://schemas.microsoft.com/office/drawing/2014/main" id="{7A0A7DEE-088E-45B0-9165-4B36FCB1150C}"/>
              </a:ext>
            </a:extLst>
          </p:cNvPr>
          <p:cNvSpPr>
            <a:spLocks/>
          </p:cNvSpPr>
          <p:nvPr/>
        </p:nvSpPr>
        <p:spPr bwMode="auto">
          <a:xfrm>
            <a:off x="2149475" y="3810000"/>
            <a:ext cx="7893050" cy="26765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道路探索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（以俄为师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---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中国自己的路；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党的成熟成长）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理论探索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精神财富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（红船、井岗山、长征、延安、西柏坡）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>
            <a:extLst>
              <a:ext uri="{FF2B5EF4-FFF2-40B4-BE49-F238E27FC236}">
                <a16:creationId xmlns:a16="http://schemas.microsoft.com/office/drawing/2014/main" id="{F40BDB46-9157-43C1-8CBA-CC00F4812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824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中国近现代史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党建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建国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改革开放时期</a:t>
            </a:r>
          </a:p>
        </p:txBody>
      </p:sp>
      <p:sp>
        <p:nvSpPr>
          <p:cNvPr id="17411" name="矩形 136215">
            <a:extLst>
              <a:ext uri="{FF2B5EF4-FFF2-40B4-BE49-F238E27FC236}">
                <a16:creationId xmlns:a16="http://schemas.microsoft.com/office/drawing/2014/main" id="{041B2759-CDAF-409A-9717-AF5AF7C3A32C}"/>
              </a:ext>
            </a:extLst>
          </p:cNvPr>
          <p:cNvSpPr>
            <a:spLocks/>
          </p:cNvSpPr>
          <p:nvPr/>
        </p:nvSpPr>
        <p:spPr bwMode="auto">
          <a:xfrm>
            <a:off x="2905125" y="3352800"/>
            <a:ext cx="6381750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土地改革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工业化建设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（油画、漫画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---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讽刺）</a:t>
            </a:r>
          </a:p>
        </p:txBody>
      </p:sp>
      <p:sp>
        <p:nvSpPr>
          <p:cNvPr id="17412" name="文本框 6">
            <a:extLst>
              <a:ext uri="{FF2B5EF4-FFF2-40B4-BE49-F238E27FC236}">
                <a16:creationId xmlns:a16="http://schemas.microsoft.com/office/drawing/2014/main" id="{758988CB-0900-4669-A91B-1B7146666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410200"/>
            <a:ext cx="3389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华文隶书" panose="02010800040101010101" pitchFamily="2" charset="-122"/>
              </a:rPr>
              <a:t>乌合麒麟的画作寓意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 autoUpdateAnimBg="0"/>
      <p:bldP spid="17412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">
            <a:extLst>
              <a:ext uri="{FF2B5EF4-FFF2-40B4-BE49-F238E27FC236}">
                <a16:creationId xmlns:a16="http://schemas.microsoft.com/office/drawing/2014/main" id="{F3F4EDF3-9FB9-4ABA-9A73-6D51EC8D7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824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中国近现代史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甲午战后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党建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建国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改革开放时期</a:t>
            </a:r>
          </a:p>
        </p:txBody>
      </p:sp>
      <p:sp>
        <p:nvSpPr>
          <p:cNvPr id="18435" name="矩形 136215">
            <a:extLst>
              <a:ext uri="{FF2B5EF4-FFF2-40B4-BE49-F238E27FC236}">
                <a16:creationId xmlns:a16="http://schemas.microsoft.com/office/drawing/2014/main" id="{0A0EEE35-B1D1-45D4-8AB7-0C870FCCCFBC}"/>
              </a:ext>
            </a:extLst>
          </p:cNvPr>
          <p:cNvSpPr>
            <a:spLocks/>
          </p:cNvSpPr>
          <p:nvPr/>
        </p:nvSpPr>
        <p:spPr bwMode="auto">
          <a:xfrm>
            <a:off x="3886200" y="3733800"/>
            <a:ext cx="3735388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市场体制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观念转变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61E79752-7173-43E4-94B7-08DA3ADB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541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">
            <a:extLst>
              <a:ext uri="{FF2B5EF4-FFF2-40B4-BE49-F238E27FC236}">
                <a16:creationId xmlns:a16="http://schemas.microsoft.com/office/drawing/2014/main" id="{C8C136DE-4681-450F-9DB3-1DBAA14C3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76200"/>
            <a:ext cx="7753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希腊罗马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工革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二战后初期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            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战后资本主义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世界文艺</a:t>
            </a:r>
          </a:p>
        </p:txBody>
      </p:sp>
      <p:sp>
        <p:nvSpPr>
          <p:cNvPr id="19459" name="矩形 136215">
            <a:extLst>
              <a:ext uri="{FF2B5EF4-FFF2-40B4-BE49-F238E27FC236}">
                <a16:creationId xmlns:a16="http://schemas.microsoft.com/office/drawing/2014/main" id="{0C001231-6C7D-4DC7-9702-B2267747B6C9}"/>
              </a:ext>
            </a:extLst>
          </p:cNvPr>
          <p:cNvSpPr>
            <a:spLocks/>
          </p:cNvSpPr>
          <p:nvPr/>
        </p:nvSpPr>
        <p:spPr bwMode="auto">
          <a:xfrm>
            <a:off x="2286000" y="3676650"/>
            <a:ext cx="3170238" cy="13827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雅典民主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罗马法</a:t>
            </a:r>
          </a:p>
        </p:txBody>
      </p:sp>
      <p:sp>
        <p:nvSpPr>
          <p:cNvPr id="19460" name="矩形 136215">
            <a:extLst>
              <a:ext uri="{FF2B5EF4-FFF2-40B4-BE49-F238E27FC236}">
                <a16:creationId xmlns:a16="http://schemas.microsoft.com/office/drawing/2014/main" id="{C83635A5-9FC4-4122-AC9C-617CDD8C3C4F}"/>
              </a:ext>
            </a:extLst>
          </p:cNvPr>
          <p:cNvSpPr>
            <a:spLocks/>
          </p:cNvSpPr>
          <p:nvPr/>
        </p:nvSpPr>
        <p:spPr bwMode="auto">
          <a:xfrm>
            <a:off x="5562600" y="4724400"/>
            <a:ext cx="4054475" cy="20304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社会主义思潮或理论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环境污染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俄国或法国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CD18186B-99BD-4D46-A645-A86227C7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556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 autoUpdateAnimBg="0"/>
      <p:bldP spid="19460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">
            <a:extLst>
              <a:ext uri="{FF2B5EF4-FFF2-40B4-BE49-F238E27FC236}">
                <a16:creationId xmlns:a16="http://schemas.microsoft.com/office/drawing/2014/main" id="{66F82943-CC78-4A2F-9C76-DCBC7140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76200"/>
            <a:ext cx="7753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希腊罗马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工革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二战后初期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            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战后资本主义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世界文艺</a:t>
            </a:r>
          </a:p>
        </p:txBody>
      </p:sp>
      <p:sp>
        <p:nvSpPr>
          <p:cNvPr id="20483" name="矩形 136215">
            <a:extLst>
              <a:ext uri="{FF2B5EF4-FFF2-40B4-BE49-F238E27FC236}">
                <a16:creationId xmlns:a16="http://schemas.microsoft.com/office/drawing/2014/main" id="{E31A264E-77E9-42DC-A045-567364737A5A}"/>
              </a:ext>
            </a:extLst>
          </p:cNvPr>
          <p:cNvSpPr>
            <a:spLocks/>
          </p:cNvSpPr>
          <p:nvPr/>
        </p:nvSpPr>
        <p:spPr bwMode="auto">
          <a:xfrm>
            <a:off x="3124200" y="3276600"/>
            <a:ext cx="1820863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美苏冷战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霸权主义</a:t>
            </a:r>
          </a:p>
        </p:txBody>
      </p:sp>
      <p:sp>
        <p:nvSpPr>
          <p:cNvPr id="20484" name="矩形 136215">
            <a:extLst>
              <a:ext uri="{FF2B5EF4-FFF2-40B4-BE49-F238E27FC236}">
                <a16:creationId xmlns:a16="http://schemas.microsoft.com/office/drawing/2014/main" id="{C62D8D19-7A76-4078-936D-717C4643F2F7}"/>
              </a:ext>
            </a:extLst>
          </p:cNvPr>
          <p:cNvSpPr>
            <a:spLocks/>
          </p:cNvSpPr>
          <p:nvPr/>
        </p:nvSpPr>
        <p:spPr bwMode="auto">
          <a:xfrm>
            <a:off x="5715000" y="3810000"/>
            <a:ext cx="1954213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资本扩张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逆全球化</a:t>
            </a:r>
          </a:p>
        </p:txBody>
      </p:sp>
      <p:sp>
        <p:nvSpPr>
          <p:cNvPr id="20485" name="矩形 136215">
            <a:extLst>
              <a:ext uri="{FF2B5EF4-FFF2-40B4-BE49-F238E27FC236}">
                <a16:creationId xmlns:a16="http://schemas.microsoft.com/office/drawing/2014/main" id="{422C110F-EA47-40C6-B979-3FB40A86A54C}"/>
              </a:ext>
            </a:extLst>
          </p:cNvPr>
          <p:cNvSpPr>
            <a:spLocks/>
          </p:cNvSpPr>
          <p:nvPr/>
        </p:nvSpPr>
        <p:spPr bwMode="auto">
          <a:xfrm>
            <a:off x="2952750" y="5638800"/>
            <a:ext cx="7477125" cy="7366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浪漫主义、现实主义、现代主义、印象派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8F3840F4-DE9E-4BAD-B50A-02673C54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20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nimBg="1" autoUpdateAnimBg="0"/>
      <p:bldP spid="20484" grpId="0" bldLvl="0" animBg="1" autoUpdateAnimBg="0"/>
      <p:bldP spid="20485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36215">
            <a:extLst>
              <a:ext uri="{FF2B5EF4-FFF2-40B4-BE49-F238E27FC236}">
                <a16:creationId xmlns:a16="http://schemas.microsoft.com/office/drawing/2014/main" id="{B1F3C2F1-4F0F-423A-99F0-BDF4E8A4AE5D}"/>
              </a:ext>
            </a:extLst>
          </p:cNvPr>
          <p:cNvSpPr>
            <a:spLocks/>
          </p:cNvSpPr>
          <p:nvPr/>
        </p:nvSpPr>
        <p:spPr bwMode="auto">
          <a:xfrm>
            <a:off x="2178050" y="30163"/>
            <a:ext cx="7853363" cy="324167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选择题方法剖析：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题干解读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----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读懂读透材料（包括标点如括号、省略号等）的中心意思，明白材料的指向性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选择项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——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排错排异，能准确解读选项所指理解基本概念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07" name="矩形 136215">
            <a:extLst>
              <a:ext uri="{FF2B5EF4-FFF2-40B4-BE49-F238E27FC236}">
                <a16:creationId xmlns:a16="http://schemas.microsoft.com/office/drawing/2014/main" id="{6786966B-D51B-4737-90F2-E69E12C552DA}"/>
              </a:ext>
            </a:extLst>
          </p:cNvPr>
          <p:cNvSpPr>
            <a:spLocks/>
          </p:cNvSpPr>
          <p:nvPr/>
        </p:nvSpPr>
        <p:spPr bwMode="auto">
          <a:xfrm>
            <a:off x="2178050" y="3271838"/>
            <a:ext cx="7853363" cy="360045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审读题干</a:t>
            </a:r>
            <a:r>
              <a:rPr lang="zh-CN" altLang="en-US" sz="2400" b="1">
                <a:sym typeface="宋体" panose="02010600030101010101" pitchFamily="2" charset="-122"/>
              </a:rPr>
              <a:t>：注意时空限制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审读选项：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程度词的使用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（完全、彻底、普遍、普及、必须、只有、左右、决定）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2.“</a:t>
            </a:r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了</a:t>
            </a: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的使用：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表示完成</a:t>
            </a:r>
            <a:r>
              <a:rPr lang="en-US" altLang="zh-CN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---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实现了、杜绝了、强化了、确立了、改变了</a:t>
            </a:r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（推动了、促进了）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部分词的使用：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标志、已经、开始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4EE140EC-7B76-4C7D-8D26-536B057A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5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>
            <a:extLst>
              <a:ext uri="{FF2B5EF4-FFF2-40B4-BE49-F238E27FC236}">
                <a16:creationId xmlns:a16="http://schemas.microsoft.com/office/drawing/2014/main" id="{55A34208-FBAE-4DCF-AAAC-FEAB7266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C317-6D9A-4083-A7D7-F5E015079EA2}" type="slidenum">
              <a:rPr lang="zh-CN" altLang="en-US"/>
              <a:pPr/>
              <a:t>2</a:t>
            </a:fld>
            <a:endParaRPr lang="zh-CN" altLang="en-US" sz="1800">
              <a:sym typeface="Arial" panose="020B0604020202020204" pitchFamily="34" charset="0"/>
            </a:endParaRPr>
          </a:p>
        </p:txBody>
      </p:sp>
      <p:pic>
        <p:nvPicPr>
          <p:cNvPr id="4098" name="图片 15">
            <a:extLst>
              <a:ext uri="{FF2B5EF4-FFF2-40B4-BE49-F238E27FC236}">
                <a16:creationId xmlns:a16="http://schemas.microsoft.com/office/drawing/2014/main" id="{48D42760-19CF-460E-BBA9-E320A2B6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11">
            <a:extLst>
              <a:ext uri="{FF2B5EF4-FFF2-40B4-BE49-F238E27FC236}">
                <a16:creationId xmlns:a16="http://schemas.microsoft.com/office/drawing/2014/main" id="{0E3C05D4-C47A-453E-8CAF-31AC0B291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4921250"/>
            <a:ext cx="9445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3F3F3F"/>
                </a:solidFill>
                <a:latin typeface="思源黑体 CN Bold" charset="-122"/>
                <a:ea typeface="思源黑体 CN Bold" charset="-122"/>
                <a:sym typeface="Times New Roman" panose="02020603050405020304" pitchFamily="18" charset="0"/>
              </a:rPr>
              <a:t>资光华</a:t>
            </a:r>
            <a:endParaRPr lang="en-US" altLang="zh-CN" sz="2000" b="1">
              <a:solidFill>
                <a:srgbClr val="3F3F3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0" name="矩形 1">
            <a:extLst>
              <a:ext uri="{FF2B5EF4-FFF2-40B4-BE49-F238E27FC236}">
                <a16:creationId xmlns:a16="http://schemas.microsoft.com/office/drawing/2014/main" id="{49843EC6-3563-4D87-AEFF-47FADE07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1289050"/>
            <a:ext cx="46038" cy="4105275"/>
          </a:xfrm>
          <a:prstGeom prst="rect">
            <a:avLst/>
          </a:prstGeom>
          <a:solidFill>
            <a:schemeClr val="bg2"/>
          </a:solidFill>
          <a:ln w="38100" cap="flat" cmpd="sng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sp>
        <p:nvSpPr>
          <p:cNvPr id="4101" name="矩形 13">
            <a:extLst>
              <a:ext uri="{FF2B5EF4-FFF2-40B4-BE49-F238E27FC236}">
                <a16:creationId xmlns:a16="http://schemas.microsoft.com/office/drawing/2014/main" id="{31DEEC35-9C55-4B91-B3AC-A667436E4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1412875"/>
            <a:ext cx="31718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3F3F3F"/>
                </a:solidFill>
                <a:latin typeface="思源黑体 CN Bold" charset="-122"/>
                <a:ea typeface="思源黑体 CN Bold" charset="-122"/>
                <a:sym typeface="Times New Roman" panose="02020603050405020304" pitchFamily="18" charset="0"/>
              </a:rPr>
              <a:t>主讲人介绍：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衡阳市一中教研室副主任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备课组长，历史创新班班主任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衡阳市骨干教师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衡阳市高三联考命题人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衡阳市文科特优班授课教师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02" name="矩形 17">
            <a:extLst>
              <a:ext uri="{FF2B5EF4-FFF2-40B4-BE49-F238E27FC236}">
                <a16:creationId xmlns:a16="http://schemas.microsoft.com/office/drawing/2014/main" id="{780844A6-2BCF-48CB-B7F1-44C152F4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4048125"/>
            <a:ext cx="340201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3F3F3F"/>
                </a:solidFill>
                <a:latin typeface="思源黑体 CN Bold" charset="-122"/>
                <a:ea typeface="思源黑体 CN Bold" charset="-122"/>
                <a:sym typeface="Times New Roman" panose="02020603050405020304" pitchFamily="18" charset="0"/>
              </a:rPr>
              <a:t>演讲主题：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《逐梦六月   静待花开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——高考历史学科考前指导》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endParaRPr lang="zh-CN" altLang="en-US" sz="2000" b="1">
              <a:solidFill>
                <a:srgbClr val="3F3F3F"/>
              </a:solidFill>
              <a:latin typeface="思源黑体 CN Bold" charset="-122"/>
              <a:ea typeface="思源黑体 CN Bold" charset="-122"/>
              <a:sym typeface="Times New Roman" panose="02020603050405020304" pitchFamily="18" charset="0"/>
            </a:endParaRPr>
          </a:p>
        </p:txBody>
      </p:sp>
      <p:sp>
        <p:nvSpPr>
          <p:cNvPr id="4103" name="矩形 2">
            <a:extLst>
              <a:ext uri="{FF2B5EF4-FFF2-40B4-BE49-F238E27FC236}">
                <a16:creationId xmlns:a16="http://schemas.microsoft.com/office/drawing/2014/main" id="{EAB2209F-4382-47F0-A3FC-7E7F0862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1697038"/>
            <a:ext cx="2289175" cy="308927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sp>
        <p:nvSpPr>
          <p:cNvPr id="4104" name="矩形 22">
            <a:extLst>
              <a:ext uri="{FF2B5EF4-FFF2-40B4-BE49-F238E27FC236}">
                <a16:creationId xmlns:a16="http://schemas.microsoft.com/office/drawing/2014/main" id="{C11E31DA-1551-4505-8234-227F44AE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3076575"/>
            <a:ext cx="542925" cy="44450"/>
          </a:xfrm>
          <a:prstGeom prst="rect">
            <a:avLst/>
          </a:prstGeom>
          <a:solidFill>
            <a:schemeClr val="bg2"/>
          </a:solidFill>
          <a:ln w="38100" cap="flat" cmpd="sng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sp>
        <p:nvSpPr>
          <p:cNvPr id="4105" name="矩形 23">
            <a:extLst>
              <a:ext uri="{FF2B5EF4-FFF2-40B4-BE49-F238E27FC236}">
                <a16:creationId xmlns:a16="http://schemas.microsoft.com/office/drawing/2014/main" id="{9F2FF69E-D5D6-4C9E-9E4A-CE922BE5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1968500"/>
            <a:ext cx="542925" cy="46038"/>
          </a:xfrm>
          <a:prstGeom prst="rect">
            <a:avLst/>
          </a:prstGeom>
          <a:solidFill>
            <a:schemeClr val="bg2"/>
          </a:solidFill>
          <a:ln w="38100" cap="flat" cmpd="sng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sp>
        <p:nvSpPr>
          <p:cNvPr id="4106" name="矩形 24">
            <a:extLst>
              <a:ext uri="{FF2B5EF4-FFF2-40B4-BE49-F238E27FC236}">
                <a16:creationId xmlns:a16="http://schemas.microsoft.com/office/drawing/2014/main" id="{58834558-D5D2-4D02-84F6-FA320BF9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4248150"/>
            <a:ext cx="541337" cy="44450"/>
          </a:xfrm>
          <a:prstGeom prst="rect">
            <a:avLst/>
          </a:prstGeom>
          <a:solidFill>
            <a:schemeClr val="bg2"/>
          </a:solidFill>
          <a:ln w="38100" cap="flat" cmpd="sng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sp>
        <p:nvSpPr>
          <p:cNvPr id="4107" name="椭圆 4">
            <a:extLst>
              <a:ext uri="{FF2B5EF4-FFF2-40B4-BE49-F238E27FC236}">
                <a16:creationId xmlns:a16="http://schemas.microsoft.com/office/drawing/2014/main" id="{3E63E929-6B1E-48E0-94CF-83FDB7E99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1874838"/>
            <a:ext cx="219075" cy="219075"/>
          </a:xfrm>
          <a:prstGeom prst="ellipse">
            <a:avLst/>
          </a:prstGeom>
          <a:solidFill>
            <a:schemeClr val="bg2"/>
          </a:solidFill>
          <a:ln w="38100" cap="flat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sp>
        <p:nvSpPr>
          <p:cNvPr id="4108" name="椭圆 25">
            <a:extLst>
              <a:ext uri="{FF2B5EF4-FFF2-40B4-BE49-F238E27FC236}">
                <a16:creationId xmlns:a16="http://schemas.microsoft.com/office/drawing/2014/main" id="{1A7C52F8-DD42-43F3-A363-3C9F3476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4160838"/>
            <a:ext cx="219075" cy="219075"/>
          </a:xfrm>
          <a:prstGeom prst="ellipse">
            <a:avLst/>
          </a:prstGeom>
          <a:solidFill>
            <a:schemeClr val="bg2"/>
          </a:solidFill>
          <a:ln w="38100" cap="flat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sp>
        <p:nvSpPr>
          <p:cNvPr id="4109" name="椭圆 26">
            <a:extLst>
              <a:ext uri="{FF2B5EF4-FFF2-40B4-BE49-F238E27FC236}">
                <a16:creationId xmlns:a16="http://schemas.microsoft.com/office/drawing/2014/main" id="{0F60A4C1-999F-4AD5-AD43-9B3461DE1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3003550"/>
            <a:ext cx="219075" cy="219075"/>
          </a:xfrm>
          <a:prstGeom prst="ellipse">
            <a:avLst/>
          </a:prstGeom>
          <a:solidFill>
            <a:schemeClr val="bg2"/>
          </a:solidFill>
          <a:ln w="38100" cap="flat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3F3F3F"/>
              </a:solidFill>
            </a:endParaRPr>
          </a:p>
        </p:txBody>
      </p:sp>
      <p:pic>
        <p:nvPicPr>
          <p:cNvPr id="4110" name="图片 14">
            <a:extLst>
              <a:ext uri="{FF2B5EF4-FFF2-40B4-BE49-F238E27FC236}">
                <a16:creationId xmlns:a16="http://schemas.microsoft.com/office/drawing/2014/main" id="{90041332-8CC8-4E66-8FD3-8B7A6387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34963"/>
            <a:ext cx="10017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5">
            <a:extLst>
              <a:ext uri="{FF2B5EF4-FFF2-40B4-BE49-F238E27FC236}">
                <a16:creationId xmlns:a16="http://schemas.microsoft.com/office/drawing/2014/main" id="{BE67B4EA-1E27-4D26-8B4E-8071DC71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5914" r="26671"/>
          <a:stretch>
            <a:fillRect/>
          </a:stretch>
        </p:blipFill>
        <p:spPr bwMode="auto">
          <a:xfrm>
            <a:off x="1857375" y="1679575"/>
            <a:ext cx="235108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36215">
            <a:extLst>
              <a:ext uri="{FF2B5EF4-FFF2-40B4-BE49-F238E27FC236}">
                <a16:creationId xmlns:a16="http://schemas.microsoft.com/office/drawing/2014/main" id="{560020DC-8CCC-4AFE-B24C-A555014B1190}"/>
              </a:ext>
            </a:extLst>
          </p:cNvPr>
          <p:cNvSpPr>
            <a:spLocks/>
          </p:cNvSpPr>
          <p:nvPr/>
        </p:nvSpPr>
        <p:spPr bwMode="auto">
          <a:xfrm>
            <a:off x="2159000" y="152400"/>
            <a:ext cx="7708900" cy="22463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选择题方法剖析：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题干解读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----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读懂读透材料（包括标点如括号、省略号等）的中心意思，明白材料的指向性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选择项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——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排错排异，能准确解读选项所指理解基本概念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2531" name="矩形 136215">
            <a:extLst>
              <a:ext uri="{FF2B5EF4-FFF2-40B4-BE49-F238E27FC236}">
                <a16:creationId xmlns:a16="http://schemas.microsoft.com/office/drawing/2014/main" id="{558CFC23-FC70-45E8-9505-3873449ACE58}"/>
              </a:ext>
            </a:extLst>
          </p:cNvPr>
          <p:cNvSpPr>
            <a:spLocks/>
          </p:cNvSpPr>
          <p:nvPr/>
        </p:nvSpPr>
        <p:spPr bwMode="auto">
          <a:xfrm>
            <a:off x="2159000" y="2751138"/>
            <a:ext cx="7735888" cy="3414712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ym typeface="宋体" panose="02010600030101010101" pitchFamily="2" charset="-122"/>
              </a:rPr>
              <a:t>比如：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1791年</a:t>
            </a:r>
            <a:r>
              <a:rPr lang="zh-CN" altLang="en-US" sz="2400" b="1">
                <a:sym typeface="宋体" panose="02010600030101010101" pitchFamily="2" charset="-122"/>
              </a:rPr>
              <a:t>，法国政府颁布《霞不列法》规定：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400" b="1">
                <a:sym typeface="宋体" panose="02010600030101010101" pitchFamily="2" charset="-122"/>
              </a:rPr>
              <a:t>由于手工业者、工人、工匠、短工所组成的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聚众会合</a:t>
            </a:r>
            <a:r>
              <a:rPr lang="zh-CN" altLang="en-US" sz="2400" b="1">
                <a:sym typeface="宋体" panose="02010600030101010101" pitchFamily="2" charset="-122"/>
              </a:rPr>
              <a:t>……均应认为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是扰乱社会</a:t>
            </a:r>
            <a:r>
              <a:rPr lang="zh-CN" altLang="en-US" sz="2400" b="1">
                <a:sym typeface="宋体" panose="02010600030101010101" pitchFamily="2" charset="-122"/>
              </a:rPr>
              <a:t>……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应予以驱散</a:t>
            </a:r>
            <a:r>
              <a:rPr lang="zh-CN" altLang="en-US" sz="2400" b="1">
                <a:sym typeface="宋体" panose="02010600030101010101" pitchFamily="2" charset="-122"/>
              </a:rPr>
              <a:t>，对上述聚众的肇事人、教唆人和首领以及对于一切犯有违法行为和暴行的人，均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应依法严惩</a:t>
            </a:r>
            <a:r>
              <a:rPr lang="zh-CN" altLang="en-US" sz="2400" b="1">
                <a:sym typeface="宋体" panose="02010600030101010101" pitchFamily="2" charset="-122"/>
              </a:rPr>
              <a:t>。”这一规定</a:t>
            </a:r>
          </a:p>
          <a:p>
            <a:r>
              <a:rPr lang="zh-CN" altLang="en-US" sz="2400" b="1">
                <a:sym typeface="宋体" panose="02010600030101010101" pitchFamily="2" charset="-122"/>
              </a:rPr>
              <a:t>A．彰显了资产阶级巩固统治的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要求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        </a:t>
            </a:r>
          </a:p>
          <a:p>
            <a:r>
              <a:rPr lang="zh-CN" altLang="en-US" sz="2400" b="1">
                <a:sym typeface="宋体" panose="02010600030101010101" pitchFamily="2" charset="-122"/>
              </a:rPr>
              <a:t>B．揭示了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法国革命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失败</a:t>
            </a:r>
            <a:r>
              <a:rPr lang="zh-CN" altLang="en-US" sz="2400" b="1">
                <a:sym typeface="宋体" panose="02010600030101010101" pitchFamily="2" charset="-122"/>
              </a:rPr>
              <a:t>的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根源</a:t>
            </a:r>
          </a:p>
          <a:p>
            <a:r>
              <a:rPr lang="zh-CN" altLang="en-US" sz="2400" b="1">
                <a:sym typeface="宋体" panose="02010600030101010101" pitchFamily="2" charset="-122"/>
              </a:rPr>
              <a:t>C．说明资产阶级尚未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完全掌握政权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        </a:t>
            </a:r>
          </a:p>
          <a:p>
            <a:r>
              <a:rPr lang="zh-CN" altLang="en-US" sz="2400" b="1">
                <a:sym typeface="宋体" panose="02010600030101010101" pitchFamily="2" charset="-122"/>
              </a:rPr>
              <a:t>D．践行了《人权宣言》的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原则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">
            <a:extLst>
              <a:ext uri="{FF2B5EF4-FFF2-40B4-BE49-F238E27FC236}">
                <a16:creationId xmlns:a16="http://schemas.microsoft.com/office/drawing/2014/main" id="{3FA9CA98-A97C-4A8F-8885-CE736FD8B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0"/>
            <a:ext cx="75692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3555" name="矩形 136215">
            <a:extLst>
              <a:ext uri="{FF2B5EF4-FFF2-40B4-BE49-F238E27FC236}">
                <a16:creationId xmlns:a16="http://schemas.microsoft.com/office/drawing/2014/main" id="{327ADBFA-B94C-4C03-88DD-A1B3D5E010CC}"/>
              </a:ext>
            </a:extLst>
          </p:cNvPr>
          <p:cNvSpPr>
            <a:spLocks/>
          </p:cNvSpPr>
          <p:nvPr/>
        </p:nvSpPr>
        <p:spPr bwMode="auto">
          <a:xfrm>
            <a:off x="2278063" y="2362200"/>
            <a:ext cx="7635875" cy="3322638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呈现方式</a:t>
            </a: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以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大国崛起或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大国外交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或医疗公共卫生应急或教育改革或精准扶贫等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角度切入</a:t>
            </a:r>
            <a:endParaRPr lang="en-US" altLang="zh-CN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①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中国史或世界史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（不同时期的古今相融）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②中西结合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（同一时期的不同国家）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">
            <a:extLst>
              <a:ext uri="{FF2B5EF4-FFF2-40B4-BE49-F238E27FC236}">
                <a16:creationId xmlns:a16="http://schemas.microsoft.com/office/drawing/2014/main" id="{A2659E7E-2C04-4F4E-A5B0-972C2CC7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0"/>
            <a:ext cx="75692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4579" name="矩形 136215">
            <a:extLst>
              <a:ext uri="{FF2B5EF4-FFF2-40B4-BE49-F238E27FC236}">
                <a16:creationId xmlns:a16="http://schemas.microsoft.com/office/drawing/2014/main" id="{0D4FDFB6-F9A5-4254-BA64-FFDE406DB91C}"/>
              </a:ext>
            </a:extLst>
          </p:cNvPr>
          <p:cNvSpPr>
            <a:spLocks/>
          </p:cNvSpPr>
          <p:nvPr/>
        </p:nvSpPr>
        <p:spPr bwMode="auto">
          <a:xfrm>
            <a:off x="2278063" y="2362200"/>
            <a:ext cx="7635875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①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中国史或世界史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（不同时期的古今相融）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②中西结合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（同一时期的不同国家）</a:t>
            </a:r>
          </a:p>
        </p:txBody>
      </p:sp>
      <p:sp>
        <p:nvSpPr>
          <p:cNvPr id="24580" name="矩形 136215">
            <a:extLst>
              <a:ext uri="{FF2B5EF4-FFF2-40B4-BE49-F238E27FC236}">
                <a16:creationId xmlns:a16="http://schemas.microsoft.com/office/drawing/2014/main" id="{F73D1D97-4606-4FC0-BBC1-93EA45BAC7CF}"/>
              </a:ext>
            </a:extLst>
          </p:cNvPr>
          <p:cNvSpPr>
            <a:spLocks/>
          </p:cNvSpPr>
          <p:nvPr/>
        </p:nvSpPr>
        <p:spPr bwMode="auto">
          <a:xfrm>
            <a:off x="2286000" y="3886200"/>
            <a:ext cx="7627938" cy="26765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设问形式：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①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前一时期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古代救赈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怎么样（特点）；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后一时期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（近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代救赈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有何变化以及变化的原因或影响。</a:t>
            </a:r>
            <a:endParaRPr lang="en-US" altLang="zh-CN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">
            <a:extLst>
              <a:ext uri="{FF2B5EF4-FFF2-40B4-BE49-F238E27FC236}">
                <a16:creationId xmlns:a16="http://schemas.microsoft.com/office/drawing/2014/main" id="{AE79CC7B-8329-4F49-A147-E4151871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0"/>
            <a:ext cx="7569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5603" name="矩形 136215">
            <a:extLst>
              <a:ext uri="{FF2B5EF4-FFF2-40B4-BE49-F238E27FC236}">
                <a16:creationId xmlns:a16="http://schemas.microsoft.com/office/drawing/2014/main" id="{410F2F90-F846-432C-9F60-4448E25BF3C6}"/>
              </a:ext>
            </a:extLst>
          </p:cNvPr>
          <p:cNvSpPr>
            <a:spLocks/>
          </p:cNvSpPr>
          <p:nvPr/>
        </p:nvSpPr>
        <p:spPr bwMode="auto">
          <a:xfrm>
            <a:off x="2209800" y="1600200"/>
            <a:ext cx="7635875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①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中国史或世界史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（不同时期的古今相融）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②中西结合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（同一时期的不同国家）</a:t>
            </a:r>
          </a:p>
        </p:txBody>
      </p:sp>
      <p:sp>
        <p:nvSpPr>
          <p:cNvPr id="25604" name="矩形 136215">
            <a:extLst>
              <a:ext uri="{FF2B5EF4-FFF2-40B4-BE49-F238E27FC236}">
                <a16:creationId xmlns:a16="http://schemas.microsoft.com/office/drawing/2014/main" id="{761D09D7-77E9-4F99-B0CA-F4B90E7FDFAA}"/>
              </a:ext>
            </a:extLst>
          </p:cNvPr>
          <p:cNvSpPr>
            <a:spLocks/>
          </p:cNvSpPr>
          <p:nvPr/>
        </p:nvSpPr>
        <p:spPr bwMode="auto">
          <a:xfrm>
            <a:off x="2209800" y="3200400"/>
            <a:ext cx="7635875" cy="3322638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设问形式：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②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这一时期中国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（民国教育）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怎么样（表现或措施或特点）；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这一时期西方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（近代教育）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有何不同，造成中西差异的原因或差异带来的影响？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">
            <a:extLst>
              <a:ext uri="{FF2B5EF4-FFF2-40B4-BE49-F238E27FC236}">
                <a16:creationId xmlns:a16="http://schemas.microsoft.com/office/drawing/2014/main" id="{04BFFF7A-D3EB-4365-B612-0DDB15A2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0"/>
            <a:ext cx="7569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6627" name="矩形 136215">
            <a:extLst>
              <a:ext uri="{FF2B5EF4-FFF2-40B4-BE49-F238E27FC236}">
                <a16:creationId xmlns:a16="http://schemas.microsoft.com/office/drawing/2014/main" id="{FF4C42D2-244F-4A66-AAA7-76E11076958B}"/>
              </a:ext>
            </a:extLst>
          </p:cNvPr>
          <p:cNvSpPr>
            <a:spLocks/>
          </p:cNvSpPr>
          <p:nvPr/>
        </p:nvSpPr>
        <p:spPr bwMode="auto">
          <a:xfrm>
            <a:off x="2209800" y="1600200"/>
            <a:ext cx="7635875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①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中国史或世界史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（不同时期的古今相融）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②中西结合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（同一时期的不同国家）</a:t>
            </a:r>
          </a:p>
        </p:txBody>
      </p:sp>
      <p:sp>
        <p:nvSpPr>
          <p:cNvPr id="26628" name="矩形 136215">
            <a:extLst>
              <a:ext uri="{FF2B5EF4-FFF2-40B4-BE49-F238E27FC236}">
                <a16:creationId xmlns:a16="http://schemas.microsoft.com/office/drawing/2014/main" id="{C2C59591-6129-4458-AE97-6951C7E51C89}"/>
              </a:ext>
            </a:extLst>
          </p:cNvPr>
          <p:cNvSpPr>
            <a:spLocks/>
          </p:cNvSpPr>
          <p:nvPr/>
        </p:nvSpPr>
        <p:spPr bwMode="auto">
          <a:xfrm>
            <a:off x="2133600" y="3352800"/>
            <a:ext cx="7747000" cy="26765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能力要求：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概括能力和分析能力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如概括措施、内容、表现、变化趋势、异同点及特点；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分析原因或影响。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">
            <a:extLst>
              <a:ext uri="{FF2B5EF4-FFF2-40B4-BE49-F238E27FC236}">
                <a16:creationId xmlns:a16="http://schemas.microsoft.com/office/drawing/2014/main" id="{7B0D86FF-0172-40D3-B83A-DF8AAC0C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0"/>
            <a:ext cx="7569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7651" name="矩形 136215">
            <a:extLst>
              <a:ext uri="{FF2B5EF4-FFF2-40B4-BE49-F238E27FC236}">
                <a16:creationId xmlns:a16="http://schemas.microsoft.com/office/drawing/2014/main" id="{2EAD4061-5206-44E8-8567-F3FB4B96DCC1}"/>
              </a:ext>
            </a:extLst>
          </p:cNvPr>
          <p:cNvSpPr>
            <a:spLocks/>
          </p:cNvSpPr>
          <p:nvPr/>
        </p:nvSpPr>
        <p:spPr bwMode="auto">
          <a:xfrm>
            <a:off x="2222500" y="1568450"/>
            <a:ext cx="7747000" cy="26765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能力要求：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概括能力和分析能力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如概括措施、内容、表现、变化趋势、异同点及特点；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分析原因或影响。</a:t>
            </a:r>
          </a:p>
        </p:txBody>
      </p:sp>
      <p:sp>
        <p:nvSpPr>
          <p:cNvPr id="27652" name="矩形 136215">
            <a:extLst>
              <a:ext uri="{FF2B5EF4-FFF2-40B4-BE49-F238E27FC236}">
                <a16:creationId xmlns:a16="http://schemas.microsoft.com/office/drawing/2014/main" id="{6200DC88-591B-477A-A292-E20F338BDB47}"/>
              </a:ext>
            </a:extLst>
          </p:cNvPr>
          <p:cNvSpPr>
            <a:spLocks/>
          </p:cNvSpPr>
          <p:nvPr/>
        </p:nvSpPr>
        <p:spPr bwMode="auto">
          <a:xfrm>
            <a:off x="2222500" y="4419600"/>
            <a:ext cx="7747000" cy="20304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概括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一般都是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根据材料，逐句提炼、精简语言、提纲契领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尤其要注意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特点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表达方式和思维角度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36215">
            <a:extLst>
              <a:ext uri="{FF2B5EF4-FFF2-40B4-BE49-F238E27FC236}">
                <a16:creationId xmlns:a16="http://schemas.microsoft.com/office/drawing/2014/main" id="{F216D82A-7CBE-4596-941D-1C04E6542485}"/>
              </a:ext>
            </a:extLst>
          </p:cNvPr>
          <p:cNvSpPr>
            <a:spLocks/>
          </p:cNvSpPr>
          <p:nvPr/>
        </p:nvSpPr>
        <p:spPr bwMode="auto">
          <a:xfrm>
            <a:off x="2209800" y="1676400"/>
            <a:ext cx="7896225" cy="461645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注意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特点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的表达方式和思维角度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时间：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起步早或晚；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空间：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分布主要集中沿海或城市（分布不均衡）；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动力：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受内或外力影响较大（内源性或外源性）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或带有半殖民色彩等；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内容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侧重于某些方面；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（如：公民法、万民法）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特征：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相结合或并重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（如：一五计划）</a:t>
            </a:r>
            <a:endParaRPr lang="en-US" altLang="zh-CN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8675" name="矩形 136215">
            <a:extLst>
              <a:ext uri="{FF2B5EF4-FFF2-40B4-BE49-F238E27FC236}">
                <a16:creationId xmlns:a16="http://schemas.microsoft.com/office/drawing/2014/main" id="{93B69B57-232F-407F-8001-A8BAA469D36C}"/>
              </a:ext>
            </a:extLst>
          </p:cNvPr>
          <p:cNvSpPr>
            <a:spLocks/>
          </p:cNvSpPr>
          <p:nvPr/>
        </p:nvSpPr>
        <p:spPr bwMode="auto">
          <a:xfrm>
            <a:off x="2057400" y="152400"/>
            <a:ext cx="8094663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材料：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鸦片战争后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外国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资本主义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侵略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加剧，自然经济开始瓦解，近代企业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在沿海地区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逐渐兴起</a:t>
            </a:r>
            <a:r>
              <a:rPr lang="zh-CN" altLang="en-US" sz="2800" b="1"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4E8CBB1F-3152-4628-BF08-60A58B5C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20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36215">
            <a:extLst>
              <a:ext uri="{FF2B5EF4-FFF2-40B4-BE49-F238E27FC236}">
                <a16:creationId xmlns:a16="http://schemas.microsoft.com/office/drawing/2014/main" id="{9F8A3772-6912-4E53-B6DF-63473EA7181A}"/>
              </a:ext>
            </a:extLst>
          </p:cNvPr>
          <p:cNvSpPr>
            <a:spLocks/>
          </p:cNvSpPr>
          <p:nvPr/>
        </p:nvSpPr>
        <p:spPr bwMode="auto">
          <a:xfrm>
            <a:off x="2363788" y="77788"/>
            <a:ext cx="7742237" cy="6684962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注意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特点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的表达方式和思维角度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时间：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起步早或晚；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空间：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分布主要集中沿海或城市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（分布不均衡）；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动力：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受内或外力影响较大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（内源性或外源性）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或带有半殖民色彩等；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内容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侧重于某些方面；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（如：公民法、万民法）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特征：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相结合或并重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（如：一五计划）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目的：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为谁服务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（如：古代监察）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趋势：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由</a:t>
            </a:r>
            <a:r>
              <a:rPr lang="zh-CN" altLang="en-US" sz="2800" b="1">
                <a:solidFill>
                  <a:srgbClr val="CC0066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到</a:t>
            </a:r>
            <a:r>
              <a:rPr lang="zh-CN" altLang="en-US" sz="2800" b="1">
                <a:solidFill>
                  <a:srgbClr val="CC0066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800" b="1">
                <a:ea typeface="黑体" panose="02010609060101010101" pitchFamily="49" charset="-122"/>
                <a:sym typeface="Arial" panose="020B0604020202020204" pitchFamily="34" charset="0"/>
              </a:rPr>
              <a:t>（如古代移民）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方式、手段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多样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20B96AA2-BF4C-415D-B0BF-87EA1FE0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20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36215">
            <a:extLst>
              <a:ext uri="{FF2B5EF4-FFF2-40B4-BE49-F238E27FC236}">
                <a16:creationId xmlns:a16="http://schemas.microsoft.com/office/drawing/2014/main" id="{40712A63-6151-4AC5-A061-44797ED83EDD}"/>
              </a:ext>
            </a:extLst>
          </p:cNvPr>
          <p:cNvSpPr>
            <a:spLocks/>
          </p:cNvSpPr>
          <p:nvPr/>
        </p:nvSpPr>
        <p:spPr bwMode="auto">
          <a:xfrm>
            <a:off x="1676400" y="228600"/>
            <a:ext cx="8509000" cy="563086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材料：政府遣使“问疾四方，赈济百姓”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始于西周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。到汉代，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国家救助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巳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涉及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收养孤儿、贩恤鳏寡、救疾废残、赈灾济贫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等方面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。唐代，政府还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增设专门机构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按资产多少、丁口强弱划分“贫户”，并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分等级予以救助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，为防作假，还定期检阅人丁形貌。宋以降，贫困敉助开始引入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经济手段和民间力量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，如采用招商赈济、以工代赈，“纳业补官”（对参与扶贫的富户安排官职）等。此外，从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先秦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《周礼》中的“荒政十二策”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到清代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《荒正辑要》，中国古代在贫困救助方面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积累了丰富经验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   ——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摘编自邓云特《中国救荒史》等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根据材料一并结合所学知识，概括中国古代贫困救助的特点</a:t>
            </a:r>
          </a:p>
        </p:txBody>
      </p:sp>
      <p:sp>
        <p:nvSpPr>
          <p:cNvPr id="30723" name="文本框 22534">
            <a:extLst>
              <a:ext uri="{FF2B5EF4-FFF2-40B4-BE49-F238E27FC236}">
                <a16:creationId xmlns:a16="http://schemas.microsoft.com/office/drawing/2014/main" id="{78AEB190-102E-4781-839A-A57C0E95ED07}"/>
              </a:ext>
            </a:extLst>
          </p:cNvPr>
          <p:cNvSpPr>
            <a:spLocks/>
          </p:cNvSpPr>
          <p:nvPr/>
        </p:nvSpPr>
        <p:spPr bwMode="auto">
          <a:xfrm>
            <a:off x="5410200" y="315913"/>
            <a:ext cx="1855788" cy="522287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历史悠久；</a:t>
            </a:r>
          </a:p>
        </p:txBody>
      </p:sp>
      <p:sp>
        <p:nvSpPr>
          <p:cNvPr id="30724" name="文本框 22534">
            <a:extLst>
              <a:ext uri="{FF2B5EF4-FFF2-40B4-BE49-F238E27FC236}">
                <a16:creationId xmlns:a16="http://schemas.microsoft.com/office/drawing/2014/main" id="{8BC4D23F-C38B-460B-9FA8-F1C6A0E6CB57}"/>
              </a:ext>
            </a:extLst>
          </p:cNvPr>
          <p:cNvSpPr>
            <a:spLocks/>
          </p:cNvSpPr>
          <p:nvPr/>
        </p:nvSpPr>
        <p:spPr bwMode="auto">
          <a:xfrm>
            <a:off x="6781800" y="838200"/>
            <a:ext cx="2555875" cy="522288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救助范围广泛；</a:t>
            </a:r>
          </a:p>
        </p:txBody>
      </p:sp>
      <p:sp>
        <p:nvSpPr>
          <p:cNvPr id="30725" name="文本框 22534">
            <a:extLst>
              <a:ext uri="{FF2B5EF4-FFF2-40B4-BE49-F238E27FC236}">
                <a16:creationId xmlns:a16="http://schemas.microsoft.com/office/drawing/2014/main" id="{B7D5BBAC-CC8C-4AEB-A417-E84F802DBCBF}"/>
              </a:ext>
            </a:extLst>
          </p:cNvPr>
          <p:cNvSpPr>
            <a:spLocks/>
          </p:cNvSpPr>
          <p:nvPr/>
        </p:nvSpPr>
        <p:spPr bwMode="auto">
          <a:xfrm>
            <a:off x="2743200" y="860425"/>
            <a:ext cx="3225800" cy="522288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国家救助手段为主；</a:t>
            </a:r>
          </a:p>
        </p:txBody>
      </p:sp>
      <p:sp>
        <p:nvSpPr>
          <p:cNvPr id="30726" name="文本框 22534">
            <a:extLst>
              <a:ext uri="{FF2B5EF4-FFF2-40B4-BE49-F238E27FC236}">
                <a16:creationId xmlns:a16="http://schemas.microsoft.com/office/drawing/2014/main" id="{31E31CA6-7194-479C-BA19-7A6FCBED87A1}"/>
              </a:ext>
            </a:extLst>
          </p:cNvPr>
          <p:cNvSpPr>
            <a:spLocks/>
          </p:cNvSpPr>
          <p:nvPr/>
        </p:nvSpPr>
        <p:spPr bwMode="auto">
          <a:xfrm>
            <a:off x="6705600" y="1409700"/>
            <a:ext cx="3211513" cy="522288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设立专门救助机构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</a:p>
        </p:txBody>
      </p:sp>
      <p:sp>
        <p:nvSpPr>
          <p:cNvPr id="30727" name="文本框 22534">
            <a:extLst>
              <a:ext uri="{FF2B5EF4-FFF2-40B4-BE49-F238E27FC236}">
                <a16:creationId xmlns:a16="http://schemas.microsoft.com/office/drawing/2014/main" id="{06B0E19E-9741-4D8E-ABB4-7BCA211F99EE}"/>
              </a:ext>
            </a:extLst>
          </p:cNvPr>
          <p:cNvSpPr>
            <a:spLocks/>
          </p:cNvSpPr>
          <p:nvPr/>
        </p:nvSpPr>
        <p:spPr bwMode="auto">
          <a:xfrm>
            <a:off x="5943600" y="2057400"/>
            <a:ext cx="3462338" cy="522288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救助对象划分等级；</a:t>
            </a:r>
          </a:p>
        </p:txBody>
      </p:sp>
      <p:sp>
        <p:nvSpPr>
          <p:cNvPr id="30728" name="文本框 22534">
            <a:extLst>
              <a:ext uri="{FF2B5EF4-FFF2-40B4-BE49-F238E27FC236}">
                <a16:creationId xmlns:a16="http://schemas.microsoft.com/office/drawing/2014/main" id="{B0DDCE02-E2AC-46C9-A93F-7E61F03EE3B9}"/>
              </a:ext>
            </a:extLst>
          </p:cNvPr>
          <p:cNvSpPr>
            <a:spLocks/>
          </p:cNvSpPr>
          <p:nvPr/>
        </p:nvSpPr>
        <p:spPr bwMode="auto">
          <a:xfrm>
            <a:off x="2133600" y="2590800"/>
            <a:ext cx="3462338" cy="522288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救助手段日益多样；</a:t>
            </a:r>
          </a:p>
        </p:txBody>
      </p:sp>
      <p:sp>
        <p:nvSpPr>
          <p:cNvPr id="30729" name="文本框 22534">
            <a:extLst>
              <a:ext uri="{FF2B5EF4-FFF2-40B4-BE49-F238E27FC236}">
                <a16:creationId xmlns:a16="http://schemas.microsoft.com/office/drawing/2014/main" id="{3D319F81-0720-42C8-BF74-F27F792EEF03}"/>
              </a:ext>
            </a:extLst>
          </p:cNvPr>
          <p:cNvSpPr>
            <a:spLocks/>
          </p:cNvSpPr>
          <p:nvPr/>
        </p:nvSpPr>
        <p:spPr bwMode="auto">
          <a:xfrm>
            <a:off x="5791200" y="3581400"/>
            <a:ext cx="3111500" cy="522288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救助具有延续性；</a:t>
            </a:r>
          </a:p>
        </p:txBody>
      </p:sp>
      <p:sp>
        <p:nvSpPr>
          <p:cNvPr id="30730" name="文本框 22534">
            <a:extLst>
              <a:ext uri="{FF2B5EF4-FFF2-40B4-BE49-F238E27FC236}">
                <a16:creationId xmlns:a16="http://schemas.microsoft.com/office/drawing/2014/main" id="{3BE60076-E90F-42F6-86F1-543433E44F92}"/>
              </a:ext>
            </a:extLst>
          </p:cNvPr>
          <p:cNvSpPr>
            <a:spLocks/>
          </p:cNvSpPr>
          <p:nvPr/>
        </p:nvSpPr>
        <p:spPr bwMode="auto">
          <a:xfrm>
            <a:off x="3505200" y="4267200"/>
            <a:ext cx="3111500" cy="522288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注重总结经验</a:t>
            </a:r>
          </a:p>
        </p:txBody>
      </p:sp>
      <p:pic>
        <p:nvPicPr>
          <p:cNvPr id="30731" name="Picture 11">
            <a:extLst>
              <a:ext uri="{FF2B5EF4-FFF2-40B4-BE49-F238E27FC236}">
                <a16:creationId xmlns:a16="http://schemas.microsoft.com/office/drawing/2014/main" id="{7A19328F-BDE1-436F-AA00-64A4292E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20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nimBg="1" autoUpdateAnimBg="0"/>
      <p:bldP spid="30724" grpId="0" bldLvl="0" animBg="1" autoUpdateAnimBg="0"/>
      <p:bldP spid="30725" grpId="0" bldLvl="0" animBg="1" autoUpdateAnimBg="0"/>
      <p:bldP spid="30726" grpId="0" bldLvl="0" animBg="1" autoUpdateAnimBg="0"/>
      <p:bldP spid="30727" grpId="0" bldLvl="0" animBg="1" autoUpdateAnimBg="0"/>
      <p:bldP spid="30728" grpId="0" bldLvl="0" animBg="1" autoUpdateAnimBg="0"/>
      <p:bldP spid="30729" grpId="0" bldLvl="0" animBg="1" autoUpdateAnimBg="0"/>
      <p:bldP spid="30730" grpId="0" bldLvl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">
            <a:extLst>
              <a:ext uri="{FF2B5EF4-FFF2-40B4-BE49-F238E27FC236}">
                <a16:creationId xmlns:a16="http://schemas.microsoft.com/office/drawing/2014/main" id="{0F912BBD-8317-4C18-AC75-557CDE91B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0"/>
            <a:ext cx="7569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1747" name="矩形 136215">
            <a:extLst>
              <a:ext uri="{FF2B5EF4-FFF2-40B4-BE49-F238E27FC236}">
                <a16:creationId xmlns:a16="http://schemas.microsoft.com/office/drawing/2014/main" id="{2A2683A4-272C-4890-B822-C45D956EA5B1}"/>
              </a:ext>
            </a:extLst>
          </p:cNvPr>
          <p:cNvSpPr>
            <a:spLocks/>
          </p:cNvSpPr>
          <p:nvPr/>
        </p:nvSpPr>
        <p:spPr bwMode="auto">
          <a:xfrm>
            <a:off x="2222500" y="1568450"/>
            <a:ext cx="7747000" cy="26765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能力要求：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概括能力和分析能力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如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概括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措施、内容、表现、变化趋势、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异同点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及特点；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分析原因或影响。</a:t>
            </a:r>
          </a:p>
        </p:txBody>
      </p:sp>
      <p:sp>
        <p:nvSpPr>
          <p:cNvPr id="31748" name="矩形 136215">
            <a:extLst>
              <a:ext uri="{FF2B5EF4-FFF2-40B4-BE49-F238E27FC236}">
                <a16:creationId xmlns:a16="http://schemas.microsoft.com/office/drawing/2014/main" id="{B2773ACD-1E9B-489D-93F8-3E2D5B63EC74}"/>
              </a:ext>
            </a:extLst>
          </p:cNvPr>
          <p:cNvSpPr>
            <a:spLocks/>
          </p:cNvSpPr>
          <p:nvPr/>
        </p:nvSpPr>
        <p:spPr bwMode="auto">
          <a:xfrm>
            <a:off x="2222500" y="4495800"/>
            <a:ext cx="7634288" cy="20304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比较异同可以从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背景、目的、性质、领导阶级、方式、过程、特点、结果、影响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等方面入手，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但通常只需要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根据材料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归纳概括即可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597BFC-7752-4615-9E11-3DBE4046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A1B-9179-46AF-8F54-D1D3745CD095}" type="slidenum">
              <a:rPr lang="zh-CN" altLang="en-US"/>
              <a:pPr/>
              <a:t>3</a:t>
            </a:fld>
            <a:endParaRPr lang="zh-CN" altLang="en-US" sz="1800">
              <a:sym typeface="Arial" panose="020B0604020202020204" pitchFamily="34" charset="0"/>
            </a:endParaRPr>
          </a:p>
        </p:txBody>
      </p:sp>
      <p:sp>
        <p:nvSpPr>
          <p:cNvPr id="5122" name="矩形 8" descr="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">
            <a:extLst>
              <a:ext uri="{FF2B5EF4-FFF2-40B4-BE49-F238E27FC236}">
                <a16:creationId xmlns:a16="http://schemas.microsoft.com/office/drawing/2014/main" id="{D49743E0-8730-410C-BFD3-422CC6C4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3355975"/>
            <a:ext cx="14430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</a:t>
            </a:r>
          </a:p>
        </p:txBody>
      </p:sp>
      <p:sp>
        <p:nvSpPr>
          <p:cNvPr id="5123" name="文本框 3">
            <a:extLst>
              <a:ext uri="{FF2B5EF4-FFF2-40B4-BE49-F238E27FC236}">
                <a16:creationId xmlns:a16="http://schemas.microsoft.com/office/drawing/2014/main" id="{90A82DCF-0C8E-4721-BD07-5D1D10CA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89113"/>
            <a:ext cx="5719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一、湖南省考试（命题）依据</a:t>
            </a:r>
          </a:p>
        </p:txBody>
      </p:sp>
      <p:sp>
        <p:nvSpPr>
          <p:cNvPr id="5124" name="文本框 3">
            <a:extLst>
              <a:ext uri="{FF2B5EF4-FFF2-40B4-BE49-F238E27FC236}">
                <a16:creationId xmlns:a16="http://schemas.microsoft.com/office/drawing/2014/main" id="{FF06A6DD-59CB-4CA5-9B20-2B6C8FC21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05150"/>
            <a:ext cx="58054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二、湖南高考到底会怎么考？</a:t>
            </a:r>
          </a:p>
        </p:txBody>
      </p:sp>
      <p:sp>
        <p:nvSpPr>
          <p:cNvPr id="5125" name="文本框 3">
            <a:extLst>
              <a:ext uri="{FF2B5EF4-FFF2-40B4-BE49-F238E27FC236}">
                <a16:creationId xmlns:a16="http://schemas.microsoft.com/office/drawing/2014/main" id="{C66C32A7-53F1-4DB3-80F7-E2E5435D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6581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三、最后几天，我们可以做什么？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">
            <a:extLst>
              <a:ext uri="{FF2B5EF4-FFF2-40B4-BE49-F238E27FC236}">
                <a16:creationId xmlns:a16="http://schemas.microsoft.com/office/drawing/2014/main" id="{230E99C1-D7D5-4BDC-A7E4-30BBE14FE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0"/>
            <a:ext cx="7569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2771" name="矩形 136215">
            <a:extLst>
              <a:ext uri="{FF2B5EF4-FFF2-40B4-BE49-F238E27FC236}">
                <a16:creationId xmlns:a16="http://schemas.microsoft.com/office/drawing/2014/main" id="{E42A1B1B-090A-41BE-B049-6194F773DE1F}"/>
              </a:ext>
            </a:extLst>
          </p:cNvPr>
          <p:cNvSpPr>
            <a:spLocks/>
          </p:cNvSpPr>
          <p:nvPr/>
        </p:nvSpPr>
        <p:spPr bwMode="auto">
          <a:xfrm>
            <a:off x="2222500" y="1568450"/>
            <a:ext cx="7747000" cy="26765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能力要求：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概括能力和分析能力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如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概括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措施、内容、表现、变化趋势、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异同点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及特点；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分析原因或影响。</a:t>
            </a:r>
          </a:p>
        </p:txBody>
      </p:sp>
      <p:sp>
        <p:nvSpPr>
          <p:cNvPr id="32772" name="矩形 136215">
            <a:extLst>
              <a:ext uri="{FF2B5EF4-FFF2-40B4-BE49-F238E27FC236}">
                <a16:creationId xmlns:a16="http://schemas.microsoft.com/office/drawing/2014/main" id="{5202ADE4-3810-4FC1-B56D-EC52D5615EE6}"/>
              </a:ext>
            </a:extLst>
          </p:cNvPr>
          <p:cNvSpPr>
            <a:spLocks/>
          </p:cNvSpPr>
          <p:nvPr/>
        </p:nvSpPr>
        <p:spPr bwMode="auto">
          <a:xfrm>
            <a:off x="2168525" y="4572000"/>
            <a:ext cx="7715250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原因或影响的分析一般从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政治、经济、思想文化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角度，但往往也是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依据材料</a:t>
            </a: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所呈现的内容而言。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2">
            <a:extLst>
              <a:ext uri="{FF2B5EF4-FFF2-40B4-BE49-F238E27FC236}">
                <a16:creationId xmlns:a16="http://schemas.microsoft.com/office/drawing/2014/main" id="{528BE3F2-CFAA-42CD-AF7F-D5EFC4B35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54102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2.非选择题：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题：开放性试题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3795" name="矩形 136215">
            <a:extLst>
              <a:ext uri="{FF2B5EF4-FFF2-40B4-BE49-F238E27FC236}">
                <a16:creationId xmlns:a16="http://schemas.microsoft.com/office/drawing/2014/main" id="{E7FCFE2C-2BD0-46D8-977A-29405313A440}"/>
              </a:ext>
            </a:extLst>
          </p:cNvPr>
          <p:cNvSpPr>
            <a:spLocks/>
          </p:cNvSpPr>
          <p:nvPr/>
        </p:nvSpPr>
        <p:spPr bwMode="auto">
          <a:xfrm>
            <a:off x="2209800" y="2287588"/>
            <a:ext cx="7756525" cy="396875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考查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提炼信息、概括主题、以史证论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的能力。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方法：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①文字材料：找出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中心论点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分论点，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确定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主题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表格图片材料：概括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横向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信息和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纵向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信息，找出纵横两者之间的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相互联系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，再确定主题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②主题表达式：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主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谓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宾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8148B392-F358-4CDC-A4E2-92A726A5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3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>
            <a:extLst>
              <a:ext uri="{FF2B5EF4-FFF2-40B4-BE49-F238E27FC236}">
                <a16:creationId xmlns:a16="http://schemas.microsoft.com/office/drawing/2014/main" id="{E1E006E8-F639-481D-9401-902DDED6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71438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22534">
            <a:extLst>
              <a:ext uri="{FF2B5EF4-FFF2-40B4-BE49-F238E27FC236}">
                <a16:creationId xmlns:a16="http://schemas.microsoft.com/office/drawing/2014/main" id="{EB9262E4-68F5-4FA7-8AE6-58A4E72359AF}"/>
              </a:ext>
            </a:extLst>
          </p:cNvPr>
          <p:cNvSpPr>
            <a:spLocks/>
          </p:cNvSpPr>
          <p:nvPr/>
        </p:nvSpPr>
        <p:spPr bwMode="auto">
          <a:xfrm>
            <a:off x="3044825" y="0"/>
            <a:ext cx="898525" cy="37084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资本主义代议制度的确立和扩展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0" name="文本框 22534">
            <a:extLst>
              <a:ext uri="{FF2B5EF4-FFF2-40B4-BE49-F238E27FC236}">
                <a16:creationId xmlns:a16="http://schemas.microsoft.com/office/drawing/2014/main" id="{04C6C2C4-2163-4496-8024-62A26E8569C5}"/>
              </a:ext>
            </a:extLst>
          </p:cNvPr>
          <p:cNvSpPr>
            <a:spLocks/>
          </p:cNvSpPr>
          <p:nvPr/>
        </p:nvSpPr>
        <p:spPr bwMode="auto">
          <a:xfrm>
            <a:off x="5867400" y="5715000"/>
            <a:ext cx="3871913" cy="608013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资本主义经济不断发展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1" name="文本框 22534">
            <a:extLst>
              <a:ext uri="{FF2B5EF4-FFF2-40B4-BE49-F238E27FC236}">
                <a16:creationId xmlns:a16="http://schemas.microsoft.com/office/drawing/2014/main" id="{B1CB3FEC-A7CD-460C-AFB4-CF6F6AEC211F}"/>
              </a:ext>
            </a:extLst>
          </p:cNvPr>
          <p:cNvSpPr>
            <a:spLocks/>
          </p:cNvSpPr>
          <p:nvPr/>
        </p:nvSpPr>
        <p:spPr bwMode="auto">
          <a:xfrm>
            <a:off x="4025900" y="0"/>
            <a:ext cx="5665788" cy="13843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人文主义不断传播，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思想不断解放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近代科学革命推动社会进步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4822" name="文本框 22534">
            <a:extLst>
              <a:ext uri="{FF2B5EF4-FFF2-40B4-BE49-F238E27FC236}">
                <a16:creationId xmlns:a16="http://schemas.microsoft.com/office/drawing/2014/main" id="{E77CA379-6C09-4CE4-80D1-708B7432FEA3}"/>
              </a:ext>
            </a:extLst>
          </p:cNvPr>
          <p:cNvSpPr>
            <a:spLocks/>
          </p:cNvSpPr>
          <p:nvPr/>
        </p:nvSpPr>
        <p:spPr bwMode="auto">
          <a:xfrm>
            <a:off x="1589088" y="4746625"/>
            <a:ext cx="9012237" cy="193675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论题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：资本主义经济发展推动了代议制的确立和完善。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①英</a:t>
            </a:r>
            <a:r>
              <a:rPr lang="en-US" altLang="zh-CN" sz="2400" b="1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lang="zh-CN" altLang="en-US" sz="2400" b="1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资义发展，斯王朝专制阻碍，资革爆发，《权》确立；</a:t>
            </a:r>
            <a:r>
              <a:rPr lang="en-US" altLang="zh-CN" sz="2400" b="1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1832</a:t>
            </a:r>
            <a:r>
              <a:rPr lang="zh-CN" altLang="en-US" sz="2400" b="1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工革发展，议会改革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②德：资发要求结束分裂统一市场，王朝战争建立帝国颁布宪法</a:t>
            </a:r>
          </a:p>
        </p:txBody>
      </p:sp>
      <p:pic>
        <p:nvPicPr>
          <p:cNvPr id="34823" name="Picture 7">
            <a:extLst>
              <a:ext uri="{FF2B5EF4-FFF2-40B4-BE49-F238E27FC236}">
                <a16:creationId xmlns:a16="http://schemas.microsoft.com/office/drawing/2014/main" id="{C7E705DD-130B-48B1-9251-10955EE1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3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ldLvl="0" animBg="1" autoUpdateAnimBg="0"/>
      <p:bldP spid="34820" grpId="0" bldLvl="0" animBg="1" autoUpdateAnimBg="0"/>
      <p:bldP spid="34821" grpId="0" bldLvl="0" animBg="1" autoUpdateAnimBg="0"/>
      <p:bldP spid="34822" grpId="0" bldLvl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extLst>
              <a:ext uri="{FF2B5EF4-FFF2-40B4-BE49-F238E27FC236}">
                <a16:creationId xmlns:a16="http://schemas.microsoft.com/office/drawing/2014/main" id="{70F3E9B6-80B6-4395-AA9D-B4AD173C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22534">
            <a:extLst>
              <a:ext uri="{FF2B5EF4-FFF2-40B4-BE49-F238E27FC236}">
                <a16:creationId xmlns:a16="http://schemas.microsoft.com/office/drawing/2014/main" id="{9BEC5D71-B851-4612-8E92-6F8B840FA5AB}"/>
              </a:ext>
            </a:extLst>
          </p:cNvPr>
          <p:cNvSpPr>
            <a:spLocks/>
          </p:cNvSpPr>
          <p:nvPr/>
        </p:nvSpPr>
        <p:spPr bwMode="auto">
          <a:xfrm>
            <a:off x="3044825" y="0"/>
            <a:ext cx="898525" cy="37084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资本主义代议制度的确立和扩展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44" name="文本框 22534">
            <a:extLst>
              <a:ext uri="{FF2B5EF4-FFF2-40B4-BE49-F238E27FC236}">
                <a16:creationId xmlns:a16="http://schemas.microsoft.com/office/drawing/2014/main" id="{9BCEF381-1ACB-438A-BDD8-762785A69F4D}"/>
              </a:ext>
            </a:extLst>
          </p:cNvPr>
          <p:cNvSpPr>
            <a:spLocks/>
          </p:cNvSpPr>
          <p:nvPr/>
        </p:nvSpPr>
        <p:spPr bwMode="auto">
          <a:xfrm>
            <a:off x="5867400" y="5715000"/>
            <a:ext cx="3871913" cy="608013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资本主义经济不断发展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45" name="文本框 22534">
            <a:extLst>
              <a:ext uri="{FF2B5EF4-FFF2-40B4-BE49-F238E27FC236}">
                <a16:creationId xmlns:a16="http://schemas.microsoft.com/office/drawing/2014/main" id="{AF318C2D-F517-41FE-824F-8B7E56F08B8F}"/>
              </a:ext>
            </a:extLst>
          </p:cNvPr>
          <p:cNvSpPr>
            <a:spLocks/>
          </p:cNvSpPr>
          <p:nvPr/>
        </p:nvSpPr>
        <p:spPr bwMode="auto">
          <a:xfrm>
            <a:off x="4025900" y="0"/>
            <a:ext cx="5665788" cy="13843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人文主义不断传播，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思想不断解放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近代科学革命推动社会进步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5846" name="文本框 22534">
            <a:extLst>
              <a:ext uri="{FF2B5EF4-FFF2-40B4-BE49-F238E27FC236}">
                <a16:creationId xmlns:a16="http://schemas.microsoft.com/office/drawing/2014/main" id="{E8227433-1C01-483C-80F7-E368C72AA1B8}"/>
              </a:ext>
            </a:extLst>
          </p:cNvPr>
          <p:cNvSpPr>
            <a:spLocks/>
          </p:cNvSpPr>
          <p:nvPr/>
        </p:nvSpPr>
        <p:spPr bwMode="auto">
          <a:xfrm>
            <a:off x="1524000" y="3905250"/>
            <a:ext cx="9012238" cy="282257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论题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：代议制的确立和完善推动资本主义经济的发展。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①英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:1832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议会改革适应 了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工业资产阶级的需要；</a:t>
            </a:r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②德：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市场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统一和宪法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颁布使德国走上了发展资本主义道路并在第二次工革中突飞猛进；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③法：</a:t>
            </a:r>
            <a:r>
              <a:rPr lang="en-US" altLang="zh-CN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1875</a:t>
            </a:r>
            <a:r>
              <a:rPr lang="zh-CN" altLang="en-US" sz="2400"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共和宪 法颁布适应了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工业资产阶级的需要有利工业资本主义的发展</a:t>
            </a:r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0751414A-C179-41BF-B695-0F77700F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88" y="0"/>
            <a:ext cx="10715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extLst>
              <a:ext uri="{FF2B5EF4-FFF2-40B4-BE49-F238E27FC236}">
                <a16:creationId xmlns:a16="http://schemas.microsoft.com/office/drawing/2014/main" id="{9EE750F3-61F5-4D10-B574-43A64526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22534">
            <a:extLst>
              <a:ext uri="{FF2B5EF4-FFF2-40B4-BE49-F238E27FC236}">
                <a16:creationId xmlns:a16="http://schemas.microsoft.com/office/drawing/2014/main" id="{03EE2EE5-72A6-42A0-AA81-C368ECE8E4F0}"/>
              </a:ext>
            </a:extLst>
          </p:cNvPr>
          <p:cNvSpPr>
            <a:spLocks/>
          </p:cNvSpPr>
          <p:nvPr/>
        </p:nvSpPr>
        <p:spPr bwMode="auto">
          <a:xfrm>
            <a:off x="3044825" y="0"/>
            <a:ext cx="898525" cy="37084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资本主义代议制度的确立和扩展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8" name="文本框 22534">
            <a:extLst>
              <a:ext uri="{FF2B5EF4-FFF2-40B4-BE49-F238E27FC236}">
                <a16:creationId xmlns:a16="http://schemas.microsoft.com/office/drawing/2014/main" id="{CA3A744F-5E39-4351-A992-2AC11010544E}"/>
              </a:ext>
            </a:extLst>
          </p:cNvPr>
          <p:cNvSpPr>
            <a:spLocks/>
          </p:cNvSpPr>
          <p:nvPr/>
        </p:nvSpPr>
        <p:spPr bwMode="auto">
          <a:xfrm>
            <a:off x="5867400" y="5715000"/>
            <a:ext cx="3871913" cy="608013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资本主义经济不断发展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9" name="文本框 22534">
            <a:extLst>
              <a:ext uri="{FF2B5EF4-FFF2-40B4-BE49-F238E27FC236}">
                <a16:creationId xmlns:a16="http://schemas.microsoft.com/office/drawing/2014/main" id="{57CF9DC3-ABBF-478D-8028-E788EAFA795E}"/>
              </a:ext>
            </a:extLst>
          </p:cNvPr>
          <p:cNvSpPr>
            <a:spLocks/>
          </p:cNvSpPr>
          <p:nvPr/>
        </p:nvSpPr>
        <p:spPr bwMode="auto">
          <a:xfrm>
            <a:off x="4025900" y="0"/>
            <a:ext cx="5665788" cy="13843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人文主义不断传播，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思想不断解放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近代科学革命推动社会进步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6870" name="文本框 22534">
            <a:extLst>
              <a:ext uri="{FF2B5EF4-FFF2-40B4-BE49-F238E27FC236}">
                <a16:creationId xmlns:a16="http://schemas.microsoft.com/office/drawing/2014/main" id="{F0C9C7FA-4DB6-4185-827E-9C4817B9429C}"/>
              </a:ext>
            </a:extLst>
          </p:cNvPr>
          <p:cNvSpPr>
            <a:spLocks/>
          </p:cNvSpPr>
          <p:nvPr/>
        </p:nvSpPr>
        <p:spPr bwMode="auto">
          <a:xfrm>
            <a:off x="1589088" y="5051425"/>
            <a:ext cx="9012237" cy="164147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启蒙思想为欧美资产阶级革命提供了思想武器。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4: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欧美资产阶级革命践行了启蒙思想的原则和主张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代</a:t>
            </a:r>
            <a:r>
              <a:rPr lang="zh-CN" altLang="en-US" sz="28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议制度的确立为工业革命提供了政治前提。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A34506DC-9AA6-49B6-85EB-69E3FA5F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3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ldLvl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2">
            <a:extLst>
              <a:ext uri="{FF2B5EF4-FFF2-40B4-BE49-F238E27FC236}">
                <a16:creationId xmlns:a16="http://schemas.microsoft.com/office/drawing/2014/main" id="{AD332995-3F16-4A7C-89AB-AA8ED43D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题：开放性试题</a:t>
            </a:r>
          </a:p>
        </p:txBody>
      </p:sp>
      <p:sp>
        <p:nvSpPr>
          <p:cNvPr id="37891" name="矩形 136215">
            <a:extLst>
              <a:ext uri="{FF2B5EF4-FFF2-40B4-BE49-F238E27FC236}">
                <a16:creationId xmlns:a16="http://schemas.microsoft.com/office/drawing/2014/main" id="{91BFE26E-2131-4A3C-862C-F22331BC8660}"/>
              </a:ext>
            </a:extLst>
          </p:cNvPr>
          <p:cNvSpPr>
            <a:spLocks/>
          </p:cNvSpPr>
          <p:nvPr/>
        </p:nvSpPr>
        <p:spPr bwMode="auto">
          <a:xfrm>
            <a:off x="2209800" y="1066800"/>
            <a:ext cx="7756525" cy="526256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考查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提炼信息、概括主题、以史证论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的能力。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方法：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②主题表达式：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主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谓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宾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主题要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简洁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不可冗长；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主题要用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历史术语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少用哲学观点；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确定主题时要构思后面的论述，要有充分的史实来论证。</a:t>
            </a:r>
            <a:endParaRPr lang="zh-CN" altLang="en-US" sz="28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③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规范模式：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尽可能分三个步骤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（论题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--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论述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--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小结）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D98C765A-47E4-402A-BDF7-D2DC1C25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3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">
            <a:extLst>
              <a:ext uri="{FF2B5EF4-FFF2-40B4-BE49-F238E27FC236}">
                <a16:creationId xmlns:a16="http://schemas.microsoft.com/office/drawing/2014/main" id="{A9FFB95F-CF14-41E4-92D0-0F601FE1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题：开放性试题</a:t>
            </a:r>
          </a:p>
        </p:txBody>
      </p:sp>
      <p:sp>
        <p:nvSpPr>
          <p:cNvPr id="38915" name="矩形 136215">
            <a:extLst>
              <a:ext uri="{FF2B5EF4-FFF2-40B4-BE49-F238E27FC236}">
                <a16:creationId xmlns:a16="http://schemas.microsoft.com/office/drawing/2014/main" id="{A28EAE57-2225-4269-9D3D-7EF062E0E6AF}"/>
              </a:ext>
            </a:extLst>
          </p:cNvPr>
          <p:cNvSpPr>
            <a:spLocks/>
          </p:cNvSpPr>
          <p:nvPr/>
        </p:nvSpPr>
        <p:spPr bwMode="auto">
          <a:xfrm>
            <a:off x="2133600" y="830263"/>
            <a:ext cx="7850188" cy="5907087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考查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提炼信息、概括主题、以史证论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的能力。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方法：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主题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要用历史术语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少用哲学观点；</a:t>
            </a:r>
            <a:endParaRPr lang="zh-CN" altLang="en-US" sz="2800" b="1">
              <a:latin typeface="Calibri" panose="020F0502020204030204" pitchFamily="34" charset="0"/>
              <a:ea typeface="黑体" panose="02010609060101010101" pitchFamily="49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③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规范模式：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尽可能分三个步骤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（论题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--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论述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--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小结）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论述是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以史证论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的过程</a:t>
            </a:r>
            <a:r>
              <a:rPr lang="zh-CN" altLang="en-US" sz="28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一般需要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2-3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个实例论证</a:t>
            </a:r>
            <a:r>
              <a:rPr lang="zh-CN" altLang="en-US" sz="28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可以不同的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2-3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个国家，也可以不同时期的事例来证论。</a:t>
            </a:r>
            <a:endParaRPr lang="zh-CN" altLang="en-US" sz="2800" b="1">
              <a:solidFill>
                <a:srgbClr val="CC006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小结要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在论题的基础之上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深化或升华。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92043498-4244-4B5B-84C2-27243BE56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3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2">
            <a:extLst>
              <a:ext uri="{FF2B5EF4-FFF2-40B4-BE49-F238E27FC236}">
                <a16:creationId xmlns:a16="http://schemas.microsoft.com/office/drawing/2014/main" id="{E8C2545E-8F49-4FB5-9C01-8A5EC102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题：开放性试题</a:t>
            </a:r>
          </a:p>
        </p:txBody>
      </p:sp>
      <p:sp>
        <p:nvSpPr>
          <p:cNvPr id="39939" name="矩形 136215">
            <a:extLst>
              <a:ext uri="{FF2B5EF4-FFF2-40B4-BE49-F238E27FC236}">
                <a16:creationId xmlns:a16="http://schemas.microsoft.com/office/drawing/2014/main" id="{C8509FD1-CDBE-447D-99AA-D35B294F0669}"/>
              </a:ext>
            </a:extLst>
          </p:cNvPr>
          <p:cNvSpPr>
            <a:spLocks/>
          </p:cNvSpPr>
          <p:nvPr/>
        </p:nvSpPr>
        <p:spPr bwMode="auto">
          <a:xfrm>
            <a:off x="2116138" y="914400"/>
            <a:ext cx="7850187" cy="590867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考查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提炼信息、概括主题、以史证论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的能力。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方法：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论述是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以史证论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的过程</a:t>
            </a:r>
            <a:r>
              <a:rPr lang="zh-CN" altLang="en-US" sz="28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一般需要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2-3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个实例论证</a:t>
            </a:r>
            <a:r>
              <a:rPr lang="zh-CN" altLang="en-US" sz="28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可以不同的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2-3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个国家，也可以不同时期的事例来证论。</a:t>
            </a:r>
            <a:endParaRPr lang="zh-CN" altLang="en-US" sz="2800" b="1">
              <a:solidFill>
                <a:srgbClr val="CC006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小结要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在论题的基础之上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深化或升华。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④</a:t>
            </a:r>
            <a:r>
              <a:rPr lang="zh-CN" altLang="en-US" sz="2800" b="1"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命题形式上年年变化，答题必须要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依据题意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      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黑体" panose="02010609060101010101" pitchFamily="49" charset="-122"/>
                <a:sym typeface="Calibri" panose="020F0502020204030204" pitchFamily="34" charset="0"/>
              </a:rPr>
              <a:t>（关注山东卷的形式以及答题模式）</a:t>
            </a:r>
            <a:endParaRPr lang="zh-CN" altLang="en-US" sz="2800" b="1">
              <a:solidFill>
                <a:srgbClr val="CC0066"/>
              </a:solidFill>
              <a:latin typeface="Calibri" panose="020F0502020204030204" pitchFamily="34" charset="0"/>
              <a:ea typeface="黑体" panose="02010609060101010101" pitchFamily="49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F7A2969-A1B9-4772-937C-2AC5E84D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366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99">
            <a:extLst>
              <a:ext uri="{FF2B5EF4-FFF2-40B4-BE49-F238E27FC236}">
                <a16:creationId xmlns:a16="http://schemas.microsoft.com/office/drawing/2014/main" id="{974F3CD4-60B6-485F-A506-70934C47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"/>
            <a:ext cx="9448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（山东</a:t>
            </a:r>
            <a:r>
              <a:rPr lang="en-US" altLang="zh-CN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T17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1900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年，梁启超在《少年中国说》中说，“今日之责任，不在他人，而全在我少年”“少年智则国智”“少年强则国强”“少年进步则国进步”。阅读材料，回答问题。</a:t>
            </a:r>
          </a:p>
          <a:p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行走的少年</a:t>
            </a:r>
          </a:p>
          <a:p>
            <a:r>
              <a:rPr lang="en-US" altLang="zh-CN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</a:t>
            </a:r>
            <a:endParaRPr lang="en-US" altLang="zh-CN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根据材料，谈谈你对梁启超认识的理解。（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分）</a:t>
            </a:r>
          </a:p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（要求：表述成文，持论有据，论述充分，逻辑清晰。）</a:t>
            </a:r>
          </a:p>
        </p:txBody>
      </p:sp>
      <p:graphicFrame>
        <p:nvGraphicFramePr>
          <p:cNvPr id="40963" name="Group 3">
            <a:extLst>
              <a:ext uri="{FF2B5EF4-FFF2-40B4-BE49-F238E27FC236}">
                <a16:creationId xmlns:a16="http://schemas.microsoft.com/office/drawing/2014/main" id="{F1697688-D825-48E1-9B9A-261C375B2136}"/>
              </a:ext>
            </a:extLst>
          </p:cNvPr>
          <p:cNvGraphicFramePr>
            <a:graphicFrameLocks noGrp="1"/>
          </p:cNvGraphicFramePr>
          <p:nvPr/>
        </p:nvGraphicFramePr>
        <p:xfrm>
          <a:off x="3016250" y="1096963"/>
          <a:ext cx="7651750" cy="4665662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3511056127"/>
                    </a:ext>
                  </a:extLst>
                </a:gridCol>
                <a:gridCol w="6489700">
                  <a:extLst>
                    <a:ext uri="{9D8B030D-6E8A-4147-A177-3AD203B41FA5}">
                      <a16:colId xmlns:a16="http://schemas.microsoft.com/office/drawing/2014/main" val="4164061600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楷体_GB2312" panose="020B0604020202020204" charset="-122"/>
                        </a:rPr>
                        <a:t>人物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楷体_GB2312" panose="020B0604020202020204" charset="-122"/>
                        </a:rPr>
                        <a:t>简介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14074"/>
                  </a:ext>
                </a:extLst>
              </a:tr>
              <a:tr h="1096963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詹天佑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（1861—1919）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1872年，作为首批赴美留学幼童之一出国学习。1878年，考入耶鲁大学，主修铁路工程，成绩优异。1881年回国。1905—1909年，主持修建中国自主设计并建造的第一条铁路——京张铁路，震惊中外。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748092"/>
                  </a:ext>
                </a:extLst>
              </a:tr>
              <a:tr h="1371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邹容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（1885—1905）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1902年，自费赴日留学，开始撰写《革命军》。1903年5月《革命军》印行，署名“革命军中马前卒邹容”，明确宣布革命独立之大义在于“永脱满洲之羁绊，尽复所失之权利，而介于地球强国之间”“全我天赋平等自由之位置，不得不革命而保我独立之权”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587228"/>
                  </a:ext>
                </a:extLst>
              </a:tr>
              <a:tr h="1922463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周恩来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（1898—1976）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1898年出生于江苏淮安，少年时先后在东北、天津等地求学，立志“为中华之崛起而读书”。1917年留学日本。1919年回国后在天津参加了五四运动，组织成立觉悟社。1920—1924年在法国等国勤工俭学，期间积极在中国留学生中宣传马克思主义，并加入中国共产党。回国后，全身心投入党领导的争取民族独立和人民解放的革命斗争中，建立了赫赫功勋，成为中华人民共和国的开国元勋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015859"/>
                  </a:ext>
                </a:extLst>
              </a:tr>
            </a:tbl>
          </a:graphicData>
        </a:graphic>
      </p:graphicFrame>
      <p:sp>
        <p:nvSpPr>
          <p:cNvPr id="40980" name="文本框 2">
            <a:extLst>
              <a:ext uri="{FF2B5EF4-FFF2-40B4-BE49-F238E27FC236}">
                <a16:creationId xmlns:a16="http://schemas.microsoft.com/office/drawing/2014/main" id="{98896612-C5D2-4402-9950-48A3F790A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4576763"/>
            <a:ext cx="5080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000">
              <a:solidFill>
                <a:srgbClr val="000000"/>
              </a:solidFill>
            </a:endParaRPr>
          </a:p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40981" name="Picture 21">
            <a:extLst>
              <a:ext uri="{FF2B5EF4-FFF2-40B4-BE49-F238E27FC236}">
                <a16:creationId xmlns:a16="http://schemas.microsoft.com/office/drawing/2014/main" id="{AAA9CC52-8881-4CAE-8E27-950F4E43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366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2">
            <a:extLst>
              <a:ext uri="{FF2B5EF4-FFF2-40B4-BE49-F238E27FC236}">
                <a16:creationId xmlns:a16="http://schemas.microsoft.com/office/drawing/2014/main" id="{80341CC5-9540-4983-BBD0-EF24E88E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1038"/>
            <a:ext cx="7889875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理解：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梁启超强调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少年是未来中国之希望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，此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观点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正确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说明：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①近代以来，中国饱受欺凌，尤其是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世纪末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世纪初，民族危机空前加深，梁启超强调少年是未来中国之希望，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体现了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救亡图存主题和不断探索救国救民的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历史诉求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19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世纪中期，以学习西方先进技术的洋务运动兴起，</a:t>
            </a:r>
            <a:r>
              <a:rPr lang="en-US" altLang="zh-CN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詹天佑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学成后归国，主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持修建中国自主设计并建造的第一条铁路——京张铁路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推动了近代中国科技的进步；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③进入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世纪，革命思想不断传播，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邹容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等革命党人积极宣传革命思想并深入实践，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推动了资产阶级民主革命进程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④五四运动中共成立以后，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周恩来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等无产阶级革命家</a:t>
            </a:r>
            <a:r>
              <a:rPr lang="en-US" altLang="zh-CN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领导民族独立斗争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，取得了新民主主义革命胜利。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小结：</a:t>
            </a:r>
            <a:r>
              <a:rPr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国运兴败，系于少年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！少年的责任与担当是国家振兴的希望！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CDB03F97-DD87-4DD1-8166-3FDADB64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366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880FE99-0C70-4D71-A843-66389728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3DB-D6EA-425B-9E4D-2C68259936B5}" type="slidenum">
              <a:rPr lang="zh-CN" altLang="en-US"/>
              <a:pPr/>
              <a:t>4</a:t>
            </a:fld>
            <a:endParaRPr lang="zh-CN" altLang="en-US" sz="1800">
              <a:sym typeface="Arial" panose="020B0604020202020204" pitchFamily="34" charset="0"/>
            </a:endParaRPr>
          </a:p>
        </p:txBody>
      </p:sp>
      <p:sp>
        <p:nvSpPr>
          <p:cNvPr id="6146" name="文本框 3">
            <a:extLst>
              <a:ext uri="{FF2B5EF4-FFF2-40B4-BE49-F238E27FC236}">
                <a16:creationId xmlns:a16="http://schemas.microsoft.com/office/drawing/2014/main" id="{B898DF45-6566-42CD-A897-F18CEADA7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"/>
            <a:ext cx="74993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一、湖南省考试（命题）依据</a:t>
            </a:r>
          </a:p>
        </p:txBody>
      </p:sp>
      <p:sp>
        <p:nvSpPr>
          <p:cNvPr id="6147" name="文本框 1">
            <a:extLst>
              <a:ext uri="{FF2B5EF4-FFF2-40B4-BE49-F238E27FC236}">
                <a16:creationId xmlns:a16="http://schemas.microsoft.com/office/drawing/2014/main" id="{1E37DE23-2B27-4EEA-AECC-38E256CAD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71600"/>
            <a:ext cx="89154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党与国家的重大政策性文件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《中国高考评价体系说明》</a:t>
            </a:r>
            <a:r>
              <a:rPr lang="zh-CN" altLang="en-US" sz="3200" b="1">
                <a:solidFill>
                  <a:srgbClr val="3333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黑体" panose="02010609060101010101" pitchFamily="49" charset="-122"/>
              </a:rPr>
              <a:t>（教育部考试中心）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人教版历史教材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近年的全国卷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3333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黑体" panose="02010609060101010101" pitchFamily="49" charset="-122"/>
              </a:rPr>
              <a:t>（命题风格）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5.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适应性考试试题</a:t>
            </a:r>
            <a:r>
              <a:rPr lang="zh-CN" altLang="en-US" sz="3200" b="1">
                <a:solidFill>
                  <a:srgbClr val="3333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黑体" panose="02010609060101010101" pitchFamily="49" charset="-122"/>
              </a:rPr>
              <a:t>（结构与分值</a:t>
            </a:r>
            <a:r>
              <a:rPr lang="zh-CN" altLang="en-US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黑体" panose="02010609060101010101" pitchFamily="49" charset="-122"/>
              </a:rPr>
              <a:t>基本</a:t>
            </a:r>
            <a:r>
              <a:rPr lang="zh-CN" altLang="en-US" sz="3200" b="1">
                <a:solidFill>
                  <a:srgbClr val="3333F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黑体" panose="02010609060101010101" pitchFamily="49" charset="-122"/>
              </a:rPr>
              <a:t>成型）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            </a:t>
            </a: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2">
            <a:extLst>
              <a:ext uri="{FF2B5EF4-FFF2-40B4-BE49-F238E27FC236}">
                <a16:creationId xmlns:a16="http://schemas.microsoft.com/office/drawing/2014/main" id="{45572140-80CA-40D0-A7BE-311F5660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-61913"/>
            <a:ext cx="5549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题：选做题（改革史）</a:t>
            </a:r>
          </a:p>
        </p:txBody>
      </p:sp>
      <p:sp>
        <p:nvSpPr>
          <p:cNvPr id="43011" name="矩形 136215">
            <a:extLst>
              <a:ext uri="{FF2B5EF4-FFF2-40B4-BE49-F238E27FC236}">
                <a16:creationId xmlns:a16="http://schemas.microsoft.com/office/drawing/2014/main" id="{9BBEC129-0058-4C19-AB6E-DE05F45A8378}"/>
              </a:ext>
            </a:extLst>
          </p:cNvPr>
          <p:cNvSpPr>
            <a:spLocks/>
          </p:cNvSpPr>
          <p:nvPr/>
        </p:nvSpPr>
        <p:spPr bwMode="auto">
          <a:xfrm>
            <a:off x="2157413" y="609600"/>
            <a:ext cx="7834312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问题形式：</a:t>
            </a:r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概括背景、原因、措施、内容或特点，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分析原因或影响</a:t>
            </a:r>
          </a:p>
        </p:txBody>
      </p:sp>
      <p:sp>
        <p:nvSpPr>
          <p:cNvPr id="43012" name="矩形 136215">
            <a:extLst>
              <a:ext uri="{FF2B5EF4-FFF2-40B4-BE49-F238E27FC236}">
                <a16:creationId xmlns:a16="http://schemas.microsoft.com/office/drawing/2014/main" id="{94B8ED35-B93A-44E1-9AC6-99E5C255223B}"/>
              </a:ext>
            </a:extLst>
          </p:cNvPr>
          <p:cNvSpPr>
            <a:spLocks/>
          </p:cNvSpPr>
          <p:nvPr/>
        </p:nvSpPr>
        <p:spPr bwMode="auto">
          <a:xfrm>
            <a:off x="2157413" y="1993900"/>
            <a:ext cx="7834312" cy="4522788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比如：《1832年改革法案》是</a:t>
            </a:r>
            <a:r>
              <a:rPr lang="zh-CN" altLang="en-US" sz="2400" b="1">
                <a:sym typeface="Arial" panose="020B0604020202020204" pitchFamily="34" charset="0"/>
              </a:rPr>
              <a:t>英国第一次国会选举制度改革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2400" b="1">
                <a:sym typeface="Arial" panose="020B0604020202020204" pitchFamily="34" charset="0"/>
              </a:rPr>
              <a:t>主要内容是：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调整选区和重新分配各选区议员名额。</a:t>
            </a:r>
            <a:r>
              <a:rPr lang="en-US" altLang="zh-CN" sz="2400" b="1">
                <a:sym typeface="Arial" panose="020B0604020202020204" pitchFamily="34" charset="0"/>
              </a:rPr>
              <a:t>56</a:t>
            </a:r>
            <a:r>
              <a:rPr lang="zh-CN" altLang="en-US" sz="2400" b="1">
                <a:sym typeface="Arial" panose="020B0604020202020204" pitchFamily="34" charset="0"/>
              </a:rPr>
              <a:t>个人口不到</a:t>
            </a:r>
            <a:r>
              <a:rPr lang="en-US" altLang="zh-CN" sz="2400" b="1">
                <a:sym typeface="Arial" panose="020B0604020202020204" pitchFamily="34" charset="0"/>
              </a:rPr>
              <a:t>2000</a:t>
            </a:r>
            <a:r>
              <a:rPr lang="zh-CN" altLang="en-US" sz="2400" b="1">
                <a:sym typeface="Arial" panose="020B0604020202020204" pitchFamily="34" charset="0"/>
              </a:rPr>
              <a:t>人的选区被取消，</a:t>
            </a:r>
            <a:r>
              <a:rPr lang="en-US" altLang="zh-CN" sz="2400" b="1">
                <a:sym typeface="Arial" panose="020B0604020202020204" pitchFamily="34" charset="0"/>
              </a:rPr>
              <a:t>31</a:t>
            </a:r>
            <a:r>
              <a:rPr lang="zh-CN" altLang="en-US" sz="2400" b="1">
                <a:sym typeface="Arial" panose="020B0604020202020204" pitchFamily="34" charset="0"/>
              </a:rPr>
              <a:t>个</a:t>
            </a:r>
            <a:r>
              <a:rPr lang="en-US" altLang="zh-CN" sz="2400" b="1">
                <a:sym typeface="Arial" panose="020B0604020202020204" pitchFamily="34" charset="0"/>
              </a:rPr>
              <a:t>2000</a:t>
            </a:r>
            <a:r>
              <a:rPr lang="zh-CN" altLang="en-US" sz="2400" b="1">
                <a:sym typeface="Arial" panose="020B0604020202020204" pitchFamily="34" charset="0"/>
              </a:rPr>
              <a:t>～</a:t>
            </a:r>
            <a:r>
              <a:rPr lang="en-US" altLang="zh-CN" sz="2400" b="1">
                <a:sym typeface="Arial" panose="020B0604020202020204" pitchFamily="34" charset="0"/>
              </a:rPr>
              <a:t>4000</a:t>
            </a:r>
            <a:r>
              <a:rPr lang="zh-CN" altLang="en-US" sz="2400" b="1">
                <a:sym typeface="Arial" panose="020B0604020202020204" pitchFamily="34" charset="0"/>
              </a:rPr>
              <a:t>人口的选区各减少</a:t>
            </a:r>
            <a:r>
              <a:rPr lang="en-US" altLang="zh-CN" sz="2400" b="1">
                <a:sym typeface="Arial" panose="020B0604020202020204" pitchFamily="34" charset="0"/>
              </a:rPr>
              <a:t>1</a:t>
            </a:r>
            <a:r>
              <a:rPr lang="zh-CN" altLang="en-US" sz="2400" b="1">
                <a:sym typeface="Arial" panose="020B0604020202020204" pitchFamily="34" charset="0"/>
              </a:rPr>
              <a:t>个议员席位，各大新兴工业城市得到</a:t>
            </a:r>
            <a:r>
              <a:rPr lang="en-US" altLang="zh-CN" sz="2400" b="1">
                <a:sym typeface="Arial" panose="020B0604020202020204" pitchFamily="34" charset="0"/>
              </a:rPr>
              <a:t>65</a:t>
            </a:r>
            <a:r>
              <a:rPr lang="zh-CN" altLang="en-US" sz="2400" b="1">
                <a:sym typeface="Arial" panose="020B0604020202020204" pitchFamily="34" charset="0"/>
              </a:rPr>
              <a:t>个，各郡选区特别是北方郡选区得到</a:t>
            </a:r>
            <a:r>
              <a:rPr lang="en-US" altLang="zh-CN" sz="2400" b="1">
                <a:sym typeface="Arial" panose="020B0604020202020204" pitchFamily="34" charset="0"/>
              </a:rPr>
              <a:t>65</a:t>
            </a:r>
            <a:r>
              <a:rPr lang="zh-CN" altLang="en-US" sz="2400" b="1">
                <a:sym typeface="Arial" panose="020B0604020202020204" pitchFamily="34" charset="0"/>
              </a:rPr>
              <a:t>个</a:t>
            </a:r>
            <a:r>
              <a:rPr lang="en-US" altLang="zh-CN" sz="2400" b="1">
                <a:sym typeface="Arial" panose="020B0604020202020204" pitchFamily="34" charset="0"/>
              </a:rPr>
              <a:t>……</a:t>
            </a:r>
            <a:r>
              <a:rPr lang="zh-CN" altLang="en-US" sz="2400" b="1">
                <a:sym typeface="Arial" panose="020B0604020202020204" pitchFamily="34" charset="0"/>
              </a:rPr>
              <a:t>在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降低选民的财产资</a:t>
            </a:r>
            <a:r>
              <a:rPr lang="zh-CN" altLang="en-US" sz="2400" b="1">
                <a:sym typeface="Arial" panose="020B0604020202020204" pitchFamily="34" charset="0"/>
              </a:rPr>
              <a:t>格方面，城市居民收入房租或年缴纳房租</a:t>
            </a:r>
            <a:r>
              <a:rPr lang="en-US" altLang="zh-CN" sz="2400" b="1">
                <a:sym typeface="Arial" panose="020B0604020202020204" pitchFamily="34" charset="0"/>
              </a:rPr>
              <a:t>10</a:t>
            </a:r>
            <a:r>
              <a:rPr lang="zh-CN" altLang="en-US" sz="2400" b="1">
                <a:sym typeface="Arial" panose="020B0604020202020204" pitchFamily="34" charset="0"/>
              </a:rPr>
              <a:t>镑以上者有选举权</a:t>
            </a:r>
            <a:r>
              <a:rPr lang="en-US" altLang="zh-CN" sz="2400" b="1">
                <a:sym typeface="Arial" panose="020B0604020202020204" pitchFamily="34" charset="0"/>
              </a:rPr>
              <a:t>;</a:t>
            </a:r>
            <a:r>
              <a:rPr lang="zh-CN" altLang="en-US" sz="2400" b="1">
                <a:sym typeface="Arial" panose="020B0604020202020204" pitchFamily="34" charset="0"/>
              </a:rPr>
              <a:t>农村中年收入</a:t>
            </a:r>
            <a:r>
              <a:rPr lang="en-US" altLang="zh-CN" sz="2400" b="1">
                <a:sym typeface="Arial" panose="020B0604020202020204" pitchFamily="34" charset="0"/>
              </a:rPr>
              <a:t>10</a:t>
            </a:r>
            <a:r>
              <a:rPr lang="zh-CN" altLang="en-US" sz="2400" b="1">
                <a:sym typeface="Arial" panose="020B0604020202020204" pitchFamily="34" charset="0"/>
              </a:rPr>
              <a:t>镑以上的土地所有者和年收入</a:t>
            </a:r>
            <a:r>
              <a:rPr lang="en-US" altLang="zh-CN" sz="2400" b="1">
                <a:sym typeface="Arial" panose="020B0604020202020204" pitchFamily="34" charset="0"/>
              </a:rPr>
              <a:t>50</a:t>
            </a:r>
            <a:r>
              <a:rPr lang="zh-CN" altLang="en-US" sz="2400" b="1">
                <a:sym typeface="Arial" panose="020B0604020202020204" pitchFamily="34" charset="0"/>
              </a:rPr>
              <a:t>镑以上的租地经营者享有选举权。</a:t>
            </a:r>
            <a:endParaRPr lang="zh-CN" altLang="en-US" sz="2400" b="1">
              <a:solidFill>
                <a:srgbClr val="CC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35367087-EC3B-4F49-955F-E557A5C8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541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ldLvl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2">
            <a:extLst>
              <a:ext uri="{FF2B5EF4-FFF2-40B4-BE49-F238E27FC236}">
                <a16:creationId xmlns:a16="http://schemas.microsoft.com/office/drawing/2014/main" id="{C8771284-E7F0-41A0-8703-1D4A8D97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76200"/>
            <a:ext cx="9255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题：选做题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（战争史不建议选，但可以了解两次世界大战）</a:t>
            </a:r>
          </a:p>
        </p:txBody>
      </p:sp>
      <p:sp>
        <p:nvSpPr>
          <p:cNvPr id="44035" name="矩形 136215">
            <a:extLst>
              <a:ext uri="{FF2B5EF4-FFF2-40B4-BE49-F238E27FC236}">
                <a16:creationId xmlns:a16="http://schemas.microsoft.com/office/drawing/2014/main" id="{F5412EF2-CD79-4B56-B3C6-613155907FF4}"/>
              </a:ext>
            </a:extLst>
          </p:cNvPr>
          <p:cNvSpPr>
            <a:spLocks/>
          </p:cNvSpPr>
          <p:nvPr/>
        </p:nvSpPr>
        <p:spPr bwMode="auto">
          <a:xfrm>
            <a:off x="2209800" y="2667000"/>
            <a:ext cx="8526463" cy="3322638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问题形式：</a:t>
            </a:r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概括历史人物的主要事迹或功绩，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分析所得成就的原因（主客观）或体现的时代精神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关注：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地方史人物（近代湖南名人：王夫之、左宗棠、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谭嗣同、杨度等）</a:t>
            </a:r>
          </a:p>
        </p:txBody>
      </p:sp>
      <p:sp>
        <p:nvSpPr>
          <p:cNvPr id="44036" name="文本框 4">
            <a:extLst>
              <a:ext uri="{FF2B5EF4-FFF2-40B4-BE49-F238E27FC236}">
                <a16:creationId xmlns:a16="http://schemas.microsoft.com/office/drawing/2014/main" id="{1915674A-ABCC-4760-92FB-37501A069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00200"/>
            <a:ext cx="558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5)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22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题：选做题（人物题）</a:t>
            </a:r>
            <a:endParaRPr lang="zh-CN" altLang="en-US" sz="28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ldLvl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3">
            <a:extLst>
              <a:ext uri="{FF2B5EF4-FFF2-40B4-BE49-F238E27FC236}">
                <a16:creationId xmlns:a16="http://schemas.microsoft.com/office/drawing/2014/main" id="{02D4AB7F-3B05-4DC7-B4DF-CF152218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"/>
            <a:ext cx="68754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一、湖南省考试（命题）依据</a:t>
            </a:r>
          </a:p>
        </p:txBody>
      </p:sp>
      <p:sp>
        <p:nvSpPr>
          <p:cNvPr id="45059" name="文本框 3">
            <a:extLst>
              <a:ext uri="{FF2B5EF4-FFF2-40B4-BE49-F238E27FC236}">
                <a16:creationId xmlns:a16="http://schemas.microsoft.com/office/drawing/2014/main" id="{FC1F1A39-7241-4A82-A0F9-1CB0D085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71600"/>
            <a:ext cx="71072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二、湖南高考到底会怎么考？</a:t>
            </a:r>
          </a:p>
        </p:txBody>
      </p:sp>
      <p:sp>
        <p:nvSpPr>
          <p:cNvPr id="45060" name="文本框 3">
            <a:extLst>
              <a:ext uri="{FF2B5EF4-FFF2-40B4-BE49-F238E27FC236}">
                <a16:creationId xmlns:a16="http://schemas.microsoft.com/office/drawing/2014/main" id="{0807BCDB-3196-487B-8D2F-47B02BB9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7886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三、最后几天，我们可以做什么？</a:t>
            </a:r>
          </a:p>
        </p:txBody>
      </p:sp>
      <p:sp>
        <p:nvSpPr>
          <p:cNvPr id="45061" name="文本框 4">
            <a:extLst>
              <a:ext uri="{FF2B5EF4-FFF2-40B4-BE49-F238E27FC236}">
                <a16:creationId xmlns:a16="http://schemas.microsoft.com/office/drawing/2014/main" id="{DB5CBFC0-8019-40D7-8782-1AF752F7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86200"/>
            <a:ext cx="548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做做往年的高考真题（选择题）</a:t>
            </a:r>
          </a:p>
        </p:txBody>
      </p:sp>
      <p:sp>
        <p:nvSpPr>
          <p:cNvPr id="45062" name="文本框 1">
            <a:extLst>
              <a:ext uri="{FF2B5EF4-FFF2-40B4-BE49-F238E27FC236}">
                <a16:creationId xmlns:a16="http://schemas.microsoft.com/office/drawing/2014/main" id="{DB140CC2-9A95-4AC5-8A0B-C15908D35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572000"/>
            <a:ext cx="444976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①</a:t>
            </a: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熟悉主干知识或考点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②熟悉命题语言和逻辑关系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③熟悉命题导向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ldLvl="0" autoUpdateAnimBg="0"/>
      <p:bldP spid="45062" grpId="0" bldLvl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36215">
            <a:extLst>
              <a:ext uri="{FF2B5EF4-FFF2-40B4-BE49-F238E27FC236}">
                <a16:creationId xmlns:a16="http://schemas.microsoft.com/office/drawing/2014/main" id="{E1A90619-0A79-4F75-8CE7-4D35063A992D}"/>
              </a:ext>
            </a:extLst>
          </p:cNvPr>
          <p:cNvSpPr>
            <a:spLocks/>
          </p:cNvSpPr>
          <p:nvPr/>
        </p:nvSpPr>
        <p:spPr bwMode="auto">
          <a:xfrm>
            <a:off x="2230438" y="838200"/>
            <a:ext cx="7731125" cy="563086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2013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年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T25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自汉至唐，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儒学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被奉为“周（公）孔之道”，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宋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代以后儒学多被称作“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孔孟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之道”，促成这一变化的是</a:t>
            </a:r>
            <a:endParaRPr lang="zh-CN" altLang="en-US" sz="2400" b="1" i="1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．宗法血缘制度逐渐瓦解     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B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．仁政理念深入人心</a:t>
            </a:r>
            <a:endParaRPr lang="zh-CN" altLang="en-US" sz="2400" b="1" i="1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．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程朱理学成为统治思想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D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．陆王心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学日益兴起</a:t>
            </a:r>
            <a:endParaRPr lang="zh-CN" altLang="en-US" sz="2400" b="1" i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↓</a:t>
            </a:r>
            <a:endParaRPr lang="en-US" altLang="zh-CN" sz="2400" b="1" i="1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2014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年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T26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）人性是先秦以来一直讨论的问题。基于对人性的新认识，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宋明理学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家主张“存天理，灭人欲”，他们认为人性</a:t>
            </a:r>
            <a:endParaRPr lang="zh-CN" altLang="en-US" sz="2400" b="1" i="1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．本质是善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             B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．本质为恶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</a:t>
            </a:r>
          </a:p>
          <a:p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C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．非善非恶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             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本善习远</a:t>
            </a:r>
            <a:endParaRPr lang="en-US" altLang="zh-CN" sz="2400" b="1" i="1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</a:p>
          <a:p>
            <a:r>
              <a:rPr lang="en-US" altLang="zh-CN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↓</a:t>
            </a:r>
            <a:endParaRPr lang="en-US" altLang="zh-CN" sz="2400" b="1" i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(2015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年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T40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题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儒学的发展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（孔孟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汉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宋；韩愈康有为）</a:t>
            </a:r>
            <a:endParaRPr lang="zh-CN" altLang="en-US" sz="2400" b="1">
              <a:solidFill>
                <a:srgbClr val="CC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3" name="文本框 4">
            <a:extLst>
              <a:ext uri="{FF2B5EF4-FFF2-40B4-BE49-F238E27FC236}">
                <a16:creationId xmlns:a16="http://schemas.microsoft.com/office/drawing/2014/main" id="{968C4A71-794D-46C5-97DE-7F3A82B0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548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做做往年的高考真题（选择题）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BCB54571-A0BA-4C92-9B02-A5809682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3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36215">
            <a:extLst>
              <a:ext uri="{FF2B5EF4-FFF2-40B4-BE49-F238E27FC236}">
                <a16:creationId xmlns:a16="http://schemas.microsoft.com/office/drawing/2014/main" id="{40B27719-1024-43C0-A968-7724BA8AE865}"/>
              </a:ext>
            </a:extLst>
          </p:cNvPr>
          <p:cNvSpPr>
            <a:spLocks/>
          </p:cNvSpPr>
          <p:nvPr/>
        </p:nvSpPr>
        <p:spPr bwMode="auto">
          <a:xfrm>
            <a:off x="1981200" y="654050"/>
            <a:ext cx="8686800" cy="563245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2012T25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许仙与白娘子自由相恋因法海和尚作梗终成悲剧，菩萨化身的济公游戏人间维持正义。这些在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宋代杭州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流传的故事，反映出当时</a:t>
            </a: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对僧人爱憎交加的社会心态</a:t>
            </a: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B.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民间思想借助戏剧广泛传播</a:t>
            </a: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C.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中国文化的地域性浓厚 </a:t>
            </a:r>
          </a:p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D.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市民阶层的价值取向</a:t>
            </a:r>
          </a:p>
          <a:p>
            <a:pPr eaLnBrk="0" hangingPunct="0"/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2015T26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宋代东南沿海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地区出现了一些民间崇拜，如后来被视为海上保护神的妈祖、被视为妇幼保护神的临水夫人等，这些崇拜得到朝廷认可，后世影响不断扩大，这反映出  </a:t>
            </a: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朝廷不断鼓励海洋开发     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B.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女性地位逐渐得到提高 </a:t>
            </a:r>
          </a:p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C.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东南沿海经济社会影响力上升</a:t>
            </a:r>
          </a:p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D.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统治思想与民众观念趋向一致</a:t>
            </a:r>
            <a:endParaRPr lang="zh-CN" altLang="en-US" sz="2400" b="1">
              <a:solidFill>
                <a:srgbClr val="CC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7" name="文本框 4">
            <a:extLst>
              <a:ext uri="{FF2B5EF4-FFF2-40B4-BE49-F238E27FC236}">
                <a16:creationId xmlns:a16="http://schemas.microsoft.com/office/drawing/2014/main" id="{709F1FB2-6BFC-4748-9460-D279CD445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6200"/>
            <a:ext cx="548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做做往年的高考真题（选择题）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>
            <a:extLst>
              <a:ext uri="{FF2B5EF4-FFF2-40B4-BE49-F238E27FC236}">
                <a16:creationId xmlns:a16="http://schemas.microsoft.com/office/drawing/2014/main" id="{E64C520A-C17D-4E6B-83A8-5ADF77FE1B06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2286000"/>
          <a:ext cx="7232650" cy="1693863"/>
        </p:xfrm>
        <a:graphic>
          <a:graphicData uri="http://schemas.openxmlformats.org/drawingml/2006/table">
            <a:tbl>
              <a:tblPr/>
              <a:tblGrid>
                <a:gridCol w="1506538">
                  <a:extLst>
                    <a:ext uri="{9D8B030D-6E8A-4147-A177-3AD203B41FA5}">
                      <a16:colId xmlns:a16="http://schemas.microsoft.com/office/drawing/2014/main" val="145501810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121141846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574227823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3639591429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4133170657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地区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唐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宋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明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清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540109"/>
                  </a:ext>
                </a:extLst>
              </a:tr>
              <a:tr h="566738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河南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15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16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2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1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026612"/>
                  </a:ext>
                </a:extLst>
              </a:tr>
              <a:tr h="56515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江苏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7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8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17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黑体" panose="02010609060101010101" pitchFamily="49" charset="-122"/>
                        </a:rPr>
                        <a:t>49</a:t>
                      </a:r>
                    </a:p>
                  </a:txBody>
                  <a:tcPr marL="0" marR="0" marT="0" marB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56717"/>
                  </a:ext>
                </a:extLst>
              </a:tr>
            </a:tbl>
          </a:graphicData>
        </a:graphic>
      </p:graphicFrame>
      <p:sp>
        <p:nvSpPr>
          <p:cNvPr id="48156" name="矩形 136215">
            <a:extLst>
              <a:ext uri="{FF2B5EF4-FFF2-40B4-BE49-F238E27FC236}">
                <a16:creationId xmlns:a16="http://schemas.microsoft.com/office/drawing/2014/main" id="{8B6451F3-5EE6-48B1-8653-89ECB13B599C}"/>
              </a:ext>
            </a:extLst>
          </p:cNvPr>
          <p:cNvSpPr>
            <a:spLocks/>
          </p:cNvSpPr>
          <p:nvPr/>
        </p:nvSpPr>
        <p:spPr bwMode="auto">
          <a:xfrm>
            <a:off x="2262188" y="1066800"/>
            <a:ext cx="7667625" cy="50768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2015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新课标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I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表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河南、</a:t>
            </a:r>
            <a:r>
              <a:rPr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江苏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两地科举考试状元人数表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表1呈现的变化反映了</a:t>
            </a:r>
          </a:p>
          <a:p>
            <a:pPr>
              <a:lnSpc>
                <a:spcPct val="150000"/>
              </a:lnSpc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．理学的影响力不断扩大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经济发展促进文化兴盛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C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．中原地区经济急剧衰退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D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．政治重心南移趋势明显</a:t>
            </a:r>
            <a:endParaRPr lang="zh-CN" altLang="en-US" sz="2400" b="1">
              <a:solidFill>
                <a:srgbClr val="CC006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57" name="文本框 4">
            <a:extLst>
              <a:ext uri="{FF2B5EF4-FFF2-40B4-BE49-F238E27FC236}">
                <a16:creationId xmlns:a16="http://schemas.microsoft.com/office/drawing/2014/main" id="{4E98C347-BE5F-4BD4-B734-BB663593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"/>
            <a:ext cx="548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做做往年的高考真题（选择题）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36215">
            <a:extLst>
              <a:ext uri="{FF2B5EF4-FFF2-40B4-BE49-F238E27FC236}">
                <a16:creationId xmlns:a16="http://schemas.microsoft.com/office/drawing/2014/main" id="{C6C02F8C-0ED4-4687-B844-85AF55AA2A9A}"/>
              </a:ext>
            </a:extLst>
          </p:cNvPr>
          <p:cNvSpPr>
            <a:spLocks/>
          </p:cNvSpPr>
          <p:nvPr/>
        </p:nvSpPr>
        <p:spPr bwMode="auto">
          <a:xfrm>
            <a:off x="1676400" y="762000"/>
            <a:ext cx="9220200" cy="563245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2015T33</a:t>
            </a:r>
            <a:r>
              <a:rPr lang="zh-CN" altLang="en-US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）</a:t>
            </a:r>
            <a:r>
              <a:rPr lang="en-US" altLang="zh-CN" sz="2400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</a:t>
            </a:r>
            <a:r>
              <a:rPr lang="en-US" altLang="zh-CN" sz="2400" b="1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18</a:t>
            </a:r>
            <a:r>
              <a:rPr lang="zh-CN" altLang="en-US" sz="2400" b="1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世纪中叶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，一位</a:t>
            </a:r>
            <a:r>
              <a:rPr lang="zh-CN" altLang="en-US" sz="2400" b="1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英国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内阁成员在议会说：</a:t>
            </a:r>
            <a:r>
              <a:rPr lang="zh-CN" altLang="en-US" sz="2400" b="1">
                <a:ea typeface="隶书" panose="02010509060101010101" pitchFamily="49" charset="-122"/>
                <a:sym typeface="隶书" panose="02010509060101010101" pitchFamily="49" charset="-122"/>
              </a:rPr>
              <a:t>“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诸位都知道，媾和与开战的权力是由国王掌握的</a:t>
            </a:r>
            <a:r>
              <a:rPr lang="zh-CN" altLang="en-US" sz="2400" b="1">
                <a:ea typeface="隶书" panose="02010509060101010101" pitchFamily="49" charset="-122"/>
                <a:sym typeface="隶书" panose="02010509060101010101" pitchFamily="49" charset="-122"/>
              </a:rPr>
              <a:t>……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我们的宪法始终表明，</a:t>
            </a:r>
            <a:r>
              <a:rPr lang="zh-CN" altLang="en-US" sz="2400" b="1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国王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在决定和平与战争时有权利让议会参与，也有权利不让议会参与。没有哪位明智的国王真的会冒险不让议会参与。</a:t>
            </a:r>
            <a:r>
              <a:rPr lang="zh-CN" altLang="en-US" sz="2400" b="1">
                <a:ea typeface="隶书" panose="02010509060101010101" pitchFamily="49" charset="-122"/>
                <a:sym typeface="隶书" panose="02010509060101010101" pitchFamily="49" charset="-122"/>
              </a:rPr>
              <a:t>”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这表明在当时的英国</a:t>
            </a:r>
          </a:p>
          <a:p>
            <a:pPr eaLnBrk="0" hangingPunct="0"/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A.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光荣革命成果受到侵蚀</a:t>
            </a:r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 </a:t>
            </a:r>
          </a:p>
          <a:p>
            <a:pPr eaLnBrk="0" hangingPunct="0"/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B.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立宪政体未能阻止国王专权</a:t>
            </a:r>
          </a:p>
          <a:p>
            <a:pPr eaLnBrk="0" hangingPunct="0"/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C.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内阁依旧为国王所控制</a:t>
            </a:r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 </a:t>
            </a:r>
          </a:p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D.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国王仍旧保留某些名义权力</a:t>
            </a:r>
            <a:endParaRPr lang="en-US" altLang="zh-CN" sz="2400" b="1"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  <a:p>
            <a:pPr eaLnBrk="0" hangingPunct="0"/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↓</a:t>
            </a:r>
          </a:p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2016T33</a:t>
            </a:r>
            <a:r>
              <a:rPr lang="zh-CN" altLang="en-US" sz="2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）</a:t>
            </a:r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</a:t>
            </a:r>
            <a:r>
              <a:rPr lang="en-US" altLang="zh-CN" sz="2400" b="1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1702</a:t>
            </a:r>
            <a:r>
              <a:rPr lang="zh-CN" altLang="en-US" sz="2400" b="1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年英国国王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威廉三世去世，安妮女王即位。当时议会内部存在两个党派，安妮厌恶占多数席位的辉格党，于是解除了辉格党人的行政要职，代之以托利党人。这说明在当时英国</a:t>
            </a:r>
          </a:p>
          <a:p>
            <a:pPr eaLnBrk="0" hangingPunct="0"/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A.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议会无权制约国王</a:t>
            </a:r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        </a:t>
            </a:r>
            <a:r>
              <a:rPr lang="en-US" altLang="zh-CN" sz="2400" b="1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B.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君主立宪制尚未完善</a:t>
            </a:r>
          </a:p>
          <a:p>
            <a:pPr eaLnBrk="0" hangingPunct="0"/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C.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内阁制已基本确立</a:t>
            </a:r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         D.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《权利法案》遭破坏</a:t>
            </a:r>
            <a:endParaRPr lang="zh-CN" altLang="en-US" sz="2400" b="1">
              <a:solidFill>
                <a:srgbClr val="CC0066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sp>
        <p:nvSpPr>
          <p:cNvPr id="49155" name="文本框 4">
            <a:extLst>
              <a:ext uri="{FF2B5EF4-FFF2-40B4-BE49-F238E27FC236}">
                <a16:creationId xmlns:a16="http://schemas.microsoft.com/office/drawing/2014/main" id="{C132597C-071E-4DBB-B9DA-E4A60F09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200"/>
            <a:ext cx="548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做做往年的高考真题（选择题）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80346982-EF70-4964-B619-90C8B24C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541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2">
            <a:extLst>
              <a:ext uri="{FF2B5EF4-FFF2-40B4-BE49-F238E27FC236}">
                <a16:creationId xmlns:a16="http://schemas.microsoft.com/office/drawing/2014/main" id="{5EC20851-EC7E-4F1B-92F1-1A477E6E0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"/>
            <a:ext cx="477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0179" name="文本框 5">
            <a:extLst>
              <a:ext uri="{FF2B5EF4-FFF2-40B4-BE49-F238E27FC236}">
                <a16:creationId xmlns:a16="http://schemas.microsoft.com/office/drawing/2014/main" id="{E35F1480-04D0-4FB6-B772-1CA33E846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541338"/>
            <a:ext cx="822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）科技创新（宋应星与袁隆平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跨时空的握手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50180" name="矩形 136215">
            <a:extLst>
              <a:ext uri="{FF2B5EF4-FFF2-40B4-BE49-F238E27FC236}">
                <a16:creationId xmlns:a16="http://schemas.microsoft.com/office/drawing/2014/main" id="{4058EC26-3FA7-4181-9F3C-0B870C6CB45E}"/>
              </a:ext>
            </a:extLst>
          </p:cNvPr>
          <p:cNvSpPr>
            <a:spLocks/>
          </p:cNvSpPr>
          <p:nvPr/>
        </p:nvSpPr>
        <p:spPr bwMode="auto">
          <a:xfrm>
            <a:off x="533400" y="990600"/>
            <a:ext cx="10515600" cy="563245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（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2014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全国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1T40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）材料一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宋应星（1587~约1666年）青年时曾考取举人，后来连续六次赴京参加进士考试，均名落孙山。45岁以后，面对明末农民流民遍地的现实，宋应星不再追求科举功名，转而探求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“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致富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”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之术。他全面搜集整理传统农业、手工业技术，撰成《天工开物》一书，书名取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“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天工人其代之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”“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开物成务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”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之义。正如宋应星在该书的序言中所说，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“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是书与科举功名毫无关系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”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，当时士大夫对这部书不屑一顾。后来乾隆时编《四库全书》，不予收录，民间因此更不敢印行。这部书在19世纪传入欧洲后，被誉为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“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17世纪中国科技的百科全书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”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，是我们今天探讨古代科技成就的重要文献。 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          ——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摘编自潘吉星《宋应星评传》等</a:t>
            </a:r>
          </a:p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材料二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牛顿（1643～1722年）自幼喜欢钻研科学。1687年，他的《自然哲学的数学原理》出版，阐述了其后被视作真理的物理运动三大定律。该书受到学术界的赞颂，很快销售一空。同年，牛顿被选为国会议员，后被封为爵士，成为英国皇家学会会长和法国皇家学会会员。当时他被公认为活着的最伟大的科学家，英国有学识的人都把牛顿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“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奉为他们的首领，承认他是他们的主帅和大师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”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。伏尔泰全面接受了牛顿的自然哲学，并与人合作发表一本关于牛顿力学体系的通俗著作。18世纪中期，牛顿的理论体系在欧洲各国得到广泛的认可，对整个欧洲和世界的科学与哲学发展产生了深远的影响。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——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摘编自詹姆斯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•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格雷克《牛顿传》等</a:t>
            </a:r>
          </a:p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（1）根据材料一、二并结合所学知识，分别指出宋应星、牛顿两人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科技成果的特点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及它们出现的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背景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。（15分）</a:t>
            </a:r>
          </a:p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（2）根据材料一、二并结合所学知识，分析指出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二人科技成果命运不同的原因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。（10分）</a:t>
            </a:r>
            <a:endParaRPr lang="zh-CN" altLang="en-US" sz="2000" b="1">
              <a:solidFill>
                <a:srgbClr val="CC0066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7DE01896-9D85-45F6-9FC5-E954A051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509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utoUpdateAnimBg="0"/>
      <p:bldP spid="50180" grpId="0" bldLvl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2">
            <a:extLst>
              <a:ext uri="{FF2B5EF4-FFF2-40B4-BE49-F238E27FC236}">
                <a16:creationId xmlns:a16="http://schemas.microsoft.com/office/drawing/2014/main" id="{F793239E-C449-4581-9FFB-469AD288B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"/>
            <a:ext cx="477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1203" name="文本框 5">
            <a:extLst>
              <a:ext uri="{FF2B5EF4-FFF2-40B4-BE49-F238E27FC236}">
                <a16:creationId xmlns:a16="http://schemas.microsoft.com/office/drawing/2014/main" id="{B767B636-88BF-4882-BEEE-19D8396C2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95400"/>
            <a:ext cx="72882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）科技创新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（宋应星与袁隆平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跨时空的握手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51204" name="文本框 1">
            <a:extLst>
              <a:ext uri="{FF2B5EF4-FFF2-40B4-BE49-F238E27FC236}">
                <a16:creationId xmlns:a16="http://schemas.microsoft.com/office/drawing/2014/main" id="{52A6D6FF-556D-45D0-919A-D830D3D5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502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）红色党建（建党一百周年）</a:t>
            </a:r>
          </a:p>
        </p:txBody>
      </p:sp>
      <p:sp>
        <p:nvSpPr>
          <p:cNvPr id="51205" name="矩形 136215">
            <a:extLst>
              <a:ext uri="{FF2B5EF4-FFF2-40B4-BE49-F238E27FC236}">
                <a16:creationId xmlns:a16="http://schemas.microsoft.com/office/drawing/2014/main" id="{B62338C0-F067-4968-BCAC-E817619C573D}"/>
              </a:ext>
            </a:extLst>
          </p:cNvPr>
          <p:cNvSpPr>
            <a:spLocks/>
          </p:cNvSpPr>
          <p:nvPr/>
        </p:nvSpPr>
        <p:spPr bwMode="auto">
          <a:xfrm>
            <a:off x="2209800" y="3149600"/>
            <a:ext cx="7693025" cy="33242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专题整合：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①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国际工人运动（空想社会主义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马克思主义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             -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巴黎公社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俄国十月革命）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②中共（创建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新民主革命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社会主义革命和建设）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③理论探索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（尤其是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新民主主义理论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）</a:t>
            </a: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C5C8C454-5D56-44BC-90F8-E6A01C89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89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2">
            <a:extLst>
              <a:ext uri="{FF2B5EF4-FFF2-40B4-BE49-F238E27FC236}">
                <a16:creationId xmlns:a16="http://schemas.microsoft.com/office/drawing/2014/main" id="{A1468847-4B70-41C0-B74A-0F7F63217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"/>
            <a:ext cx="477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2227" name="文本框 5">
            <a:extLst>
              <a:ext uri="{FF2B5EF4-FFF2-40B4-BE49-F238E27FC236}">
                <a16:creationId xmlns:a16="http://schemas.microsoft.com/office/drawing/2014/main" id="{D5A9C849-3C06-431D-BEA9-0F03C869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66800"/>
            <a:ext cx="7077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）科技创新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（宋应星与袁隆平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跨时空的握手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52228" name="文本框 1">
            <a:extLst>
              <a:ext uri="{FF2B5EF4-FFF2-40B4-BE49-F238E27FC236}">
                <a16:creationId xmlns:a16="http://schemas.microsoft.com/office/drawing/2014/main" id="{41C14981-A776-4864-9D20-4B2FE50A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02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）红色党建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（建党一百周年）</a:t>
            </a:r>
          </a:p>
        </p:txBody>
      </p:sp>
      <p:sp>
        <p:nvSpPr>
          <p:cNvPr id="52229" name="矩形 136215">
            <a:extLst>
              <a:ext uri="{FF2B5EF4-FFF2-40B4-BE49-F238E27FC236}">
                <a16:creationId xmlns:a16="http://schemas.microsoft.com/office/drawing/2014/main" id="{1E1E4C35-F877-4D7C-80C9-8DAC06177460}"/>
              </a:ext>
            </a:extLst>
          </p:cNvPr>
          <p:cNvSpPr>
            <a:spLocks/>
          </p:cNvSpPr>
          <p:nvPr/>
        </p:nvSpPr>
        <p:spPr bwMode="auto">
          <a:xfrm>
            <a:off x="2362200" y="3429000"/>
            <a:ext cx="5332413" cy="20304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①汉唐统一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②明清维护国家主权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③德国的两次统一</a:t>
            </a:r>
          </a:p>
        </p:txBody>
      </p:sp>
      <p:sp>
        <p:nvSpPr>
          <p:cNvPr id="52230" name="文本框 6">
            <a:extLst>
              <a:ext uri="{FF2B5EF4-FFF2-40B4-BE49-F238E27FC236}">
                <a16:creationId xmlns:a16="http://schemas.microsoft.com/office/drawing/2014/main" id="{D8669FC6-4F5F-4125-947A-12D4F883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19400"/>
            <a:ext cx="2179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）国家统一</a:t>
            </a:r>
          </a:p>
        </p:txBody>
      </p:sp>
      <p:sp>
        <p:nvSpPr>
          <p:cNvPr id="52231" name="文本框 7">
            <a:extLst>
              <a:ext uri="{FF2B5EF4-FFF2-40B4-BE49-F238E27FC236}">
                <a16:creationId xmlns:a16="http://schemas.microsoft.com/office/drawing/2014/main" id="{4CD4DF64-78DC-48A8-A945-592FEA958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648325"/>
            <a:ext cx="650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）集权制度的优越性：</a:t>
            </a:r>
          </a:p>
          <a:p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修都江堰、大运河、抗震救赈</a:t>
            </a:r>
          </a:p>
        </p:txBody>
      </p:sp>
      <p:pic>
        <p:nvPicPr>
          <p:cNvPr id="52232" name="Picture 8">
            <a:extLst>
              <a:ext uri="{FF2B5EF4-FFF2-40B4-BE49-F238E27FC236}">
                <a16:creationId xmlns:a16="http://schemas.microsoft.com/office/drawing/2014/main" id="{5F123D71-3B95-4656-B312-68F9ED14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366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>
            <a:extLst>
              <a:ext uri="{FF2B5EF4-FFF2-40B4-BE49-F238E27FC236}">
                <a16:creationId xmlns:a16="http://schemas.microsoft.com/office/drawing/2014/main" id="{22B7263C-E2B1-4A22-8814-F68DCB68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"/>
            <a:ext cx="78597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二、湖南高考到底会怎么考？</a:t>
            </a:r>
          </a:p>
        </p:txBody>
      </p:sp>
      <p:sp>
        <p:nvSpPr>
          <p:cNvPr id="7171" name="文本框 1">
            <a:extLst>
              <a:ext uri="{FF2B5EF4-FFF2-40B4-BE49-F238E27FC236}">
                <a16:creationId xmlns:a16="http://schemas.microsoft.com/office/drawing/2014/main" id="{92066A2B-AB8A-488C-AC38-5A07F83B4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71600"/>
            <a:ext cx="808513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（一）试题结构与分值：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   选择题（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分一道共计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48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分）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+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非选择题（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道，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15+15+12+10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=52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分）</a:t>
            </a:r>
          </a:p>
        </p:txBody>
      </p:sp>
      <p:sp>
        <p:nvSpPr>
          <p:cNvPr id="7172" name="文本框 2">
            <a:extLst>
              <a:ext uri="{FF2B5EF4-FFF2-40B4-BE49-F238E27FC236}">
                <a16:creationId xmlns:a16="http://schemas.microsoft.com/office/drawing/2014/main" id="{4D360E37-F434-408D-A5F5-DA7D4C0B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06825"/>
            <a:ext cx="77930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中国古代史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先秦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魏晋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隋唐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宋元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明清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3E1906F4-CC84-439B-B63E-79252F30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83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utoUpdateAnimBg="0"/>
      <p:bldP spid="7172" grpId="0" bldLvl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2">
            <a:extLst>
              <a:ext uri="{FF2B5EF4-FFF2-40B4-BE49-F238E27FC236}">
                <a16:creationId xmlns:a16="http://schemas.microsoft.com/office/drawing/2014/main" id="{553A5046-6C5C-4090-9E6E-22BD0F24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"/>
            <a:ext cx="477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3251" name="矩形 136215">
            <a:extLst>
              <a:ext uri="{FF2B5EF4-FFF2-40B4-BE49-F238E27FC236}">
                <a16:creationId xmlns:a16="http://schemas.microsoft.com/office/drawing/2014/main" id="{29F02E3C-DA4C-4BCA-85C0-82E9BB888F5C}"/>
              </a:ext>
            </a:extLst>
          </p:cNvPr>
          <p:cNvSpPr>
            <a:spLocks/>
          </p:cNvSpPr>
          <p:nvPr/>
        </p:nvSpPr>
        <p:spPr bwMode="auto">
          <a:xfrm>
            <a:off x="2284413" y="1482725"/>
            <a:ext cx="7623175" cy="50784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①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张载诞辰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1000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周年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--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挖掘宋明理学的价值</a:t>
            </a:r>
            <a:r>
              <a:rPr lang="zh-CN" altLang="en-US" sz="28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（责任担当）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②恩格斯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诞辰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200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周年、列宁诞辰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150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周年：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       </a:t>
            </a:r>
            <a:r>
              <a:rPr lang="zh-CN" altLang="en-US" sz="28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关注马列著作理论</a:t>
            </a:r>
            <a:endParaRPr lang="zh-CN" altLang="en-US" sz="2800" b="1">
              <a:solidFill>
                <a:srgbClr val="3333FF"/>
              </a:solidFill>
              <a:latin typeface="Calibri" panose="020F0502020204030204" pitchFamily="34" charset="0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③中共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诞辰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100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周年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sym typeface="楷体" panose="02010609060101010101" pitchFamily="49" charset="-122"/>
              </a:rPr>
              <a:t>④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1901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《辛丑条约》</a:t>
            </a:r>
            <a:r>
              <a:rPr lang="zh-CN" altLang="en-US" sz="2800" b="1">
                <a:ea typeface="楷体" panose="02010609060101010101" pitchFamily="49" charset="-122"/>
                <a:sym typeface="Arial" panose="020B0604020202020204" pitchFamily="34" charset="0"/>
              </a:rPr>
              <a:t>→中美高层会谈、</a:t>
            </a:r>
            <a:r>
              <a:rPr lang="en-US" altLang="zh-CN" sz="2800" b="1">
                <a:ea typeface="楷体" panose="02010609060101010101" pitchFamily="49" charset="-122"/>
                <a:sym typeface="Arial" panose="020B0604020202020204" pitchFamily="34" charset="0"/>
              </a:rPr>
              <a:t>G7</a:t>
            </a:r>
            <a:r>
              <a:rPr lang="zh-CN" altLang="en-US" sz="2800" b="1">
                <a:ea typeface="楷体" panose="02010609060101010101" pitchFamily="49" charset="-122"/>
                <a:sym typeface="Arial" panose="020B0604020202020204" pitchFamily="34" charset="0"/>
              </a:rPr>
              <a:t>会议</a:t>
            </a:r>
            <a:r>
              <a:rPr lang="zh-CN" altLang="en-US" sz="2000" b="1">
                <a:solidFill>
                  <a:srgbClr val="3333FF"/>
                </a:solidFill>
                <a:ea typeface="楷体" panose="02010609060101010101" pitchFamily="49" charset="-122"/>
                <a:sym typeface="Arial" panose="020B0604020202020204" pitchFamily="34" charset="0"/>
              </a:rPr>
              <a:t>（两个</a:t>
            </a:r>
            <a:r>
              <a:rPr lang="zh-CN" altLang="en-US" sz="2000" b="1">
                <a:solidFill>
                  <a:srgbClr val="3333FF"/>
                </a:solidFill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辛丑年</a:t>
            </a:r>
            <a:r>
              <a:rPr lang="zh-CN" altLang="en-US" sz="2000" b="1">
                <a:solidFill>
                  <a:srgbClr val="3333FF"/>
                </a:solidFill>
                <a:ea typeface="楷体" panose="02010609060101010101" pitchFamily="49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ea typeface="楷体" panose="02010609060101010101" pitchFamily="49" charset="-122"/>
                <a:sym typeface="Arial" panose="020B0604020202020204" pitchFamily="34" charset="0"/>
              </a:rPr>
              <a:t>1911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辛亥革命、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1921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华盛顿会议、新经济政策、</a:t>
            </a:r>
          </a:p>
        </p:txBody>
      </p:sp>
      <p:sp>
        <p:nvSpPr>
          <p:cNvPr id="53252" name="文本框 8">
            <a:extLst>
              <a:ext uri="{FF2B5EF4-FFF2-40B4-BE49-F238E27FC236}">
                <a16:creationId xmlns:a16="http://schemas.microsoft.com/office/drawing/2014/main" id="{3624E25F-F307-47E2-AFAA-5FC6CB8D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863600"/>
            <a:ext cx="2535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）周年纪念：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41CE2739-B94D-417E-9CAE-5C9EA002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83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ldLvl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2">
            <a:extLst>
              <a:ext uri="{FF2B5EF4-FFF2-40B4-BE49-F238E27FC236}">
                <a16:creationId xmlns:a16="http://schemas.microsoft.com/office/drawing/2014/main" id="{3E134910-75E5-4495-A98A-E5768F59F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"/>
            <a:ext cx="477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4275" name="矩形 136215">
            <a:extLst>
              <a:ext uri="{FF2B5EF4-FFF2-40B4-BE49-F238E27FC236}">
                <a16:creationId xmlns:a16="http://schemas.microsoft.com/office/drawing/2014/main" id="{90ABD3CC-D42A-4D78-9D25-42385574FB03}"/>
              </a:ext>
            </a:extLst>
          </p:cNvPr>
          <p:cNvSpPr>
            <a:spLocks/>
          </p:cNvSpPr>
          <p:nvPr/>
        </p:nvSpPr>
        <p:spPr bwMode="auto">
          <a:xfrm>
            <a:off x="2133600" y="1398588"/>
            <a:ext cx="7623175" cy="5262562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sym typeface="楷体" panose="02010609060101010101" pitchFamily="49" charset="-122"/>
              </a:rPr>
              <a:t>④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1901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《辛丑条约》</a:t>
            </a:r>
            <a:r>
              <a:rPr lang="zh-CN" altLang="en-US" sz="2800" b="1">
                <a:ea typeface="楷体" panose="02010609060101010101" pitchFamily="49" charset="-122"/>
                <a:sym typeface="Arial" panose="020B0604020202020204" pitchFamily="34" charset="0"/>
              </a:rPr>
              <a:t>→中美高层会谈、</a:t>
            </a:r>
            <a:r>
              <a:rPr lang="en-US" altLang="zh-CN" sz="2800" b="1">
                <a:ea typeface="楷体" panose="02010609060101010101" pitchFamily="49" charset="-122"/>
                <a:sym typeface="Arial" panose="020B0604020202020204" pitchFamily="34" charset="0"/>
              </a:rPr>
              <a:t>G7</a:t>
            </a:r>
            <a:r>
              <a:rPr lang="zh-CN" altLang="en-US" sz="2800" b="1">
                <a:ea typeface="楷体" panose="02010609060101010101" pitchFamily="49" charset="-122"/>
                <a:sym typeface="Arial" panose="020B0604020202020204" pitchFamily="34" charset="0"/>
              </a:rPr>
              <a:t>会议</a:t>
            </a:r>
            <a:r>
              <a:rPr lang="zh-CN" altLang="en-US" sz="2800" b="1">
                <a:solidFill>
                  <a:srgbClr val="3333FF"/>
                </a:solidFill>
                <a:ea typeface="楷体" panose="02010609060101010101" pitchFamily="49" charset="-122"/>
                <a:sym typeface="Arial" panose="020B0604020202020204" pitchFamily="34" charset="0"/>
              </a:rPr>
              <a:t>（两个</a:t>
            </a:r>
            <a:r>
              <a:rPr lang="zh-CN" altLang="en-US" sz="2800" b="1">
                <a:solidFill>
                  <a:srgbClr val="3333FF"/>
                </a:solidFill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辛丑年</a:t>
            </a:r>
            <a:r>
              <a:rPr lang="zh-CN" altLang="en-US" sz="2800" b="1">
                <a:solidFill>
                  <a:srgbClr val="3333FF"/>
                </a:solidFill>
                <a:ea typeface="楷体" panose="02010609060101010101" pitchFamily="49" charset="-122"/>
                <a:sym typeface="Arial" panose="020B0604020202020204" pitchFamily="34" charset="0"/>
              </a:rPr>
              <a:t>）</a:t>
            </a:r>
            <a:endParaRPr lang="zh-CN" altLang="en-US" sz="2800" b="1"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ea typeface="楷体" panose="02010609060101010101" pitchFamily="49" charset="-122"/>
                <a:sym typeface="Arial" panose="020B0604020202020204" pitchFamily="34" charset="0"/>
              </a:rPr>
              <a:t>1911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辛亥革命、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1921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华盛顿会议、新经济政策、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1931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年抗战开始、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1951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欧洲煤钢联营、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1961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不结盟运动、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1971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重返联合国、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1991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中国加入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APEC 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、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2001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入世等</a:t>
            </a:r>
          </a:p>
        </p:txBody>
      </p:sp>
      <p:sp>
        <p:nvSpPr>
          <p:cNvPr id="54276" name="文本框 8">
            <a:extLst>
              <a:ext uri="{FF2B5EF4-FFF2-40B4-BE49-F238E27FC236}">
                <a16:creationId xmlns:a16="http://schemas.microsoft.com/office/drawing/2014/main" id="{63AD2678-68BE-4409-8AB2-DBAD717E0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46138"/>
            <a:ext cx="2535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）周年纪念：</a:t>
            </a: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6BB4B3C7-249A-4231-9FC2-BD755A52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83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ldLvl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2">
            <a:extLst>
              <a:ext uri="{FF2B5EF4-FFF2-40B4-BE49-F238E27FC236}">
                <a16:creationId xmlns:a16="http://schemas.microsoft.com/office/drawing/2014/main" id="{11430CE5-B46B-415D-A03C-9EFBD664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477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5299" name="文本框 1">
            <a:extLst>
              <a:ext uri="{FF2B5EF4-FFF2-40B4-BE49-F238E27FC236}">
                <a16:creationId xmlns:a16="http://schemas.microsoft.com/office/drawing/2014/main" id="{60E4F4AE-FB49-466C-94BB-C3099C18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2535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）生态文明：</a:t>
            </a:r>
          </a:p>
        </p:txBody>
      </p:sp>
      <p:sp>
        <p:nvSpPr>
          <p:cNvPr id="55300" name="矩形 136215">
            <a:extLst>
              <a:ext uri="{FF2B5EF4-FFF2-40B4-BE49-F238E27FC236}">
                <a16:creationId xmlns:a16="http://schemas.microsoft.com/office/drawing/2014/main" id="{DDB470C4-FA77-4F83-804C-FE74A03EB197}"/>
              </a:ext>
            </a:extLst>
          </p:cNvPr>
          <p:cNvSpPr>
            <a:spLocks/>
          </p:cNvSpPr>
          <p:nvPr/>
        </p:nvSpPr>
        <p:spPr bwMode="auto">
          <a:xfrm>
            <a:off x="7010400" y="0"/>
            <a:ext cx="3424238" cy="26765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劝君莫食三月鲫，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万千鱼仔在腹中。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劝君莫打三春鸟，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子在巢中待母归。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55301" name="矩形 136215">
            <a:extLst>
              <a:ext uri="{FF2B5EF4-FFF2-40B4-BE49-F238E27FC236}">
                <a16:creationId xmlns:a16="http://schemas.microsoft.com/office/drawing/2014/main" id="{F1FC099C-F022-4770-BBC4-E10836D1B87E}"/>
              </a:ext>
            </a:extLst>
          </p:cNvPr>
          <p:cNvSpPr>
            <a:spLocks/>
          </p:cNvSpPr>
          <p:nvPr/>
        </p:nvSpPr>
        <p:spPr bwMode="auto">
          <a:xfrm>
            <a:off x="2116138" y="2676525"/>
            <a:ext cx="7954962" cy="396875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绿水青山就是金山银山理念提出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15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周年，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古代传统文化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“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三月不捕鱼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”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等规定；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人与自然的关系（荀子）；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正视工业革命以来环境污染；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人类（全球）命运共同体，全球治理体系；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日本向太平洋倾倒核废水</a:t>
            </a: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DA93D248-72A6-4109-84E2-AD9B337B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366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ldLvl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2">
            <a:extLst>
              <a:ext uri="{FF2B5EF4-FFF2-40B4-BE49-F238E27FC236}">
                <a16:creationId xmlns:a16="http://schemas.microsoft.com/office/drawing/2014/main" id="{E119068E-3FF9-4793-8DF5-AEE32059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477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6323" name="矩形 136215">
            <a:extLst>
              <a:ext uri="{FF2B5EF4-FFF2-40B4-BE49-F238E27FC236}">
                <a16:creationId xmlns:a16="http://schemas.microsoft.com/office/drawing/2014/main" id="{69E7C6CF-68D3-42C9-9B42-B43F62A68ED0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7954963" cy="7366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19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世纪末中国境遇</a:t>
            </a:r>
            <a:r>
              <a:rPr lang="en-US" altLang="zh-CN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-----</a:t>
            </a:r>
            <a:r>
              <a:rPr lang="zh-CN" altLang="en-US" sz="2800" b="1">
                <a:latin typeface="Calibri" panose="020F0502020204030204" pitchFamily="34" charset="0"/>
                <a:ea typeface="楷体" panose="02010609060101010101" pitchFamily="49" charset="-122"/>
                <a:sym typeface="楷体" panose="02010609060101010101" pitchFamily="49" charset="-122"/>
              </a:rPr>
              <a:t>当今的中国（大国担当）</a:t>
            </a:r>
          </a:p>
        </p:txBody>
      </p:sp>
      <p:sp>
        <p:nvSpPr>
          <p:cNvPr id="56324" name="文本框 8">
            <a:extLst>
              <a:ext uri="{FF2B5EF4-FFF2-40B4-BE49-F238E27FC236}">
                <a16:creationId xmlns:a16="http://schemas.microsoft.com/office/drawing/2014/main" id="{4015E4B4-E464-41E1-A510-4759B189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90600"/>
            <a:ext cx="4313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）百年变局下中国选择：</a:t>
            </a:r>
          </a:p>
        </p:txBody>
      </p:sp>
      <p:sp>
        <p:nvSpPr>
          <p:cNvPr id="56325" name="文本框 1">
            <a:extLst>
              <a:ext uri="{FF2B5EF4-FFF2-40B4-BE49-F238E27FC236}">
                <a16:creationId xmlns:a16="http://schemas.microsoft.com/office/drawing/2014/main" id="{9B1D44F2-9490-4AA2-964D-C38112EE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431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）突发公共应急：</a:t>
            </a:r>
          </a:p>
        </p:txBody>
      </p:sp>
      <p:sp>
        <p:nvSpPr>
          <p:cNvPr id="56326" name="文本框 5">
            <a:extLst>
              <a:ext uri="{FF2B5EF4-FFF2-40B4-BE49-F238E27FC236}">
                <a16:creationId xmlns:a16="http://schemas.microsoft.com/office/drawing/2014/main" id="{92C2EF16-64FF-4E20-8F73-107BB5FD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0"/>
            <a:ext cx="6430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）党的领导：精准扶贫全面胜利</a:t>
            </a:r>
          </a:p>
        </p:txBody>
      </p:sp>
      <p:sp>
        <p:nvSpPr>
          <p:cNvPr id="56327" name="文本框 6">
            <a:extLst>
              <a:ext uri="{FF2B5EF4-FFF2-40B4-BE49-F238E27FC236}">
                <a16:creationId xmlns:a16="http://schemas.microsoft.com/office/drawing/2014/main" id="{C0CF39B6-452A-442D-B8D1-31AB6A60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90154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）新疆棉花</a:t>
            </a:r>
          </a:p>
          <a:p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（棉花帝国与国际格局，美国西进运动）</a:t>
            </a:r>
          </a:p>
        </p:txBody>
      </p:sp>
      <p:sp>
        <p:nvSpPr>
          <p:cNvPr id="56328" name="文本框 7">
            <a:extLst>
              <a:ext uri="{FF2B5EF4-FFF2-40B4-BE49-F238E27FC236}">
                <a16:creationId xmlns:a16="http://schemas.microsoft.com/office/drawing/2014/main" id="{72817A18-A4C8-4ED4-89D4-F6587131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5676900"/>
            <a:ext cx="73453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国别史整理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（大国关系</a:t>
            </a:r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大国外交：</a:t>
            </a:r>
          </a:p>
          <a:p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         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国家利益与国家实力）</a:t>
            </a:r>
          </a:p>
        </p:txBody>
      </p:sp>
      <p:pic>
        <p:nvPicPr>
          <p:cNvPr id="56329" name="Picture 9">
            <a:extLst>
              <a:ext uri="{FF2B5EF4-FFF2-40B4-BE49-F238E27FC236}">
                <a16:creationId xmlns:a16="http://schemas.microsoft.com/office/drawing/2014/main" id="{D005BDF5-DDFB-4809-80F6-7C9B45DE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382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ldLvl="0" animBg="1" autoUpdateAnimBg="0"/>
      <p:bldP spid="56325" grpId="0" bldLvl="0" autoUpdateAnimBg="0"/>
      <p:bldP spid="56326" grpId="0" bldLvl="0" autoUpdateAnimBg="0"/>
      <p:bldP spid="56327" grpId="0" bldLvl="0" autoUpdateAnimBg="0"/>
      <p:bldP spid="56328" grpId="0" bldLvl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2">
            <a:extLst>
              <a:ext uri="{FF2B5EF4-FFF2-40B4-BE49-F238E27FC236}">
                <a16:creationId xmlns:a16="http://schemas.microsoft.com/office/drawing/2014/main" id="{159E0ED3-97DF-4078-82A4-1D1B0082C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1852613"/>
            <a:ext cx="477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57347" name="文本框 7">
            <a:extLst>
              <a:ext uri="{FF2B5EF4-FFF2-40B4-BE49-F238E27FC236}">
                <a16:creationId xmlns:a16="http://schemas.microsoft.com/office/drawing/2014/main" id="{37A2C136-184D-40AF-9124-81403514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14600"/>
            <a:ext cx="441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国别史整理（大国关系）</a:t>
            </a:r>
          </a:p>
        </p:txBody>
      </p:sp>
      <p:sp>
        <p:nvSpPr>
          <p:cNvPr id="57348" name="文本框 9">
            <a:extLst>
              <a:ext uri="{FF2B5EF4-FFF2-40B4-BE49-F238E27FC236}">
                <a16:creationId xmlns:a16="http://schemas.microsoft.com/office/drawing/2014/main" id="{E6D20A57-BE5D-42AF-8860-D94CFD34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3200400"/>
            <a:ext cx="2636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精析高考真题</a:t>
            </a:r>
          </a:p>
        </p:txBody>
      </p:sp>
      <p:sp>
        <p:nvSpPr>
          <p:cNvPr id="57349" name="文本框 4">
            <a:extLst>
              <a:ext uri="{FF2B5EF4-FFF2-40B4-BE49-F238E27FC236}">
                <a16:creationId xmlns:a16="http://schemas.microsoft.com/office/drawing/2014/main" id="{CCB7D33C-8247-489D-8CF6-9F87C4549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113"/>
            <a:ext cx="78867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三、最后几天，我们可以做什么？</a:t>
            </a:r>
          </a:p>
        </p:txBody>
      </p:sp>
      <p:sp>
        <p:nvSpPr>
          <p:cNvPr id="57350" name="文本框 5">
            <a:extLst>
              <a:ext uri="{FF2B5EF4-FFF2-40B4-BE49-F238E27FC236}">
                <a16:creationId xmlns:a16="http://schemas.microsoft.com/office/drawing/2014/main" id="{8E5249A1-5B65-4120-8838-7A096C17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66800"/>
            <a:ext cx="548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做做往年的高考真题（选择题）</a:t>
            </a:r>
          </a:p>
        </p:txBody>
      </p:sp>
      <p:pic>
        <p:nvPicPr>
          <p:cNvPr id="57351" name="Picture 7">
            <a:extLst>
              <a:ext uri="{FF2B5EF4-FFF2-40B4-BE49-F238E27FC236}">
                <a16:creationId xmlns:a16="http://schemas.microsoft.com/office/drawing/2014/main" id="{87412684-8BF3-4403-AC4A-7E3F623A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63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ldLvl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136215">
            <a:extLst>
              <a:ext uri="{FF2B5EF4-FFF2-40B4-BE49-F238E27FC236}">
                <a16:creationId xmlns:a16="http://schemas.microsoft.com/office/drawing/2014/main" id="{059EE55B-E023-4280-9339-D3058EA897FD}"/>
              </a:ext>
            </a:extLst>
          </p:cNvPr>
          <p:cNvSpPr>
            <a:spLocks/>
          </p:cNvSpPr>
          <p:nvPr/>
        </p:nvSpPr>
        <p:spPr bwMode="auto">
          <a:xfrm>
            <a:off x="838200" y="76200"/>
            <a:ext cx="10134600" cy="3895725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333FF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3333FF"/>
                </a:solidFill>
                <a:sym typeface="宋体" panose="02010600030101010101" pitchFamily="2" charset="-122"/>
              </a:rPr>
              <a:t>570</a:t>
            </a:r>
            <a:r>
              <a:rPr lang="zh-CN" altLang="en-US" sz="2800" b="1">
                <a:solidFill>
                  <a:srgbClr val="3333FF"/>
                </a:solidFill>
                <a:sym typeface="宋体" panose="02010600030101010101" pitchFamily="2" charset="-122"/>
              </a:rPr>
              <a:t>班王卓然）</a:t>
            </a:r>
            <a:r>
              <a:rPr lang="zh-CN" altLang="en-US" sz="2800" b="1">
                <a:sym typeface="宋体" panose="02010600030101010101" pitchFamily="2" charset="-122"/>
              </a:rPr>
              <a:t>有</a:t>
            </a:r>
            <a:r>
              <a:rPr lang="en-US" altLang="zh-CN" sz="2800" b="1">
                <a:sym typeface="宋体" panose="02010600030101010101" pitchFamily="2" charset="-122"/>
              </a:rPr>
              <a:t>人</a:t>
            </a:r>
            <a:r>
              <a:rPr lang="zh-CN" altLang="en-US" sz="2800" b="1">
                <a:sym typeface="宋体" panose="02010600030101010101" pitchFamily="2" charset="-122"/>
              </a:rPr>
              <a:t>描写</a:t>
            </a:r>
            <a:r>
              <a:rPr lang="en-US" altLang="zh-CN" sz="2800" b="1">
                <a:solidFill>
                  <a:srgbClr val="FF0000"/>
                </a:solidFill>
                <a:sym typeface="宋体" panose="02010600030101010101" pitchFamily="2" charset="-122"/>
              </a:rPr>
              <a:t>19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世纪六七十年代</a:t>
            </a:r>
            <a:r>
              <a:rPr lang="zh-CN" altLang="en-US" sz="2800" b="1">
                <a:sym typeface="宋体" panose="02010600030101010101" pitchFamily="2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巴黎</a:t>
            </a:r>
            <a:r>
              <a:rPr lang="zh-CN" altLang="en-US" sz="2800" b="1">
                <a:sym typeface="宋体" panose="02010600030101010101" pitchFamily="2" charset="-122"/>
              </a:rPr>
              <a:t>：人们在巴黎内部建立了两座截然不同、彼此针对的城市，一座是“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奢靡之城</a:t>
            </a:r>
            <a:r>
              <a:rPr lang="zh-CN" altLang="en-US" sz="2800" b="1">
                <a:sym typeface="宋体" panose="02010600030101010101" pitchFamily="2" charset="-122"/>
              </a:rPr>
              <a:t>”，另一座是“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悲惨之城</a:t>
            </a:r>
            <a:r>
              <a:rPr lang="zh-CN" altLang="en-US" sz="2800" b="1">
                <a:sym typeface="宋体" panose="02010600030101010101" pitchFamily="2" charset="-122"/>
              </a:rPr>
              <a:t>”，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前者被后者包围</a:t>
            </a:r>
            <a:r>
              <a:rPr lang="zh-CN" altLang="en-US" sz="2800" b="1">
                <a:sym typeface="宋体" panose="02010600030101010101" pitchFamily="2" charset="-122"/>
              </a:rPr>
              <a:t>。当时悲惨之城的形成  主要是因为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ym typeface="宋体" panose="02010600030101010101" pitchFamily="2" charset="-122"/>
              </a:rPr>
              <a:t>A</a:t>
            </a:r>
            <a:r>
              <a:rPr lang="zh-CN" altLang="en-US" sz="2800" b="1">
                <a:sym typeface="宋体" panose="02010600030101010101" pitchFamily="2" charset="-122"/>
              </a:rPr>
              <a:t>波旁王朝的苛政</a:t>
            </a:r>
            <a:r>
              <a:rPr lang="en-US" altLang="zh-CN" sz="2800" b="1">
                <a:sym typeface="宋体" panose="02010600030101010101" pitchFamily="2" charset="-122"/>
              </a:rPr>
              <a:t>            B</a:t>
            </a:r>
            <a:r>
              <a:rPr lang="zh-CN" altLang="en-US" sz="2800" b="1">
                <a:sym typeface="宋体" panose="02010600030101010101" pitchFamily="2" charset="-122"/>
              </a:rPr>
              <a:t>资产阶级的贪婪</a:t>
            </a:r>
            <a:endParaRPr lang="zh-CN" altLang="en-US" sz="2800" b="1"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ym typeface="宋体" panose="02010600030101010101" pitchFamily="2" charset="-122"/>
              </a:rPr>
              <a:t>C</a:t>
            </a:r>
            <a:r>
              <a:rPr lang="zh-CN" altLang="en-US" sz="2800" b="1">
                <a:sym typeface="宋体" panose="02010600030101010101" pitchFamily="2" charset="-122"/>
              </a:rPr>
              <a:t>贸易中心的转移</a:t>
            </a:r>
            <a:r>
              <a:rPr lang="en-US" altLang="zh-CN" sz="2800" b="1">
                <a:sym typeface="宋体" panose="02010600030101010101" pitchFamily="2" charset="-122"/>
              </a:rPr>
              <a:t>            D</a:t>
            </a:r>
            <a:r>
              <a:rPr lang="zh-CN" altLang="en-US" sz="2800" b="1">
                <a:sym typeface="宋体" panose="02010600030101010101" pitchFamily="2" charset="-122"/>
              </a:rPr>
              <a:t>教会统治的腐朽</a:t>
            </a:r>
            <a:endParaRPr lang="zh-CN" altLang="en-US" sz="2800" b="1">
              <a:latin typeface="Calibri" panose="020F0502020204030204" pitchFamily="34" charset="0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58371" name="文本框 3">
            <a:extLst>
              <a:ext uri="{FF2B5EF4-FFF2-40B4-BE49-F238E27FC236}">
                <a16:creationId xmlns:a16="http://schemas.microsoft.com/office/drawing/2014/main" id="{7C869F6E-4255-46C7-A936-E9FF87F0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43400"/>
            <a:ext cx="79136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题干分析：</a:t>
            </a:r>
            <a:r>
              <a:rPr lang="en-US" altLang="zh-CN" sz="2000" b="1">
                <a:sym typeface="宋体" panose="02010600030101010101" pitchFamily="2" charset="-122"/>
              </a:rPr>
              <a:t>19</a:t>
            </a:r>
            <a:r>
              <a:rPr lang="zh-CN" altLang="en-US" sz="2000" b="1">
                <a:sym typeface="宋体" panose="02010600030101010101" pitchFamily="2" charset="-122"/>
              </a:rPr>
              <a:t>世纪六七十年代的巴黎﹕两次工业革命的交接</a:t>
            </a:r>
            <a:br>
              <a:rPr lang="zh-CN" altLang="en-US" sz="2000" b="1">
                <a:sym typeface="宋体" panose="02010600030101010101" pitchFamily="2" charset="-122"/>
              </a:rPr>
            </a:br>
            <a:r>
              <a:rPr lang="zh-CN" altLang="en-US" sz="2000" b="1">
                <a:sym typeface="宋体" panose="02010600030101010101" pitchFamily="2" charset="-122"/>
              </a:rPr>
              <a:t>                                                     </a:t>
            </a:r>
            <a:r>
              <a:rPr lang="en-US" altLang="zh-CN" sz="2000" b="1">
                <a:sym typeface="宋体" panose="02010600030101010101" pitchFamily="2" charset="-122"/>
              </a:rPr>
              <a:t>        1870</a:t>
            </a:r>
            <a:r>
              <a:rPr lang="zh-CN" altLang="en-US" sz="2000" b="1">
                <a:sym typeface="宋体" panose="02010600030101010101" pitchFamily="2" charset="-122"/>
              </a:rPr>
              <a:t>年法兰西第三共和国建立</a:t>
            </a:r>
            <a:br>
              <a:rPr lang="zh-CN" altLang="en-US" sz="2000" b="1">
                <a:sym typeface="宋体" panose="02010600030101010101" pitchFamily="2" charset="-122"/>
              </a:rPr>
            </a:br>
            <a:r>
              <a:rPr lang="zh-CN" altLang="en-US" sz="2000" b="1">
                <a:sym typeface="宋体" panose="02010600030101010101" pitchFamily="2" charset="-122"/>
              </a:rPr>
              <a:t>                                                    </a:t>
            </a:r>
            <a:r>
              <a:rPr lang="en-US" altLang="zh-CN" sz="2000" b="1">
                <a:sym typeface="宋体" panose="02010600030101010101" pitchFamily="2" charset="-122"/>
              </a:rPr>
              <a:t>        </a:t>
            </a:r>
            <a:r>
              <a:rPr lang="zh-CN" altLang="en-US" sz="2000" b="1">
                <a:sym typeface="宋体" panose="02010600030101010101" pitchFamily="2" charset="-122"/>
              </a:rPr>
              <a:t> </a:t>
            </a:r>
            <a:r>
              <a:rPr lang="en-US" altLang="zh-CN" sz="2000" b="1">
                <a:sym typeface="宋体" panose="02010600030101010101" pitchFamily="2" charset="-122"/>
              </a:rPr>
              <a:t>1871</a:t>
            </a:r>
            <a:r>
              <a:rPr lang="zh-CN" altLang="en-US" sz="2000" b="1">
                <a:sym typeface="宋体" panose="02010600030101010101" pitchFamily="2" charset="-122"/>
              </a:rPr>
              <a:t>年巴黎公社运动 </a:t>
            </a:r>
            <a:br>
              <a:rPr lang="zh-CN" altLang="en-US" sz="2000" b="1">
                <a:sym typeface="宋体" panose="02010600030101010101" pitchFamily="2" charset="-122"/>
              </a:rPr>
            </a:br>
            <a:endParaRPr lang="zh-CN" altLang="en-US" sz="2000" b="1">
              <a:sym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奢靡之城和悲惨之城：</a:t>
            </a:r>
            <a:r>
              <a:rPr lang="zh-CN" altLang="en-US" sz="2000" b="1">
                <a:sym typeface="宋体" panose="02010600030101010101" pitchFamily="2" charset="-122"/>
              </a:rPr>
              <a:t>资产阶级对财富的贪婪，及对工人的剥削</a:t>
            </a:r>
            <a:br>
              <a:rPr lang="zh-CN" altLang="en-US" sz="2000" b="1">
                <a:sym typeface="宋体" panose="02010600030101010101" pitchFamily="2" charset="-122"/>
              </a:rPr>
            </a:br>
            <a:r>
              <a:rPr lang="zh-CN" altLang="en-US" sz="2000" b="1">
                <a:sym typeface="宋体" panose="02010600030101010101" pitchFamily="2" charset="-122"/>
              </a:rPr>
              <a:t>                                            使得资产阶级与无产阶级对立</a:t>
            </a:r>
          </a:p>
        </p:txBody>
      </p:sp>
      <p:sp>
        <p:nvSpPr>
          <p:cNvPr id="58372" name="文本框 16">
            <a:extLst>
              <a:ext uri="{FF2B5EF4-FFF2-40B4-BE49-F238E27FC236}">
                <a16:creationId xmlns:a16="http://schemas.microsoft.com/office/drawing/2014/main" id="{37E493EE-8C09-4EB4-9D0E-3B512666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813300"/>
            <a:ext cx="3151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资本主义发展的需要</a:t>
            </a:r>
          </a:p>
        </p:txBody>
      </p:sp>
      <p:sp>
        <p:nvSpPr>
          <p:cNvPr id="58373" name="文本框 19">
            <a:extLst>
              <a:ext uri="{FF2B5EF4-FFF2-40B4-BE49-F238E27FC236}">
                <a16:creationId xmlns:a16="http://schemas.microsoft.com/office/drawing/2014/main" id="{08D18D32-6755-45B5-9F84-47E7A80B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14350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sym typeface="Arial" panose="020B0604020202020204" pitchFamily="34" charset="0"/>
              </a:rPr>
              <a:t>    </a:t>
            </a:r>
            <a:r>
              <a:rPr lang="en-US" altLang="zh-CN">
                <a:solidFill>
                  <a:srgbClr val="0070C0"/>
                </a:solidFill>
                <a:sym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无产阶级的斗争</a:t>
            </a:r>
          </a:p>
        </p:txBody>
      </p:sp>
      <p:pic>
        <p:nvPicPr>
          <p:cNvPr id="58374" name="Picture 6">
            <a:extLst>
              <a:ext uri="{FF2B5EF4-FFF2-40B4-BE49-F238E27FC236}">
                <a16:creationId xmlns:a16="http://schemas.microsoft.com/office/drawing/2014/main" id="{21A009B8-9C56-4D4C-A1C1-61AF59BE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63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ldLvl="0" autoUpdateAnimBg="0"/>
      <p:bldP spid="58372" grpId="0" bldLvl="0" autoUpdateAnimBg="0"/>
      <p:bldP spid="58373" grpId="0" bldLvl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136215">
            <a:extLst>
              <a:ext uri="{FF2B5EF4-FFF2-40B4-BE49-F238E27FC236}">
                <a16:creationId xmlns:a16="http://schemas.microsoft.com/office/drawing/2014/main" id="{B17B5A2C-CF58-4EAA-A39F-70519CFFF72C}"/>
              </a:ext>
            </a:extLst>
          </p:cNvPr>
          <p:cNvSpPr>
            <a:spLocks/>
          </p:cNvSpPr>
          <p:nvPr/>
        </p:nvSpPr>
        <p:spPr bwMode="auto">
          <a:xfrm>
            <a:off x="2157413" y="76200"/>
            <a:ext cx="7878762" cy="34147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3333FF"/>
                </a:solidFill>
                <a:sym typeface="宋体" panose="02010600030101010101" pitchFamily="2" charset="-122"/>
              </a:rPr>
              <a:t>570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班王卓然）</a:t>
            </a:r>
            <a:r>
              <a:rPr lang="zh-CN" altLang="en-US" sz="2400" b="1">
                <a:sym typeface="宋体" panose="02010600030101010101" pitchFamily="2" charset="-122"/>
              </a:rPr>
              <a:t>有</a:t>
            </a:r>
            <a:r>
              <a:rPr lang="en-US" altLang="zh-CN" sz="2400" b="1">
                <a:sym typeface="宋体" panose="02010600030101010101" pitchFamily="2" charset="-122"/>
              </a:rPr>
              <a:t>人</a:t>
            </a:r>
            <a:r>
              <a:rPr lang="zh-CN" altLang="en-US" sz="2400" b="1">
                <a:sym typeface="宋体" panose="02010600030101010101" pitchFamily="2" charset="-122"/>
              </a:rPr>
              <a:t>描写</a:t>
            </a:r>
            <a:r>
              <a:rPr lang="en-US" altLang="zh-CN" sz="2400" b="1">
                <a:solidFill>
                  <a:srgbClr val="FF0000"/>
                </a:solidFill>
                <a:sym typeface="宋体" panose="02010600030101010101" pitchFamily="2" charset="-122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世纪六七十年代</a:t>
            </a:r>
            <a:r>
              <a:rPr lang="zh-CN" altLang="en-US" sz="2400" b="1">
                <a:sym typeface="宋体" panose="02010600030101010101" pitchFamily="2" charset="-122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巴黎</a:t>
            </a:r>
            <a:r>
              <a:rPr lang="zh-CN" altLang="en-US" sz="2400" b="1">
                <a:sym typeface="宋体" panose="02010600030101010101" pitchFamily="2" charset="-122"/>
              </a:rPr>
              <a:t>：人们在巴黎内部建立了两座截然不同、彼此针对的城市，一座是“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奢靡之城</a:t>
            </a:r>
            <a:r>
              <a:rPr lang="zh-CN" altLang="en-US" sz="2400" b="1">
                <a:sym typeface="宋体" panose="02010600030101010101" pitchFamily="2" charset="-122"/>
              </a:rPr>
              <a:t>”，另一座是“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悲惨之城</a:t>
            </a:r>
            <a:r>
              <a:rPr lang="zh-CN" altLang="en-US" sz="2400" b="1">
                <a:sym typeface="宋体" panose="02010600030101010101" pitchFamily="2" charset="-122"/>
              </a:rPr>
              <a:t>”，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前者被后者包围</a:t>
            </a:r>
            <a:r>
              <a:rPr lang="zh-CN" altLang="en-US" sz="2400" b="1">
                <a:sym typeface="宋体" panose="02010600030101010101" pitchFamily="2" charset="-122"/>
              </a:rPr>
              <a:t>。当时悲惨之城的形成  主要是因为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ym typeface="宋体" panose="02010600030101010101" pitchFamily="2" charset="-122"/>
              </a:rPr>
              <a:t>A</a:t>
            </a:r>
            <a:r>
              <a:rPr lang="zh-CN" altLang="en-US" sz="2400" b="1">
                <a:sym typeface="宋体" panose="02010600030101010101" pitchFamily="2" charset="-122"/>
              </a:rPr>
              <a:t>波旁王朝的苛政</a:t>
            </a:r>
            <a:r>
              <a:rPr lang="en-US" altLang="zh-CN" sz="2400" b="1">
                <a:sym typeface="宋体" panose="02010600030101010101" pitchFamily="2" charset="-122"/>
              </a:rPr>
              <a:t>            B</a:t>
            </a:r>
            <a:r>
              <a:rPr lang="zh-CN" altLang="en-US" sz="2400" b="1">
                <a:sym typeface="宋体" panose="02010600030101010101" pitchFamily="2" charset="-122"/>
              </a:rPr>
              <a:t>资产阶级的贪婪</a:t>
            </a:r>
            <a:endParaRPr lang="zh-CN" altLang="en-US" sz="2400" b="1"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ym typeface="宋体" panose="02010600030101010101" pitchFamily="2" charset="-122"/>
              </a:rPr>
              <a:t>C</a:t>
            </a:r>
            <a:r>
              <a:rPr lang="zh-CN" altLang="en-US" sz="2400" b="1">
                <a:sym typeface="宋体" panose="02010600030101010101" pitchFamily="2" charset="-122"/>
              </a:rPr>
              <a:t>贸易中心的转移</a:t>
            </a:r>
            <a:r>
              <a:rPr lang="en-US" altLang="zh-CN" sz="2400" b="1">
                <a:sym typeface="宋体" panose="02010600030101010101" pitchFamily="2" charset="-122"/>
              </a:rPr>
              <a:t>            D</a:t>
            </a:r>
            <a:r>
              <a:rPr lang="zh-CN" altLang="en-US" sz="2400" b="1">
                <a:sym typeface="宋体" panose="02010600030101010101" pitchFamily="2" charset="-122"/>
              </a:rPr>
              <a:t>教会统治的腐朽</a:t>
            </a:r>
            <a:endParaRPr lang="zh-CN" altLang="en-US" sz="2400" b="1">
              <a:latin typeface="Calibri" panose="020F0502020204030204" pitchFamily="34" charset="0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59395" name="文本框 2">
            <a:extLst>
              <a:ext uri="{FF2B5EF4-FFF2-40B4-BE49-F238E27FC236}">
                <a16:creationId xmlns:a16="http://schemas.microsoft.com/office/drawing/2014/main" id="{91652423-44DD-48C1-B49F-837BECAF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3587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选项分析</a:t>
            </a:r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</a:p>
          <a:p>
            <a:r>
              <a:rPr lang="en-US" altLang="zh-CN" sz="2800" b="1">
                <a:solidFill>
                  <a:srgbClr val="000000"/>
                </a:solidFill>
                <a:sym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波旁王朝</a:t>
            </a:r>
            <a:r>
              <a:rPr lang="zh-CN" altLang="en-US" sz="2800" b="1">
                <a:solidFill>
                  <a:srgbClr val="000000"/>
                </a:solidFill>
                <a:sym typeface="宋体" panose="02010600030101010101" pitchFamily="2" charset="-122"/>
              </a:rPr>
              <a:t>的苛政</a:t>
            </a:r>
            <a:r>
              <a:rPr lang="en-US" altLang="zh-CN" sz="2800" b="1">
                <a:solidFill>
                  <a:srgbClr val="000000"/>
                </a:solidFill>
                <a:sym typeface="宋体" panose="02010600030101010101" pitchFamily="2" charset="-122"/>
              </a:rPr>
              <a:t>  </a:t>
            </a:r>
            <a:endParaRPr lang="zh-CN" altLang="en-US" sz="2800" b="1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endParaRPr lang="zh-CN" altLang="en-US" sz="28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59396" name="图片 5">
            <a:extLst>
              <a:ext uri="{FF2B5EF4-FFF2-40B4-BE49-F238E27FC236}">
                <a16:creationId xmlns:a16="http://schemas.microsoft.com/office/drawing/2014/main" id="{9C3CBA14-56BB-44B2-AFAB-A71E45EE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576638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文本框 6">
            <a:extLst>
              <a:ext uri="{FF2B5EF4-FFF2-40B4-BE49-F238E27FC236}">
                <a16:creationId xmlns:a16="http://schemas.microsoft.com/office/drawing/2014/main" id="{ED794461-5348-4FCE-938B-ABBB0D29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7680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波旁王朝的统治 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？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--1789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1815 -—1830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b="1">
                <a:solidFill>
                  <a:srgbClr val="000000"/>
                </a:solidFill>
                <a:sym typeface="宋体" panose="02010600030101010101" pitchFamily="2" charset="-122"/>
              </a:rPr>
              <a:t>                                          </a:t>
            </a:r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0E89BD11-C84D-4271-A75D-4A462B5A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63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ldLvl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136215">
            <a:extLst>
              <a:ext uri="{FF2B5EF4-FFF2-40B4-BE49-F238E27FC236}">
                <a16:creationId xmlns:a16="http://schemas.microsoft.com/office/drawing/2014/main" id="{7EF9457F-AD3D-494B-AC6A-35B42C8A3AD0}"/>
              </a:ext>
            </a:extLst>
          </p:cNvPr>
          <p:cNvSpPr>
            <a:spLocks/>
          </p:cNvSpPr>
          <p:nvPr/>
        </p:nvSpPr>
        <p:spPr bwMode="auto">
          <a:xfrm>
            <a:off x="685800" y="76200"/>
            <a:ext cx="10287000" cy="279876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3333FF"/>
                </a:solidFill>
                <a:sym typeface="宋体" panose="02010600030101010101" pitchFamily="2" charset="-122"/>
              </a:rPr>
              <a:t>570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班王卓然）</a:t>
            </a:r>
            <a:r>
              <a:rPr lang="zh-CN" altLang="en-US" sz="2400" b="1">
                <a:sym typeface="宋体" panose="02010600030101010101" pitchFamily="2" charset="-122"/>
              </a:rPr>
              <a:t>有</a:t>
            </a:r>
            <a:r>
              <a:rPr lang="en-US" altLang="zh-CN" sz="2400" b="1">
                <a:sym typeface="宋体" panose="02010600030101010101" pitchFamily="2" charset="-122"/>
              </a:rPr>
              <a:t>人</a:t>
            </a:r>
            <a:r>
              <a:rPr lang="zh-CN" altLang="en-US" sz="2400" b="1">
                <a:sym typeface="宋体" panose="02010600030101010101" pitchFamily="2" charset="-122"/>
              </a:rPr>
              <a:t>描写</a:t>
            </a:r>
            <a:r>
              <a:rPr lang="en-US" altLang="zh-CN" sz="2400" b="1">
                <a:solidFill>
                  <a:srgbClr val="FF0000"/>
                </a:solidFill>
                <a:sym typeface="宋体" panose="02010600030101010101" pitchFamily="2" charset="-122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世纪六七十年代</a:t>
            </a:r>
            <a:r>
              <a:rPr lang="zh-CN" altLang="en-US" sz="2400" b="1">
                <a:sym typeface="宋体" panose="02010600030101010101" pitchFamily="2" charset="-122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巴黎</a:t>
            </a:r>
            <a:r>
              <a:rPr lang="zh-CN" altLang="en-US" sz="2400" b="1">
                <a:sym typeface="宋体" panose="02010600030101010101" pitchFamily="2" charset="-122"/>
              </a:rPr>
              <a:t>：人们在巴黎内部建立了两座截然不同、彼此针对的城市，一座是“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奢靡之城</a:t>
            </a:r>
            <a:r>
              <a:rPr lang="zh-CN" altLang="en-US" sz="2400" b="1">
                <a:sym typeface="宋体" panose="02010600030101010101" pitchFamily="2" charset="-122"/>
              </a:rPr>
              <a:t>”，另一座是“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悲惨之城</a:t>
            </a:r>
            <a:r>
              <a:rPr lang="zh-CN" altLang="en-US" sz="2400" b="1">
                <a:sym typeface="宋体" panose="02010600030101010101" pitchFamily="2" charset="-122"/>
              </a:rPr>
              <a:t>”，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前者被后者包围</a:t>
            </a:r>
            <a:r>
              <a:rPr lang="zh-CN" altLang="en-US" sz="2400" b="1">
                <a:sym typeface="宋体" panose="02010600030101010101" pitchFamily="2" charset="-122"/>
              </a:rPr>
              <a:t>。当时悲惨之城的形成  主要是因为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ym typeface="宋体" panose="02010600030101010101" pitchFamily="2" charset="-122"/>
              </a:rPr>
              <a:t>A</a:t>
            </a:r>
            <a:r>
              <a:rPr lang="zh-CN" altLang="en-US" sz="2400" b="1">
                <a:sym typeface="宋体" panose="02010600030101010101" pitchFamily="2" charset="-122"/>
              </a:rPr>
              <a:t>波旁王朝的苛政</a:t>
            </a:r>
            <a:r>
              <a:rPr lang="en-US" altLang="zh-CN" sz="2400" b="1">
                <a:sym typeface="宋体" panose="02010600030101010101" pitchFamily="2" charset="-122"/>
              </a:rPr>
              <a:t>            B</a:t>
            </a:r>
            <a:r>
              <a:rPr lang="zh-CN" altLang="en-US" sz="2400" b="1">
                <a:sym typeface="宋体" panose="02010600030101010101" pitchFamily="2" charset="-122"/>
              </a:rPr>
              <a:t>资产阶级的贪婪</a:t>
            </a:r>
            <a:endParaRPr lang="zh-CN" altLang="en-US" sz="2400" b="1"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ym typeface="宋体" panose="02010600030101010101" pitchFamily="2" charset="-122"/>
              </a:rPr>
              <a:t>C</a:t>
            </a:r>
            <a:r>
              <a:rPr lang="zh-CN" altLang="en-US" sz="2400" b="1">
                <a:sym typeface="宋体" panose="02010600030101010101" pitchFamily="2" charset="-122"/>
              </a:rPr>
              <a:t>贸易中心的转移</a:t>
            </a:r>
            <a:r>
              <a:rPr lang="en-US" altLang="zh-CN" sz="2400" b="1">
                <a:sym typeface="宋体" panose="02010600030101010101" pitchFamily="2" charset="-122"/>
              </a:rPr>
              <a:t>            D</a:t>
            </a:r>
            <a:r>
              <a:rPr lang="zh-CN" altLang="en-US" sz="2400" b="1">
                <a:sym typeface="宋体" panose="02010600030101010101" pitchFamily="2" charset="-122"/>
              </a:rPr>
              <a:t>教会统治的腐朽</a:t>
            </a:r>
            <a:endParaRPr lang="zh-CN" altLang="en-US" sz="2400" b="1">
              <a:latin typeface="Calibri" panose="020F0502020204030204" pitchFamily="34" charset="0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60419" name="文本框 2">
            <a:extLst>
              <a:ext uri="{FF2B5EF4-FFF2-40B4-BE49-F238E27FC236}">
                <a16:creationId xmlns:a16="http://schemas.microsoft.com/office/drawing/2014/main" id="{F08665FC-2D24-478C-B92A-295C2833B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41650"/>
            <a:ext cx="3587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选项分析</a:t>
            </a:r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</a:p>
          <a:p>
            <a:r>
              <a:rPr lang="en-US" altLang="zh-CN" sz="2800" b="1">
                <a:solidFill>
                  <a:srgbClr val="000000"/>
                </a:solidFill>
                <a:sym typeface="宋体" panose="02010600030101010101" pitchFamily="2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sym typeface="宋体" panose="02010600030101010101" pitchFamily="2" charset="-122"/>
              </a:rPr>
              <a:t>贸易中心的转移</a:t>
            </a:r>
            <a:r>
              <a:rPr lang="en-US" altLang="zh-CN" sz="2800" b="1">
                <a:solidFill>
                  <a:srgbClr val="000000"/>
                </a:solidFill>
                <a:sym typeface="宋体" panose="02010600030101010101" pitchFamily="2" charset="-122"/>
              </a:rPr>
              <a:t> </a:t>
            </a:r>
            <a:endParaRPr lang="zh-CN" altLang="en-US" sz="28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60420" name="图片 1">
            <a:extLst>
              <a:ext uri="{FF2B5EF4-FFF2-40B4-BE49-F238E27FC236}">
                <a16:creationId xmlns:a16="http://schemas.microsoft.com/office/drawing/2014/main" id="{5285BA9F-A83F-4914-813B-25547CD8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162425"/>
            <a:ext cx="9055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extLst>
              <a:ext uri="{FF2B5EF4-FFF2-40B4-BE49-F238E27FC236}">
                <a16:creationId xmlns:a16="http://schemas.microsoft.com/office/drawing/2014/main" id="{206D6A5D-6EB5-429B-9077-C73E644E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63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36215">
            <a:extLst>
              <a:ext uri="{FF2B5EF4-FFF2-40B4-BE49-F238E27FC236}">
                <a16:creationId xmlns:a16="http://schemas.microsoft.com/office/drawing/2014/main" id="{3A57B568-E4F5-4054-B782-B8A9CF83ABDF}"/>
              </a:ext>
            </a:extLst>
          </p:cNvPr>
          <p:cNvSpPr>
            <a:spLocks/>
          </p:cNvSpPr>
          <p:nvPr/>
        </p:nvSpPr>
        <p:spPr bwMode="auto">
          <a:xfrm>
            <a:off x="762000" y="76200"/>
            <a:ext cx="10210800" cy="279876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3333FF"/>
                </a:solidFill>
                <a:sym typeface="宋体" panose="02010600030101010101" pitchFamily="2" charset="-122"/>
              </a:rPr>
              <a:t>570</a:t>
            </a:r>
            <a:r>
              <a:rPr lang="zh-CN" altLang="en-US" sz="2400" b="1">
                <a:solidFill>
                  <a:srgbClr val="3333FF"/>
                </a:solidFill>
                <a:sym typeface="宋体" panose="02010600030101010101" pitchFamily="2" charset="-122"/>
              </a:rPr>
              <a:t>班王卓然）</a:t>
            </a:r>
            <a:r>
              <a:rPr lang="zh-CN" altLang="en-US" sz="2400" b="1">
                <a:sym typeface="宋体" panose="02010600030101010101" pitchFamily="2" charset="-122"/>
              </a:rPr>
              <a:t>有</a:t>
            </a:r>
            <a:r>
              <a:rPr lang="en-US" altLang="zh-CN" sz="2400" b="1">
                <a:sym typeface="宋体" panose="02010600030101010101" pitchFamily="2" charset="-122"/>
              </a:rPr>
              <a:t>人</a:t>
            </a:r>
            <a:r>
              <a:rPr lang="zh-CN" altLang="en-US" sz="2400" b="1">
                <a:sym typeface="宋体" panose="02010600030101010101" pitchFamily="2" charset="-122"/>
              </a:rPr>
              <a:t>描写</a:t>
            </a:r>
            <a:r>
              <a:rPr lang="en-US" altLang="zh-CN" sz="2400" b="1">
                <a:solidFill>
                  <a:srgbClr val="FF0000"/>
                </a:solidFill>
                <a:sym typeface="宋体" panose="02010600030101010101" pitchFamily="2" charset="-122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世纪六七十年代</a:t>
            </a:r>
            <a:r>
              <a:rPr lang="zh-CN" altLang="en-US" sz="2400" b="1">
                <a:sym typeface="宋体" panose="02010600030101010101" pitchFamily="2" charset="-122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巴黎</a:t>
            </a:r>
            <a:r>
              <a:rPr lang="zh-CN" altLang="en-US" sz="2400" b="1">
                <a:sym typeface="宋体" panose="02010600030101010101" pitchFamily="2" charset="-122"/>
              </a:rPr>
              <a:t>：人们在巴黎内部建立了两座截然不同、彼此针对的城市，一座是“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奢靡之城</a:t>
            </a:r>
            <a:r>
              <a:rPr lang="zh-CN" altLang="en-US" sz="2400" b="1">
                <a:sym typeface="宋体" panose="02010600030101010101" pitchFamily="2" charset="-122"/>
              </a:rPr>
              <a:t>”，另一座是“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悲惨之城</a:t>
            </a:r>
            <a:r>
              <a:rPr lang="zh-CN" altLang="en-US" sz="2400" b="1">
                <a:sym typeface="宋体" panose="02010600030101010101" pitchFamily="2" charset="-122"/>
              </a:rPr>
              <a:t>”，</a:t>
            </a:r>
            <a:r>
              <a:rPr lang="zh-CN" altLang="en-US" sz="2400" b="1">
                <a:solidFill>
                  <a:srgbClr val="FF0000"/>
                </a:solidFill>
                <a:sym typeface="宋体" panose="02010600030101010101" pitchFamily="2" charset="-122"/>
              </a:rPr>
              <a:t>前者被后者包围</a:t>
            </a:r>
            <a:r>
              <a:rPr lang="zh-CN" altLang="en-US" sz="2400" b="1">
                <a:sym typeface="宋体" panose="02010600030101010101" pitchFamily="2" charset="-122"/>
              </a:rPr>
              <a:t>。当时悲惨之城的形成  主要是因为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ym typeface="宋体" panose="02010600030101010101" pitchFamily="2" charset="-122"/>
              </a:rPr>
              <a:t>A</a:t>
            </a:r>
            <a:r>
              <a:rPr lang="zh-CN" altLang="en-US" sz="2400" b="1">
                <a:sym typeface="宋体" panose="02010600030101010101" pitchFamily="2" charset="-122"/>
              </a:rPr>
              <a:t>波旁王朝的苛政</a:t>
            </a:r>
            <a:r>
              <a:rPr lang="en-US" altLang="zh-CN" sz="2400" b="1">
                <a:sym typeface="宋体" panose="02010600030101010101" pitchFamily="2" charset="-122"/>
              </a:rPr>
              <a:t>            B</a:t>
            </a:r>
            <a:r>
              <a:rPr lang="zh-CN" altLang="en-US" sz="2400" b="1">
                <a:sym typeface="宋体" panose="02010600030101010101" pitchFamily="2" charset="-122"/>
              </a:rPr>
              <a:t>资产阶级的贪婪</a:t>
            </a:r>
            <a:endParaRPr lang="zh-CN" altLang="en-US" sz="2400" b="1"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ym typeface="宋体" panose="02010600030101010101" pitchFamily="2" charset="-122"/>
              </a:rPr>
              <a:t>C</a:t>
            </a:r>
            <a:r>
              <a:rPr lang="zh-CN" altLang="en-US" sz="2400" b="1">
                <a:sym typeface="宋体" panose="02010600030101010101" pitchFamily="2" charset="-122"/>
              </a:rPr>
              <a:t>贸易中心的转移</a:t>
            </a:r>
            <a:r>
              <a:rPr lang="en-US" altLang="zh-CN" sz="2400" b="1">
                <a:sym typeface="宋体" panose="02010600030101010101" pitchFamily="2" charset="-122"/>
              </a:rPr>
              <a:t>            D</a:t>
            </a:r>
            <a:r>
              <a:rPr lang="zh-CN" altLang="en-US" sz="2400" b="1">
                <a:sym typeface="宋体" panose="02010600030101010101" pitchFamily="2" charset="-122"/>
              </a:rPr>
              <a:t>教会统治的腐朽</a:t>
            </a:r>
            <a:endParaRPr lang="zh-CN" altLang="en-US" sz="2400" b="1">
              <a:latin typeface="Calibri" panose="020F0502020204030204" pitchFamily="34" charset="0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61443" name="文本框 2">
            <a:extLst>
              <a:ext uri="{FF2B5EF4-FFF2-40B4-BE49-F238E27FC236}">
                <a16:creationId xmlns:a16="http://schemas.microsoft.com/office/drawing/2014/main" id="{33EB5B14-0A1D-481D-A7FF-5D5E9E98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952750"/>
            <a:ext cx="3587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选项分析</a:t>
            </a:r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</a:p>
          <a:p>
            <a:r>
              <a:rPr lang="en-US" altLang="zh-CN" sz="2800" b="1">
                <a:solidFill>
                  <a:srgbClr val="000000"/>
                </a:solidFill>
                <a:sym typeface="宋体" panose="02010600030101010101" pitchFamily="2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sym typeface="宋体" panose="02010600030101010101" pitchFamily="2" charset="-122"/>
              </a:rPr>
              <a:t>教会统治的腐朽</a:t>
            </a:r>
            <a:endParaRPr lang="zh-CN" altLang="en-US" sz="28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61444" name="图片 3">
            <a:extLst>
              <a:ext uri="{FF2B5EF4-FFF2-40B4-BE49-F238E27FC236}">
                <a16:creationId xmlns:a16="http://schemas.microsoft.com/office/drawing/2014/main" id="{3CF935A7-E307-4484-BDC8-7DFE4196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4114800"/>
            <a:ext cx="90471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D8DBF620-F5D5-4993-86B1-2E1A908C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763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文本框 2">
            <a:extLst>
              <a:ext uri="{FF2B5EF4-FFF2-40B4-BE49-F238E27FC236}">
                <a16:creationId xmlns:a16="http://schemas.microsoft.com/office/drawing/2014/main" id="{6947A306-B58C-4542-81F5-E0C26FE2A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1852613"/>
            <a:ext cx="477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关注时政热点与教材的结合</a:t>
            </a:r>
          </a:p>
        </p:txBody>
      </p:sp>
      <p:sp>
        <p:nvSpPr>
          <p:cNvPr id="62467" name="文本框 7">
            <a:extLst>
              <a:ext uri="{FF2B5EF4-FFF2-40B4-BE49-F238E27FC236}">
                <a16:creationId xmlns:a16="http://schemas.microsoft.com/office/drawing/2014/main" id="{0FAD2AF3-6734-4003-A7BE-B3D85700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14600"/>
            <a:ext cx="441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国别史整理（大国关系）</a:t>
            </a:r>
          </a:p>
        </p:txBody>
      </p:sp>
      <p:sp>
        <p:nvSpPr>
          <p:cNvPr id="62468" name="文本框 9">
            <a:extLst>
              <a:ext uri="{FF2B5EF4-FFF2-40B4-BE49-F238E27FC236}">
                <a16:creationId xmlns:a16="http://schemas.microsoft.com/office/drawing/2014/main" id="{14BC081B-D278-4A97-BCE7-490D102C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3200400"/>
            <a:ext cx="2636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精析高考真题</a:t>
            </a:r>
          </a:p>
        </p:txBody>
      </p:sp>
      <p:sp>
        <p:nvSpPr>
          <p:cNvPr id="62469" name="文本框 10">
            <a:extLst>
              <a:ext uri="{FF2B5EF4-FFF2-40B4-BE49-F238E27FC236}">
                <a16:creationId xmlns:a16="http://schemas.microsoft.com/office/drawing/2014/main" id="{2B1D0E22-DE88-4C00-B959-C4263742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3886200"/>
            <a:ext cx="512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侧重选择题和开放性试题训练</a:t>
            </a:r>
          </a:p>
        </p:txBody>
      </p:sp>
      <p:sp>
        <p:nvSpPr>
          <p:cNvPr id="62470" name="文本框 12">
            <a:extLst>
              <a:ext uri="{FF2B5EF4-FFF2-40B4-BE49-F238E27FC236}">
                <a16:creationId xmlns:a16="http://schemas.microsoft.com/office/drawing/2014/main" id="{04BAD66D-FDE1-46E8-991C-8D696BCC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648200"/>
            <a:ext cx="5481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以题代阅，回归教材，理清思路</a:t>
            </a:r>
          </a:p>
        </p:txBody>
      </p:sp>
      <p:sp>
        <p:nvSpPr>
          <p:cNvPr id="62471" name="文本框 3">
            <a:extLst>
              <a:ext uri="{FF2B5EF4-FFF2-40B4-BE49-F238E27FC236}">
                <a16:creationId xmlns:a16="http://schemas.microsoft.com/office/drawing/2014/main" id="{73A8CDF2-204A-4A25-AFF2-0FC6E9ABF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486400"/>
            <a:ext cx="56245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7.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保持心态平和、生活规律</a:t>
            </a:r>
          </a:p>
        </p:txBody>
      </p:sp>
      <p:sp>
        <p:nvSpPr>
          <p:cNvPr id="62472" name="文本框 4">
            <a:extLst>
              <a:ext uri="{FF2B5EF4-FFF2-40B4-BE49-F238E27FC236}">
                <a16:creationId xmlns:a16="http://schemas.microsoft.com/office/drawing/2014/main" id="{3735D5FB-33AD-4404-BDAA-F4378521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113"/>
            <a:ext cx="78867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三、最后几天，我们可以做什么？</a:t>
            </a:r>
          </a:p>
        </p:txBody>
      </p:sp>
      <p:sp>
        <p:nvSpPr>
          <p:cNvPr id="62473" name="文本框 5">
            <a:extLst>
              <a:ext uri="{FF2B5EF4-FFF2-40B4-BE49-F238E27FC236}">
                <a16:creationId xmlns:a16="http://schemas.microsoft.com/office/drawing/2014/main" id="{11EF0D8F-8E15-4946-969C-74D841A7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66800"/>
            <a:ext cx="548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做做往年的高考真题（选择题）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ldLvl="0" autoUpdateAnimBg="0"/>
      <p:bldP spid="6247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>
            <a:extLst>
              <a:ext uri="{FF2B5EF4-FFF2-40B4-BE49-F238E27FC236}">
                <a16:creationId xmlns:a16="http://schemas.microsoft.com/office/drawing/2014/main" id="{EA5D4FF6-1FB8-4702-926F-D2644158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7788"/>
            <a:ext cx="80025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中国古代史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先秦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魏晋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隋唐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宋元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明清</a:t>
            </a:r>
          </a:p>
        </p:txBody>
      </p:sp>
      <p:sp>
        <p:nvSpPr>
          <p:cNvPr id="8195" name="矩形 136215">
            <a:extLst>
              <a:ext uri="{FF2B5EF4-FFF2-40B4-BE49-F238E27FC236}">
                <a16:creationId xmlns:a16="http://schemas.microsoft.com/office/drawing/2014/main" id="{AB94D3D8-0A33-4143-AE5B-63EF92DA0099}"/>
              </a:ext>
            </a:extLst>
          </p:cNvPr>
          <p:cNvSpPr>
            <a:spLocks/>
          </p:cNvSpPr>
          <p:nvPr/>
        </p:nvSpPr>
        <p:spPr bwMode="auto">
          <a:xfrm>
            <a:off x="2279650" y="3276600"/>
            <a:ext cx="7634288" cy="3322638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分封制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（文化交流、文化认同：三星堆古蜀文明与中原文明）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宗法制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（区别宗法制度和宗法观念）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传统文化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（儒学、楚辞）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人民智慧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（《墨子》、唯物史观：人民是历史的创造者）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集权趋势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（秦国、制度优势）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C5493D1-A72C-4BD6-8FF2-142C443E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57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5">
            <a:extLst>
              <a:ext uri="{FF2B5EF4-FFF2-40B4-BE49-F238E27FC236}">
                <a16:creationId xmlns:a16="http://schemas.microsoft.com/office/drawing/2014/main" id="{050086EB-44C2-41D8-AFAB-463CDFD0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6762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矩形 7" descr="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">
            <a:extLst>
              <a:ext uri="{FF2B5EF4-FFF2-40B4-BE49-F238E27FC236}">
                <a16:creationId xmlns:a16="http://schemas.microsoft.com/office/drawing/2014/main" id="{0F2E9D37-9D11-4A73-87D8-67909D90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187700"/>
            <a:ext cx="94043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思源黑体 CN Bold" charset="-122"/>
                <a:ea typeface="思源黑体 CN Bold" charset="-122"/>
                <a:sym typeface="思源黑体 CN Bold" charset="-122"/>
              </a:rPr>
              <a:t>预祝同学们高考成功！</a:t>
            </a:r>
          </a:p>
        </p:txBody>
      </p:sp>
      <p:sp>
        <p:nvSpPr>
          <p:cNvPr id="63492" name="矩形 8">
            <a:extLst>
              <a:ext uri="{FF2B5EF4-FFF2-40B4-BE49-F238E27FC236}">
                <a16:creationId xmlns:a16="http://schemas.microsoft.com/office/drawing/2014/main" id="{0F53DABB-05A9-4AAE-82EE-2FE4EAC0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1277938"/>
            <a:ext cx="428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数年磨剑不畏苦，今朝倚剑放光芒。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胸中才思汩汩出，笔下锦绣生光辉。</a:t>
            </a:r>
          </a:p>
        </p:txBody>
      </p:sp>
      <p:sp>
        <p:nvSpPr>
          <p:cNvPr id="63493" name="矩形 9">
            <a:extLst>
              <a:ext uri="{FF2B5EF4-FFF2-40B4-BE49-F238E27FC236}">
                <a16:creationId xmlns:a16="http://schemas.microsoft.com/office/drawing/2014/main" id="{A75E8BFF-82FC-4BFF-B90D-69DDF3890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44672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2021.05.28</a:t>
            </a:r>
            <a:endParaRPr lang="zh-CN" altLang="en-US" sz="20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C279D7-60E2-4002-90C6-4E2C0BD0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CB3-34FB-40E2-889D-50B6B5C3CEEE}" type="slidenum">
              <a:rPr lang="zh-CN" altLang="en-US"/>
              <a:pPr/>
              <a:t>61</a:t>
            </a:fld>
            <a:endParaRPr lang="zh-CN" altLang="en-US" sz="1800">
              <a:sym typeface="Arial" panose="020B0604020202020204" pitchFamily="34" charset="0"/>
            </a:endParaRPr>
          </a:p>
        </p:txBody>
      </p:sp>
      <p:pic>
        <p:nvPicPr>
          <p:cNvPr id="64514" name="图片 5">
            <a:extLst>
              <a:ext uri="{FF2B5EF4-FFF2-40B4-BE49-F238E27FC236}">
                <a16:creationId xmlns:a16="http://schemas.microsoft.com/office/drawing/2014/main" id="{A3FF653F-7E7F-45F0-9C7D-F2ADA61D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6762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组合 1">
            <a:extLst>
              <a:ext uri="{FF2B5EF4-FFF2-40B4-BE49-F238E27FC236}">
                <a16:creationId xmlns:a16="http://schemas.microsoft.com/office/drawing/2014/main" id="{3F833096-7EAD-4FC1-8BC6-24721FE42FFD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2116138"/>
            <a:ext cx="9005887" cy="3322637"/>
            <a:chOff x="0" y="0"/>
            <a:chExt cx="14182" cy="5233"/>
          </a:xfrm>
        </p:grpSpPr>
        <p:sp>
          <p:nvSpPr>
            <p:cNvPr id="64516" name="矩形 8">
              <a:extLst>
                <a:ext uri="{FF2B5EF4-FFF2-40B4-BE49-F238E27FC236}">
                  <a16:creationId xmlns:a16="http://schemas.microsoft.com/office/drawing/2014/main" id="{59ECC9C9-7CD3-4DFB-91AA-C576A5CF4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" y="92"/>
              <a:ext cx="7008" cy="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技术支持：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上海联课智能科技有限公司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祝融学院</a:t>
              </a:r>
            </a:p>
          </p:txBody>
        </p:sp>
        <p:sp>
          <p:nvSpPr>
            <p:cNvPr id="64517" name="矩形 10">
              <a:extLst>
                <a:ext uri="{FF2B5EF4-FFF2-40B4-BE49-F238E27FC236}">
                  <a16:creationId xmlns:a16="http://schemas.microsoft.com/office/drawing/2014/main" id="{8E0E0059-6BB3-48A1-9D3E-504079A89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156" cy="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主办单位：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衡阳市教育科学研究院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衡阳市第一中学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衡阳市第八中学</a:t>
              </a:r>
            </a:p>
            <a:p>
              <a:pPr algn="r"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64518" name="矩形 15">
              <a:extLst>
                <a:ext uri="{FF2B5EF4-FFF2-40B4-BE49-F238E27FC236}">
                  <a16:creationId xmlns:a16="http://schemas.microsoft.com/office/drawing/2014/main" id="{A475B020-DCE3-4BAF-8DF1-37AF25E6E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" y="204"/>
              <a:ext cx="120" cy="3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">
            <a:extLst>
              <a:ext uri="{FF2B5EF4-FFF2-40B4-BE49-F238E27FC236}">
                <a16:creationId xmlns:a16="http://schemas.microsoft.com/office/drawing/2014/main" id="{06CCB999-2165-4094-9761-F264EAF54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7788"/>
            <a:ext cx="80025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中国古代史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先秦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魏晋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隋唐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宋元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明清</a:t>
            </a:r>
          </a:p>
        </p:txBody>
      </p:sp>
      <p:sp>
        <p:nvSpPr>
          <p:cNvPr id="9219" name="矩形 136215">
            <a:extLst>
              <a:ext uri="{FF2B5EF4-FFF2-40B4-BE49-F238E27FC236}">
                <a16:creationId xmlns:a16="http://schemas.microsoft.com/office/drawing/2014/main" id="{5E68B5FC-0D66-4659-AA91-58F5896D678F}"/>
              </a:ext>
            </a:extLst>
          </p:cNvPr>
          <p:cNvSpPr>
            <a:spLocks/>
          </p:cNvSpPr>
          <p:nvPr/>
        </p:nvSpPr>
        <p:spPr bwMode="auto">
          <a:xfrm>
            <a:off x="2209800" y="3962400"/>
            <a:ext cx="7448550" cy="2030413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政治制度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（察举制、中外朝制度、刺史制度）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庄园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（大）赋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（武帝时期统一恢弘之气势）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">
            <a:extLst>
              <a:ext uri="{FF2B5EF4-FFF2-40B4-BE49-F238E27FC236}">
                <a16:creationId xmlns:a16="http://schemas.microsoft.com/office/drawing/2014/main" id="{DED347A0-6525-4AB8-A7DC-2843F9A8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7788"/>
            <a:ext cx="80025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中国古代史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先秦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魏晋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隋唐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宋元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明清</a:t>
            </a:r>
          </a:p>
        </p:txBody>
      </p:sp>
      <p:sp>
        <p:nvSpPr>
          <p:cNvPr id="10243" name="矩形 136215">
            <a:extLst>
              <a:ext uri="{FF2B5EF4-FFF2-40B4-BE49-F238E27FC236}">
                <a16:creationId xmlns:a16="http://schemas.microsoft.com/office/drawing/2014/main" id="{2DDAE9F1-9F9F-48D6-B225-748EDC2798EC}"/>
              </a:ext>
            </a:extLst>
          </p:cNvPr>
          <p:cNvSpPr>
            <a:spLocks/>
          </p:cNvSpPr>
          <p:nvPr/>
        </p:nvSpPr>
        <p:spPr bwMode="auto">
          <a:xfrm>
            <a:off x="4724400" y="3429000"/>
            <a:ext cx="3989388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名士风度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（气节）</a:t>
            </a:r>
            <a:endParaRPr lang="zh-CN" altLang="en-US" sz="2800" b="1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门阀制度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（九品中正）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">
            <a:extLst>
              <a:ext uri="{FF2B5EF4-FFF2-40B4-BE49-F238E27FC236}">
                <a16:creationId xmlns:a16="http://schemas.microsoft.com/office/drawing/2014/main" id="{1CDF4AA9-C6D2-4FA4-8760-C1D0C4FDE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7788"/>
            <a:ext cx="80025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（二）题型分析：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选择题：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世界史（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1)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中国古代史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道）：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先秦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魏晋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隋唐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宋元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-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明清</a:t>
            </a:r>
          </a:p>
        </p:txBody>
      </p:sp>
      <p:sp>
        <p:nvSpPr>
          <p:cNvPr id="11267" name="矩形 136215">
            <a:extLst>
              <a:ext uri="{FF2B5EF4-FFF2-40B4-BE49-F238E27FC236}">
                <a16:creationId xmlns:a16="http://schemas.microsoft.com/office/drawing/2014/main" id="{21057ED0-5700-4291-93CF-667CBB35CB34}"/>
              </a:ext>
            </a:extLst>
          </p:cNvPr>
          <p:cNvSpPr>
            <a:spLocks/>
          </p:cNvSpPr>
          <p:nvPr/>
        </p:nvSpPr>
        <p:spPr bwMode="auto">
          <a:xfrm>
            <a:off x="2625725" y="3886200"/>
            <a:ext cx="7186613" cy="13843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政治制度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（科举制、三省六部、皇权与相权）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壁画飞天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5579</Words>
  <Characters>0</Characters>
  <Application>Microsoft Office PowerPoint</Application>
  <DocSecurity>0</DocSecurity>
  <PresentationFormat>宽屏</PresentationFormat>
  <Lines>0</Lines>
  <Paragraphs>506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5" baseType="lpstr">
      <vt:lpstr>Arial</vt:lpstr>
      <vt:lpstr>宋体</vt:lpstr>
      <vt:lpstr>Wingdings</vt:lpstr>
      <vt:lpstr>微软雅黑</vt:lpstr>
      <vt:lpstr>思源黑体 CN Bold</vt:lpstr>
      <vt:lpstr>Times New Roman</vt:lpstr>
      <vt:lpstr>黑体</vt:lpstr>
      <vt:lpstr>华文隶书</vt:lpstr>
      <vt:lpstr>隶书</vt:lpstr>
      <vt:lpstr>Calibri</vt:lpstr>
      <vt:lpstr>楷体_GB2312</vt:lpstr>
      <vt:lpstr>楷体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cp:keywords/>
  <dc:description/>
  <cp:lastModifiedBy>Yogi Tu</cp:lastModifiedBy>
  <cp:revision>554</cp:revision>
  <dcterms:created xsi:type="dcterms:W3CDTF">2016-04-02T08:08:00Z</dcterms:created>
  <dcterms:modified xsi:type="dcterms:W3CDTF">2021-05-30T11:26:09Z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2052-9.1.0.4856</vt:lpwstr>
  </property>
  <property fmtid="{D5CDD505-2E9C-101B-9397-08002B2CF9AE}" pid="3" name="ICV">
    <vt:lpwstr>8F217FAB37504032B1F73DDA2DB63449</vt:lpwstr>
  </property>
</Properties>
</file>