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56" r:id="rId4"/>
    <p:sldId id="298" r:id="rId6"/>
    <p:sldId id="342" r:id="rId7"/>
    <p:sldId id="339" r:id="rId8"/>
    <p:sldId id="299" r:id="rId9"/>
    <p:sldId id="609" r:id="rId10"/>
    <p:sldId id="660" r:id="rId11"/>
    <p:sldId id="678" r:id="rId12"/>
    <p:sldId id="684" r:id="rId13"/>
    <p:sldId id="659" r:id="rId14"/>
    <p:sldId id="707" r:id="rId15"/>
    <p:sldId id="672" r:id="rId16"/>
    <p:sldId id="610" r:id="rId17"/>
    <p:sldId id="669" r:id="rId18"/>
    <p:sldId id="676" r:id="rId19"/>
    <p:sldId id="658" r:id="rId20"/>
    <p:sldId id="708" r:id="rId21"/>
    <p:sldId id="673" r:id="rId22"/>
    <p:sldId id="667" r:id="rId23"/>
    <p:sldId id="663" r:id="rId24"/>
    <p:sldId id="666" r:id="rId25"/>
    <p:sldId id="671" r:id="rId26"/>
    <p:sldId id="668" r:id="rId27"/>
    <p:sldId id="674" r:id="rId28"/>
    <p:sldId id="711" r:id="rId29"/>
    <p:sldId id="670" r:id="rId30"/>
    <p:sldId id="685" r:id="rId31"/>
    <p:sldId id="709" r:id="rId32"/>
    <p:sldId id="682" r:id="rId33"/>
    <p:sldId id="710" r:id="rId34"/>
    <p:sldId id="712" r:id="rId35"/>
    <p:sldId id="340" r:id="rId36"/>
    <p:sldId id="687" r:id="rId37"/>
    <p:sldId id="338" r:id="rId38"/>
  </p:sldIdLst>
  <p:sldSz cx="12192000" cy="6858000"/>
  <p:notesSz cx="6858000" cy="9144000"/>
  <p:embeddedFontLst>
    <p:embeddedFont>
      <p:font typeface="微软雅黑" panose="020B0503020204020204" pitchFamily="34" charset="-122"/>
      <p:regular r:id="rId42"/>
    </p:embeddedFont>
    <p:embeddedFont>
      <p:font typeface="微软雅黑 Light" panose="020B0502040204020203" pitchFamily="34" charset="-122"/>
      <p:regular r:id="rId43"/>
    </p:embeddedFont>
    <p:embeddedFont>
      <p:font typeface="仿宋" panose="02010609060101010101" pitchFamily="49" charset="-122"/>
      <p:regular r:id="rId44"/>
    </p:embeddedFont>
    <p:embeddedFont>
      <p:font typeface="等线" panose="02010600030101010101" charset="-122"/>
      <p:regular r:id="rId45"/>
    </p:embeddedFont>
    <p:embeddedFont>
      <p:font typeface="Calibri" panose="020F0502020204030204" pitchFamily="34" charset="0"/>
      <p:regular r:id="rId46"/>
      <p:bold r:id="rId47"/>
      <p:italic r:id="rId48"/>
      <p:boldItalic r:id="rId49"/>
    </p:embeddedFont>
    <p:embeddedFont>
      <p:font typeface="楷体" panose="02010609060101010101" charset="-122"/>
      <p:regular r:id="rId50"/>
    </p:embeddedFont>
    <p:embeddedFont>
      <p:font typeface="等线 Light" panose="02010600030101010101" charset="-122"/>
      <p:regular r:id="rId5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CAE"/>
    <a:srgbClr val="F5B68B"/>
    <a:srgbClr val="B78152"/>
    <a:srgbClr val="E6E6E6"/>
    <a:srgbClr val="8A4F2C"/>
    <a:srgbClr val="FDF8EB"/>
    <a:srgbClr val="FBF7E9"/>
    <a:srgbClr val="FDF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97" autoAdjust="0"/>
    <p:restoredTop sz="94660"/>
  </p:normalViewPr>
  <p:slideViewPr>
    <p:cSldViewPr snapToGrid="0" showGuides="1">
      <p:cViewPr>
        <p:scale>
          <a:sx n="98" d="100"/>
          <a:sy n="98" d="100"/>
        </p:scale>
        <p:origin x="210" y="408"/>
      </p:cViewPr>
      <p:guideLst>
        <p:guide orient="horz" pos="2123"/>
        <p:guide pos="3858"/>
        <p:guide pos="7415"/>
        <p:guide pos="616"/>
        <p:guide pos="6635"/>
        <p:guide pos="70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notesMaster" Target="notesMasters/notesMaster1.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那么，如何来支持教研组长的校本研修。学校的课堂质量数据看板有一个非常有意思的发现，对于课堂问题的思维质量，各科中物理与英语是最高的，而</a:t>
            </a:r>
            <a:r>
              <a:rPr lang="zh-CN" altLang="en-US" sz="1200" dirty="0">
                <a:latin typeface="微软雅黑" panose="020B0503020204020204" pitchFamily="34" charset="-122"/>
                <a:ea typeface="微软雅黑" panose="020B0503020204020204" pitchFamily="34" charset="-122"/>
              </a:rPr>
              <a:t>学校初中部物理学科与英语学科学生学业表现优秀率最高。</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3FA2AE7-90A5-467E-9D46-D73C172B8CE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BF8934-6CED-46F5-B7D3-6CA1036312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
    <p:spTree>
      <p:nvGrpSpPr>
        <p:cNvPr id="1" name=""/>
        <p:cNvGrpSpPr/>
        <p:nvPr/>
      </p:nvGrpSpPr>
      <p:grpSpPr>
        <a:xfrm>
          <a:off x="0" y="0"/>
          <a:ext cx="0" cy="0"/>
          <a:chOff x="0" y="0"/>
          <a:chExt cx="0" cy="0"/>
        </a:xfrm>
      </p:grpSpPr>
      <p:sp>
        <p:nvSpPr>
          <p:cNvPr id="11" name="正文级别 1…"/>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351155">
              <a:lnSpc>
                <a:spcPct val="100000"/>
              </a:lnSpc>
              <a:spcBef>
                <a:spcPts val="0"/>
              </a:spcBef>
              <a:buSzTx/>
              <a:buNone/>
              <a:defRPr sz="1500" b="1"/>
            </a:lvl1pPr>
            <a:lvl2pPr marL="495300" indent="-190500" defTabSz="351155">
              <a:lnSpc>
                <a:spcPct val="100000"/>
              </a:lnSpc>
              <a:spcBef>
                <a:spcPts val="0"/>
              </a:spcBef>
              <a:defRPr sz="1500" b="1"/>
            </a:lvl2pPr>
            <a:lvl3pPr marL="800100" indent="-190500" defTabSz="351155">
              <a:lnSpc>
                <a:spcPct val="100000"/>
              </a:lnSpc>
              <a:spcBef>
                <a:spcPts val="0"/>
              </a:spcBef>
              <a:defRPr sz="1500" b="1"/>
            </a:lvl3pPr>
            <a:lvl4pPr marL="1104900" indent="-190500" defTabSz="351155">
              <a:lnSpc>
                <a:spcPct val="100000"/>
              </a:lnSpc>
              <a:spcBef>
                <a:spcPts val="0"/>
              </a:spcBef>
              <a:defRPr sz="1500" b="1"/>
            </a:lvl4pPr>
            <a:lvl5pPr marL="1409700" indent="-190500" defTabSz="351155">
              <a:lnSpc>
                <a:spcPct val="100000"/>
              </a:lnSpc>
              <a:spcBef>
                <a:spcPts val="0"/>
              </a:spcBef>
              <a:defRPr sz="1500" b="1"/>
            </a:lvl5pPr>
          </a:lstStyle>
          <a:p>
            <a:r>
              <a:t>作者和日期</a:t>
            </a:r>
          </a:p>
          <a:p>
            <a:pPr lvl="1"/>
          </a:p>
          <a:p>
            <a:pPr lvl="2"/>
          </a:p>
          <a:p>
            <a:pPr lvl="3"/>
          </a:p>
          <a:p>
            <a:pPr lvl="4"/>
          </a:p>
        </p:txBody>
      </p:sp>
      <p:sp>
        <p:nvSpPr>
          <p:cNvPr id="12" name="演示文稿标题"/>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演示文稿标题</a:t>
            </a:r>
          </a:p>
        </p:txBody>
      </p:sp>
      <p:sp>
        <p:nvSpPr>
          <p:cNvPr id="13" name="正文级别 1…"/>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演示文稿副标题</a:t>
            </a:r>
          </a:p>
        </p:txBody>
      </p:sp>
      <p:sp>
        <p:nvSpPr>
          <p:cNvPr id="1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鳄梨和酸橙"/>
          <p:cNvSpPr>
            <a:spLocks noGrp="1"/>
          </p:cNvSpPr>
          <p:nvPr>
            <p:ph type="pic" idx="21"/>
          </p:nvPr>
        </p:nvSpPr>
        <p:spPr>
          <a:xfrm>
            <a:off x="-577850" y="-647700"/>
            <a:ext cx="13373100" cy="8009467"/>
          </a:xfrm>
          <a:prstGeom prst="rect">
            <a:avLst/>
          </a:prstGeom>
        </p:spPr>
        <p:txBody>
          <a:bodyPr lIns="91439" tIns="45719" rIns="91439" bIns="45719" numCol="1" spcCol="38100">
            <a:noAutofit/>
          </a:bodyPr>
          <a:lstStyle/>
          <a:p/>
        </p:txBody>
      </p:sp>
      <p:sp>
        <p:nvSpPr>
          <p:cNvPr id="22" name="演示文稿标题"/>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演示文稿标题</a:t>
            </a:r>
          </a:p>
        </p:txBody>
      </p:sp>
      <p:sp>
        <p:nvSpPr>
          <p:cNvPr id="23" name="正文级别 1…"/>
          <p:cNvSpPr txBox="1">
            <a:spLocks noGrp="1"/>
          </p:cNvSpPr>
          <p:nvPr>
            <p:ph type="body" sz="quarter" idx="1" hasCustomPrompt="1"/>
          </p:nvPr>
        </p:nvSpPr>
        <p:spPr>
          <a:xfrm>
            <a:off x="603845" y="553069"/>
            <a:ext cx="10984311" cy="318490"/>
          </a:xfrm>
          <a:prstGeom prst="rect">
            <a:avLst/>
          </a:prstGeom>
        </p:spPr>
        <p:txBody>
          <a:bodyPr lIns="45718" tIns="45718" rIns="45718" bIns="45718" numCol="1" spcCol="38100"/>
          <a:lstStyle>
            <a:lvl1pPr marL="0" indent="0" defTabSz="351155">
              <a:lnSpc>
                <a:spcPct val="100000"/>
              </a:lnSpc>
              <a:spcBef>
                <a:spcPts val="0"/>
              </a:spcBef>
              <a:buSzTx/>
              <a:buNone/>
              <a:defRPr sz="1500" b="1"/>
            </a:lvl1pPr>
            <a:lvl2pPr marL="495300" indent="-190500" defTabSz="351155">
              <a:lnSpc>
                <a:spcPct val="100000"/>
              </a:lnSpc>
              <a:spcBef>
                <a:spcPts val="0"/>
              </a:spcBef>
              <a:defRPr sz="1500" b="1"/>
            </a:lvl2pPr>
            <a:lvl3pPr marL="800100" indent="-190500" defTabSz="351155">
              <a:lnSpc>
                <a:spcPct val="100000"/>
              </a:lnSpc>
              <a:spcBef>
                <a:spcPts val="0"/>
              </a:spcBef>
              <a:defRPr sz="1500" b="1"/>
            </a:lvl3pPr>
            <a:lvl4pPr marL="1104900" indent="-190500" defTabSz="351155">
              <a:lnSpc>
                <a:spcPct val="100000"/>
              </a:lnSpc>
              <a:spcBef>
                <a:spcPts val="0"/>
              </a:spcBef>
              <a:defRPr sz="1500" b="1"/>
            </a:lvl4pPr>
            <a:lvl5pPr marL="1409700" indent="-190500" defTabSz="351155">
              <a:lnSpc>
                <a:spcPct val="100000"/>
              </a:lnSpc>
              <a:spcBef>
                <a:spcPts val="0"/>
              </a:spcBef>
              <a:defRPr sz="1500" b="1"/>
            </a:lvl5pPr>
          </a:lstStyle>
          <a:p>
            <a:r>
              <a:t>作者和日期</a:t>
            </a:r>
          </a:p>
          <a:p>
            <a:pPr lvl="1"/>
          </a:p>
          <a:p>
            <a:pPr lvl="2"/>
          </a:p>
          <a:p>
            <a:pPr lvl="3"/>
          </a:p>
          <a:p>
            <a:pPr lvl="4"/>
          </a:p>
        </p:txBody>
      </p:sp>
      <p:sp>
        <p:nvSpPr>
          <p:cNvPr id="24" name="正文级别 1…"/>
          <p:cNvSpPr txBox="1">
            <a:spLocks noGrp="1"/>
          </p:cNvSpPr>
          <p:nvPr>
            <p:ph type="body" sz="quarter" idx="22" hasCustomPrompt="1"/>
          </p:nvPr>
        </p:nvSpPr>
        <p:spPr>
          <a:xfrm>
            <a:off x="603250" y="5804955"/>
            <a:ext cx="10985500" cy="558477"/>
          </a:xfrm>
          <a:prstGeom prst="rect">
            <a:avLst/>
          </a:prstGeom>
        </p:spPr>
        <p:txBody>
          <a:bodyPr numCol="1" spcCol="38100"/>
          <a:lstStyle>
            <a:lvl1pPr marL="0" indent="0" defTabSz="412750">
              <a:lnSpc>
                <a:spcPct val="100000"/>
              </a:lnSpc>
              <a:spcBef>
                <a:spcPts val="0"/>
              </a:spcBef>
              <a:buSzTx/>
              <a:buNone/>
              <a:defRPr sz="2750" b="1"/>
            </a:lvl1pPr>
          </a:lstStyle>
          <a:p>
            <a:r>
              <a:t>演示文稿副标题</a:t>
            </a:r>
          </a:p>
        </p:txBody>
      </p:sp>
      <p:sp>
        <p:nvSpPr>
          <p:cNvPr id="2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一碗三文鱼饼、沙拉和鹰嘴豆泥"/>
          <p:cNvSpPr>
            <a:spLocks noGrp="1"/>
          </p:cNvSpPr>
          <p:nvPr>
            <p:ph type="pic" idx="21"/>
          </p:nvPr>
        </p:nvSpPr>
        <p:spPr>
          <a:xfrm>
            <a:off x="5486400" y="-101600"/>
            <a:ext cx="6072419" cy="7067550"/>
          </a:xfrm>
          <a:prstGeom prst="rect">
            <a:avLst/>
          </a:prstGeom>
        </p:spPr>
        <p:txBody>
          <a:bodyPr lIns="91439" tIns="45719" rIns="91439" bIns="45719" numCol="1" spcCol="38100">
            <a:noAutofit/>
          </a:bodyPr>
          <a:lstStyle/>
          <a:p/>
        </p:txBody>
      </p:sp>
      <p:sp>
        <p:nvSpPr>
          <p:cNvPr id="33" name="幻灯片标题"/>
          <p:cNvSpPr txBox="1">
            <a:spLocks noGrp="1"/>
          </p:cNvSpPr>
          <p:nvPr>
            <p:ph type="title" hasCustomPrompt="1"/>
          </p:nvPr>
        </p:nvSpPr>
        <p:spPr>
          <a:xfrm>
            <a:off x="603250" y="635000"/>
            <a:ext cx="4889500" cy="2941137"/>
          </a:xfrm>
          <a:prstGeom prst="rect">
            <a:avLst/>
          </a:prstGeom>
        </p:spPr>
        <p:txBody>
          <a:bodyPr anchor="b"/>
          <a:lstStyle/>
          <a:p>
            <a:r>
              <a:t>幻灯片标题</a:t>
            </a:r>
          </a:p>
        </p:txBody>
      </p:sp>
      <p:sp>
        <p:nvSpPr>
          <p:cNvPr id="34" name="正文级别 1…"/>
          <p:cNvSpPr txBox="1">
            <a:spLocks noGrp="1"/>
          </p:cNvSpPr>
          <p:nvPr>
            <p:ph type="body" sz="quarter" idx="1" hasCustomPrompt="1"/>
          </p:nvPr>
        </p:nvSpPr>
        <p:spPr>
          <a:xfrm>
            <a:off x="603250" y="3530288"/>
            <a:ext cx="4889500" cy="2692712"/>
          </a:xfrm>
          <a:prstGeom prst="rect">
            <a:avLst/>
          </a:prstGeom>
        </p:spPr>
        <p:txBody>
          <a:bodyPr numCol="1" spcCol="38100"/>
          <a:lstStyle>
            <a:lvl1pPr marL="0" indent="0" defTabSz="412750">
              <a:lnSpc>
                <a:spcPct val="100000"/>
              </a:lnSpc>
              <a:spcBef>
                <a:spcPts val="0"/>
              </a:spcBef>
              <a:buSzTx/>
              <a:buNone/>
              <a:defRPr sz="2750" b="1"/>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r>
              <a:t>幻灯片副标题</a:t>
            </a:r>
          </a:p>
          <a:p>
            <a:pPr lvl="1"/>
          </a:p>
          <a:p>
            <a:pPr lvl="2"/>
          </a:p>
          <a:p>
            <a:pPr lvl="3"/>
          </a:p>
          <a:p>
            <a:pPr lvl="4"/>
          </a:p>
        </p:txBody>
      </p:sp>
      <p:sp>
        <p:nvSpPr>
          <p:cNvPr id="35" name="幻灯片编号"/>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42" name="幻灯片标题"/>
          <p:cNvSpPr txBox="1">
            <a:spLocks noGrp="1"/>
          </p:cNvSpPr>
          <p:nvPr>
            <p:ph type="title" hasCustomPrompt="1"/>
          </p:nvPr>
        </p:nvSpPr>
        <p:spPr>
          <a:xfrm>
            <a:off x="603250" y="539750"/>
            <a:ext cx="10985500" cy="716582"/>
          </a:xfrm>
          <a:prstGeom prst="rect">
            <a:avLst/>
          </a:prstGeom>
        </p:spPr>
        <p:txBody>
          <a:bodyPr/>
          <a:lstStyle/>
          <a:p>
            <a:r>
              <a:t>幻灯片标题</a:t>
            </a:r>
          </a:p>
        </p:txBody>
      </p:sp>
      <p:sp>
        <p:nvSpPr>
          <p:cNvPr id="43" name="正文级别 1…"/>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363220">
              <a:lnSpc>
                <a:spcPct val="100000"/>
              </a:lnSpc>
              <a:spcBef>
                <a:spcPts val="0"/>
              </a:spcBef>
              <a:buSzTx/>
              <a:buNone/>
              <a:defRPr b="1"/>
            </a:lvl1pPr>
            <a:lvl2pPr defTabSz="363220">
              <a:lnSpc>
                <a:spcPct val="100000"/>
              </a:lnSpc>
              <a:spcBef>
                <a:spcPts val="0"/>
              </a:spcBef>
              <a:defRPr b="1"/>
            </a:lvl2pPr>
            <a:lvl3pPr defTabSz="363220">
              <a:lnSpc>
                <a:spcPct val="100000"/>
              </a:lnSpc>
              <a:spcBef>
                <a:spcPts val="0"/>
              </a:spcBef>
              <a:defRPr b="1"/>
            </a:lvl3pPr>
            <a:lvl4pPr defTabSz="363220">
              <a:lnSpc>
                <a:spcPct val="100000"/>
              </a:lnSpc>
              <a:spcBef>
                <a:spcPts val="0"/>
              </a:spcBef>
              <a:defRPr b="1"/>
            </a:lvl4pPr>
            <a:lvl5pPr defTabSz="363220">
              <a:lnSpc>
                <a:spcPct val="100000"/>
              </a:lnSpc>
              <a:spcBef>
                <a:spcPts val="0"/>
              </a:spcBef>
              <a:defRPr b="1"/>
            </a:lvl5pPr>
          </a:lstStyle>
          <a:p>
            <a:r>
              <a:t>幻灯片副标题</a:t>
            </a:r>
          </a:p>
          <a:p>
            <a:pPr lvl="1"/>
          </a:p>
          <a:p>
            <a:pPr lvl="2"/>
          </a:p>
          <a:p>
            <a:pPr lvl="3"/>
          </a:p>
          <a:p>
            <a:pPr lvl="4"/>
          </a:p>
        </p:txBody>
      </p:sp>
      <p:sp>
        <p:nvSpPr>
          <p:cNvPr id="44" name="正文级别 1…"/>
          <p:cNvSpPr txBox="1">
            <a:spLocks noGrp="1"/>
          </p:cNvSpPr>
          <p:nvPr>
            <p:ph type="body" idx="21" hasCustomPrompt="1"/>
          </p:nvPr>
        </p:nvSpPr>
        <p:spPr>
          <a:xfrm>
            <a:off x="603250" y="2124252"/>
            <a:ext cx="10985500" cy="4128007"/>
          </a:xfrm>
          <a:prstGeom prst="rect">
            <a:avLst/>
          </a:prstGeom>
        </p:spPr>
        <p:txBody>
          <a:bodyPr numCol="1" spcCol="38100"/>
          <a:lstStyle/>
          <a:p>
            <a:r>
              <a:t>幻灯片项目符号文本</a:t>
            </a:r>
          </a:p>
        </p:txBody>
      </p:sp>
      <p:sp>
        <p:nvSpPr>
          <p:cNvPr id="4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52" name="正文级别 1…"/>
          <p:cNvSpPr txBox="1">
            <a:spLocks noGrp="1"/>
          </p:cNvSpPr>
          <p:nvPr>
            <p:ph type="body" idx="1" hasCustomPrompt="1"/>
          </p:nvPr>
        </p:nvSpPr>
        <p:spPr>
          <a:prstGeom prst="rect">
            <a:avLst/>
          </a:prstGeom>
        </p:spPr>
        <p:txBody>
          <a:bodyPr/>
          <a:lstStyle/>
          <a:p>
            <a:r>
              <a:t>幻灯片项目符号文本</a:t>
            </a:r>
          </a:p>
          <a:p>
            <a:pPr lvl="1"/>
          </a:p>
          <a:p>
            <a:pPr lvl="2"/>
          </a:p>
          <a:p>
            <a:pPr lvl="3"/>
          </a:p>
          <a:p>
            <a:pPr lvl="4"/>
          </a:p>
        </p:txBody>
      </p:sp>
      <p:sp>
        <p:nvSpPr>
          <p:cNvPr id="5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0" name="正文级别 1…"/>
          <p:cNvSpPr txBox="1">
            <a:spLocks noGrp="1"/>
          </p:cNvSpPr>
          <p:nvPr>
            <p:ph type="body" sz="quarter" idx="1" hasCustomPrompt="1"/>
          </p:nvPr>
        </p:nvSpPr>
        <p:spPr>
          <a:xfrm>
            <a:off x="603250" y="1186481"/>
            <a:ext cx="4889500" cy="467391"/>
          </a:xfrm>
          <a:prstGeom prst="rect">
            <a:avLst/>
          </a:prstGeom>
        </p:spPr>
        <p:txBody>
          <a:bodyPr lIns="45718" tIns="45718" rIns="45718" bIns="45718" numCol="1" spcCol="38100"/>
          <a:lstStyle>
            <a:lvl1pPr marL="0" indent="0" defTabSz="363220">
              <a:lnSpc>
                <a:spcPct val="100000"/>
              </a:lnSpc>
              <a:spcBef>
                <a:spcPts val="0"/>
              </a:spcBef>
              <a:buSzTx/>
              <a:buNone/>
              <a:defRPr b="1"/>
            </a:lvl1pPr>
            <a:lvl2pPr defTabSz="363220">
              <a:lnSpc>
                <a:spcPct val="100000"/>
              </a:lnSpc>
              <a:spcBef>
                <a:spcPts val="0"/>
              </a:spcBef>
              <a:defRPr b="1"/>
            </a:lvl2pPr>
            <a:lvl3pPr defTabSz="363220">
              <a:lnSpc>
                <a:spcPct val="100000"/>
              </a:lnSpc>
              <a:spcBef>
                <a:spcPts val="0"/>
              </a:spcBef>
              <a:defRPr b="1"/>
            </a:lvl3pPr>
            <a:lvl4pPr defTabSz="363220">
              <a:lnSpc>
                <a:spcPct val="100000"/>
              </a:lnSpc>
              <a:spcBef>
                <a:spcPts val="0"/>
              </a:spcBef>
              <a:defRPr b="1"/>
            </a:lvl4pPr>
            <a:lvl5pPr defTabSz="363220">
              <a:lnSpc>
                <a:spcPct val="100000"/>
              </a:lnSpc>
              <a:spcBef>
                <a:spcPts val="0"/>
              </a:spcBef>
              <a:defRPr b="1"/>
            </a:lvl5pPr>
          </a:lstStyle>
          <a:p>
            <a:r>
              <a:t>幻灯片副标题</a:t>
            </a:r>
          </a:p>
          <a:p>
            <a:pPr lvl="1"/>
          </a:p>
          <a:p>
            <a:pPr lvl="2"/>
          </a:p>
          <a:p>
            <a:pPr lvl="3"/>
          </a:p>
          <a:p>
            <a:pPr lvl="4"/>
          </a:p>
        </p:txBody>
      </p:sp>
      <p:sp>
        <p:nvSpPr>
          <p:cNvPr id="61" name="正文级别 1…"/>
          <p:cNvSpPr txBox="1">
            <a:spLocks noGrp="1"/>
          </p:cNvSpPr>
          <p:nvPr>
            <p:ph type="body" sz="half" idx="21" hasCustomPrompt="1"/>
          </p:nvPr>
        </p:nvSpPr>
        <p:spPr>
          <a:xfrm>
            <a:off x="603250" y="2124252"/>
            <a:ext cx="4889500" cy="4128316"/>
          </a:xfrm>
          <a:prstGeom prst="rect">
            <a:avLst/>
          </a:prstGeom>
        </p:spPr>
        <p:txBody>
          <a:bodyPr numCol="1" spcCol="38100"/>
          <a:lstStyle/>
          <a:p>
            <a:r>
              <a:t>幻灯片项目符号文本</a:t>
            </a:r>
          </a:p>
        </p:txBody>
      </p:sp>
      <p:sp>
        <p:nvSpPr>
          <p:cNvPr id="62" name="一碗宽意大利面配有欧芹黄油、烤榛子和帕尔马干酪"/>
          <p:cNvSpPr>
            <a:spLocks noGrp="1"/>
          </p:cNvSpPr>
          <p:nvPr>
            <p:ph type="pic" idx="22"/>
          </p:nvPr>
        </p:nvSpPr>
        <p:spPr>
          <a:xfrm>
            <a:off x="6096000" y="-203633"/>
            <a:ext cx="5458437" cy="7277917"/>
          </a:xfrm>
          <a:prstGeom prst="rect">
            <a:avLst/>
          </a:prstGeom>
        </p:spPr>
        <p:txBody>
          <a:bodyPr lIns="91439" tIns="45719" rIns="91439" bIns="45719" numCol="1" spcCol="38100">
            <a:noAutofit/>
          </a:bodyPr>
          <a:lstStyle/>
          <a:p/>
        </p:txBody>
      </p:sp>
      <p:sp>
        <p:nvSpPr>
          <p:cNvPr id="63" name="幻灯片标题"/>
          <p:cNvSpPr txBox="1">
            <a:spLocks noGrp="1"/>
          </p:cNvSpPr>
          <p:nvPr>
            <p:ph type="title" hasCustomPrompt="1"/>
          </p:nvPr>
        </p:nvSpPr>
        <p:spPr>
          <a:xfrm>
            <a:off x="603250" y="539750"/>
            <a:ext cx="4889500" cy="717550"/>
          </a:xfrm>
          <a:prstGeom prst="rect">
            <a:avLst/>
          </a:prstGeom>
        </p:spPr>
        <p:txBody>
          <a:bodyPr/>
          <a:lstStyle/>
          <a:p>
            <a:r>
              <a:t>幻灯片标题</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节">
    <p:spTree>
      <p:nvGrpSpPr>
        <p:cNvPr id="1" name=""/>
        <p:cNvGrpSpPr/>
        <p:nvPr/>
      </p:nvGrpSpPr>
      <p:grpSpPr>
        <a:xfrm>
          <a:off x="0" y="0"/>
          <a:ext cx="0" cy="0"/>
          <a:chOff x="0" y="0"/>
          <a:chExt cx="0" cy="0"/>
        </a:xfrm>
      </p:grpSpPr>
      <p:sp>
        <p:nvSpPr>
          <p:cNvPr id="71" name="章节标题"/>
          <p:cNvSpPr txBox="1">
            <a:spLocks noGrp="1"/>
          </p:cNvSpPr>
          <p:nvPr>
            <p:ph type="title" hasCustomPrompt="1"/>
          </p:nvPr>
        </p:nvSpPr>
        <p:spPr>
          <a:xfrm>
            <a:off x="603248" y="2266950"/>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章节标题</a:t>
            </a:r>
          </a:p>
        </p:txBody>
      </p:sp>
      <p:sp>
        <p:nvSpPr>
          <p:cNvPr id="72" name="幻灯片编号"/>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9" name="幻灯片标题"/>
          <p:cNvSpPr txBox="1">
            <a:spLocks noGrp="1"/>
          </p:cNvSpPr>
          <p:nvPr>
            <p:ph type="title" hasCustomPrompt="1"/>
          </p:nvPr>
        </p:nvSpPr>
        <p:spPr>
          <a:xfrm>
            <a:off x="603250" y="539750"/>
            <a:ext cx="10985500" cy="717475"/>
          </a:xfrm>
          <a:prstGeom prst="rect">
            <a:avLst/>
          </a:prstGeom>
        </p:spPr>
        <p:txBody>
          <a:bodyPr/>
          <a:lstStyle/>
          <a:p>
            <a:r>
              <a:t>幻灯片标题</a:t>
            </a:r>
          </a:p>
        </p:txBody>
      </p:sp>
      <p:sp>
        <p:nvSpPr>
          <p:cNvPr id="80" name="正文级别 1…"/>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363220">
              <a:lnSpc>
                <a:spcPct val="100000"/>
              </a:lnSpc>
              <a:spcBef>
                <a:spcPts val="0"/>
              </a:spcBef>
              <a:buSzTx/>
              <a:buNone/>
              <a:defRPr b="1"/>
            </a:lvl1pPr>
            <a:lvl2pPr defTabSz="363220">
              <a:lnSpc>
                <a:spcPct val="100000"/>
              </a:lnSpc>
              <a:spcBef>
                <a:spcPts val="0"/>
              </a:spcBef>
              <a:defRPr b="1"/>
            </a:lvl2pPr>
            <a:lvl3pPr defTabSz="363220">
              <a:lnSpc>
                <a:spcPct val="100000"/>
              </a:lnSpc>
              <a:spcBef>
                <a:spcPts val="0"/>
              </a:spcBef>
              <a:defRPr b="1"/>
            </a:lvl3pPr>
            <a:lvl4pPr defTabSz="363220">
              <a:lnSpc>
                <a:spcPct val="100000"/>
              </a:lnSpc>
              <a:spcBef>
                <a:spcPts val="0"/>
              </a:spcBef>
              <a:defRPr b="1"/>
            </a:lvl4pPr>
            <a:lvl5pPr defTabSz="363220">
              <a:lnSpc>
                <a:spcPct val="100000"/>
              </a:lnSpc>
              <a:spcBef>
                <a:spcPts val="0"/>
              </a:spcBef>
              <a:defRPr b="1"/>
            </a:lvl5pPr>
          </a:lstStyle>
          <a:p>
            <a:r>
              <a:t>幻灯片副标题</a:t>
            </a:r>
          </a:p>
          <a:p>
            <a:pPr lvl="1"/>
          </a:p>
          <a:p>
            <a:pPr lvl="2"/>
          </a:p>
          <a:p>
            <a:pPr lvl="3"/>
          </a:p>
          <a:p>
            <a:pPr lvl="4"/>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议程">
    <p:spTree>
      <p:nvGrpSpPr>
        <p:cNvPr id="1" name=""/>
        <p:cNvGrpSpPr/>
        <p:nvPr/>
      </p:nvGrpSpPr>
      <p:grpSpPr>
        <a:xfrm>
          <a:off x="0" y="0"/>
          <a:ext cx="0" cy="0"/>
          <a:chOff x="0" y="0"/>
          <a:chExt cx="0" cy="0"/>
        </a:xfrm>
      </p:grpSpPr>
      <p:sp>
        <p:nvSpPr>
          <p:cNvPr id="88" name="议程标题"/>
          <p:cNvSpPr txBox="1">
            <a:spLocks noGrp="1"/>
          </p:cNvSpPr>
          <p:nvPr>
            <p:ph type="title" hasCustomPrompt="1"/>
          </p:nvPr>
        </p:nvSpPr>
        <p:spPr>
          <a:xfrm>
            <a:off x="603250" y="539750"/>
            <a:ext cx="10985500" cy="717550"/>
          </a:xfrm>
          <a:prstGeom prst="rect">
            <a:avLst/>
          </a:prstGeom>
        </p:spPr>
        <p:txBody>
          <a:bodyPr/>
          <a:lstStyle/>
          <a:p>
            <a:r>
              <a:t>议程标题</a:t>
            </a:r>
          </a:p>
        </p:txBody>
      </p:sp>
      <p:sp>
        <p:nvSpPr>
          <p:cNvPr id="89" name="正文级别 1…"/>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363220">
              <a:lnSpc>
                <a:spcPct val="100000"/>
              </a:lnSpc>
              <a:spcBef>
                <a:spcPts val="0"/>
              </a:spcBef>
              <a:buSzTx/>
              <a:buNone/>
              <a:defRPr b="1"/>
            </a:lvl1pPr>
            <a:lvl2pPr defTabSz="363220">
              <a:lnSpc>
                <a:spcPct val="100000"/>
              </a:lnSpc>
              <a:spcBef>
                <a:spcPts val="0"/>
              </a:spcBef>
              <a:defRPr b="1"/>
            </a:lvl2pPr>
            <a:lvl3pPr defTabSz="363220">
              <a:lnSpc>
                <a:spcPct val="100000"/>
              </a:lnSpc>
              <a:spcBef>
                <a:spcPts val="0"/>
              </a:spcBef>
              <a:defRPr b="1"/>
            </a:lvl3pPr>
            <a:lvl4pPr defTabSz="363220">
              <a:lnSpc>
                <a:spcPct val="100000"/>
              </a:lnSpc>
              <a:spcBef>
                <a:spcPts val="0"/>
              </a:spcBef>
              <a:defRPr b="1"/>
            </a:lvl4pPr>
            <a:lvl5pPr defTabSz="363220">
              <a:lnSpc>
                <a:spcPct val="100000"/>
              </a:lnSpc>
              <a:spcBef>
                <a:spcPts val="0"/>
              </a:spcBef>
              <a:defRPr b="1"/>
            </a:lvl5pPr>
          </a:lstStyle>
          <a:p>
            <a:r>
              <a:t>议程副标题</a:t>
            </a:r>
          </a:p>
          <a:p>
            <a:pPr lvl="1"/>
          </a:p>
          <a:p>
            <a:pPr lvl="2"/>
          </a:p>
          <a:p>
            <a:pPr lvl="3"/>
          </a:p>
          <a:p>
            <a:pPr lvl="4"/>
          </a:p>
        </p:txBody>
      </p:sp>
      <p:sp>
        <p:nvSpPr>
          <p:cNvPr id="90" name="正文级别 1…"/>
          <p:cNvSpPr txBox="1">
            <a:spLocks noGrp="1"/>
          </p:cNvSpPr>
          <p:nvPr>
            <p:ph type="body" idx="21" hasCustomPrompt="1"/>
          </p:nvPr>
        </p:nvSpPr>
        <p:spPr>
          <a:xfrm>
            <a:off x="603250" y="2124252"/>
            <a:ext cx="10985500" cy="4128007"/>
          </a:xfrm>
          <a:prstGeom prst="rect">
            <a:avLst/>
          </a:prstGeom>
        </p:spPr>
        <p:txBody>
          <a:bodyPr numCol="1" spcCol="38100"/>
          <a:lstStyle>
            <a:lvl1pPr marL="0" indent="0" defTabSz="412750">
              <a:lnSpc>
                <a:spcPct val="100000"/>
              </a:lnSpc>
              <a:spcBef>
                <a:spcPts val="900"/>
              </a:spcBef>
              <a:buSzTx/>
              <a:buNone/>
              <a:defRPr sz="2750" spc="-50"/>
            </a:lvl1pPr>
          </a:lstStyle>
          <a:p>
            <a:r>
              <a:t>议程主题</a:t>
            </a: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说明">
    <p:spTree>
      <p:nvGrpSpPr>
        <p:cNvPr id="1" name=""/>
        <p:cNvGrpSpPr/>
        <p:nvPr/>
      </p:nvGrpSpPr>
      <p:grpSpPr>
        <a:xfrm>
          <a:off x="0" y="0"/>
          <a:ext cx="0" cy="0"/>
          <a:chOff x="0" y="0"/>
          <a:chExt cx="0" cy="0"/>
        </a:xfrm>
      </p:grpSpPr>
      <p:sp>
        <p:nvSpPr>
          <p:cNvPr id="98" name="正文级别 1…"/>
          <p:cNvSpPr txBox="1">
            <a:spLocks noGrp="1"/>
          </p:cNvSpPr>
          <p:nvPr>
            <p:ph type="body" sz="half" idx="1" hasCustomPrompt="1"/>
          </p:nvPr>
        </p:nvSpPr>
        <p:spPr>
          <a:xfrm>
            <a:off x="603250" y="2460422"/>
            <a:ext cx="10985500" cy="1937157"/>
          </a:xfrm>
          <a:prstGeom prst="rect">
            <a:avLst/>
          </a:prstGeom>
        </p:spPr>
        <p:txBody>
          <a:bodyPr numCol="1" spcCol="38100"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说明</a:t>
            </a:r>
          </a:p>
          <a:p>
            <a:pPr lvl="1"/>
          </a:p>
          <a:p>
            <a:pPr lvl="2"/>
          </a:p>
          <a:p>
            <a:pPr lvl="3"/>
          </a:p>
          <a:p>
            <a:pPr lvl="4"/>
          </a:p>
        </p:txBody>
      </p:sp>
      <p:sp>
        <p:nvSpPr>
          <p:cNvPr id="9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显著事实">
    <p:spTree>
      <p:nvGrpSpPr>
        <p:cNvPr id="1" name=""/>
        <p:cNvGrpSpPr/>
        <p:nvPr/>
      </p:nvGrpSpPr>
      <p:grpSpPr>
        <a:xfrm>
          <a:off x="0" y="0"/>
          <a:ext cx="0" cy="0"/>
          <a:chOff x="0" y="0"/>
          <a:chExt cx="0" cy="0"/>
        </a:xfrm>
      </p:grpSpPr>
      <p:sp>
        <p:nvSpPr>
          <p:cNvPr id="106" name="正文级别 1…"/>
          <p:cNvSpPr txBox="1">
            <a:spLocks noGrp="1"/>
          </p:cNvSpPr>
          <p:nvPr>
            <p:ph type="body" idx="1" hasCustomPrompt="1"/>
          </p:nvPr>
        </p:nvSpPr>
        <p:spPr>
          <a:xfrm>
            <a:off x="603250" y="537963"/>
            <a:ext cx="10985500" cy="3620793"/>
          </a:xfrm>
          <a:prstGeom prst="rect">
            <a:avLst/>
          </a:prstGeom>
        </p:spPr>
        <p:txBody>
          <a:bodyPr numCol="1" spcCol="38100" anchor="b"/>
          <a:lstStyle>
            <a:lvl1pPr marL="0" indent="0" algn="ctr">
              <a:lnSpc>
                <a:spcPct val="80000"/>
              </a:lnSpc>
              <a:spcBef>
                <a:spcPts val="0"/>
              </a:spcBef>
              <a:buSzTx/>
              <a:buNone/>
              <a:defRPr sz="12500" b="1" spc="-125"/>
            </a:lvl1pPr>
            <a:lvl2pPr marL="0" indent="0" algn="ctr">
              <a:lnSpc>
                <a:spcPct val="80000"/>
              </a:lnSpc>
              <a:spcBef>
                <a:spcPts val="0"/>
              </a:spcBef>
              <a:buSzTx/>
              <a:buNone/>
              <a:defRPr sz="12500" b="1" spc="-125"/>
            </a:lvl2pPr>
            <a:lvl3pPr marL="0" indent="0" algn="ctr">
              <a:lnSpc>
                <a:spcPct val="80000"/>
              </a:lnSpc>
              <a:spcBef>
                <a:spcPts val="0"/>
              </a:spcBef>
              <a:buSzTx/>
              <a:buNone/>
              <a:defRPr sz="12500" b="1" spc="-125"/>
            </a:lvl3pPr>
            <a:lvl4pPr marL="0" indent="0" algn="ctr">
              <a:lnSpc>
                <a:spcPct val="80000"/>
              </a:lnSpc>
              <a:spcBef>
                <a:spcPts val="0"/>
              </a:spcBef>
              <a:buSzTx/>
              <a:buNone/>
              <a:defRPr sz="12500" b="1" spc="-125"/>
            </a:lvl4pPr>
            <a:lvl5pPr marL="0" indent="0" algn="ctr">
              <a:lnSpc>
                <a:spcPct val="80000"/>
              </a:lnSpc>
              <a:spcBef>
                <a:spcPts val="0"/>
              </a:spcBef>
              <a:buSzTx/>
              <a:buNone/>
              <a:defRPr sz="12500" b="1" spc="-125"/>
            </a:lvl5pPr>
          </a:lstStyle>
          <a:p>
            <a:r>
              <a:t>100%</a:t>
            </a:r>
          </a:p>
          <a:p>
            <a:pPr lvl="1"/>
          </a:p>
          <a:p>
            <a:pPr lvl="2"/>
          </a:p>
          <a:p>
            <a:pPr lvl="3"/>
          </a:p>
          <a:p>
            <a:pPr lvl="4"/>
          </a:p>
        </p:txBody>
      </p:sp>
      <p:sp>
        <p:nvSpPr>
          <p:cNvPr id="107" name="事实信息"/>
          <p:cNvSpPr txBox="1">
            <a:spLocks noGrp="1"/>
          </p:cNvSpPr>
          <p:nvPr>
            <p:ph type="body" sz="quarter" idx="21" hasCustomPrompt="1"/>
          </p:nvPr>
        </p:nvSpPr>
        <p:spPr>
          <a:xfrm>
            <a:off x="603250" y="4131090"/>
            <a:ext cx="10985500" cy="467390"/>
          </a:xfrm>
          <a:prstGeom prst="rect">
            <a:avLst/>
          </a:prstGeom>
        </p:spPr>
        <p:txBody>
          <a:bodyPr lIns="45718" tIns="45718" rIns="45718" bIns="45718" numCol="1" spcCol="38100"/>
          <a:lstStyle>
            <a:lvl1pPr marL="0" indent="0" algn="ctr" defTabSz="363220">
              <a:lnSpc>
                <a:spcPct val="100000"/>
              </a:lnSpc>
              <a:spcBef>
                <a:spcPts val="0"/>
              </a:spcBef>
              <a:buSzTx/>
              <a:buNone/>
              <a:defRPr b="1"/>
            </a:lvl1pPr>
          </a:lstStyle>
          <a:p>
            <a:r>
              <a:t>事实信息</a:t>
            </a:r>
          </a:p>
        </p:txBody>
      </p:sp>
      <p:sp>
        <p:nvSpPr>
          <p:cNvPr id="10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15" name="正文级别 1…"/>
          <p:cNvSpPr txBox="1">
            <a:spLocks noGrp="1"/>
          </p:cNvSpPr>
          <p:nvPr>
            <p:ph type="body" sz="quarter" idx="1" hasCustomPrompt="1"/>
          </p:nvPr>
        </p:nvSpPr>
        <p:spPr>
          <a:xfrm>
            <a:off x="1215012" y="5337727"/>
            <a:ext cx="10100027" cy="318490"/>
          </a:xfrm>
          <a:prstGeom prst="rect">
            <a:avLst/>
          </a:prstGeom>
        </p:spPr>
        <p:txBody>
          <a:bodyPr lIns="45718" tIns="45718" rIns="45718" bIns="45718" numCol="1" spcCol="38100"/>
          <a:lstStyle>
            <a:lvl1pPr marL="0" indent="0" defTabSz="351155">
              <a:lnSpc>
                <a:spcPct val="100000"/>
              </a:lnSpc>
              <a:spcBef>
                <a:spcPts val="0"/>
              </a:spcBef>
              <a:buSzTx/>
              <a:buNone/>
              <a:defRPr sz="1500" b="1"/>
            </a:lvl1pPr>
            <a:lvl2pPr marL="495300" indent="-190500" defTabSz="351155">
              <a:lnSpc>
                <a:spcPct val="100000"/>
              </a:lnSpc>
              <a:spcBef>
                <a:spcPts val="0"/>
              </a:spcBef>
              <a:defRPr sz="1500" b="1"/>
            </a:lvl2pPr>
            <a:lvl3pPr marL="800100" indent="-190500" defTabSz="351155">
              <a:lnSpc>
                <a:spcPct val="100000"/>
              </a:lnSpc>
              <a:spcBef>
                <a:spcPts val="0"/>
              </a:spcBef>
              <a:defRPr sz="1500" b="1"/>
            </a:lvl3pPr>
            <a:lvl4pPr marL="1104900" indent="-190500" defTabSz="351155">
              <a:lnSpc>
                <a:spcPct val="100000"/>
              </a:lnSpc>
              <a:spcBef>
                <a:spcPts val="0"/>
              </a:spcBef>
              <a:defRPr sz="1500" b="1"/>
            </a:lvl4pPr>
            <a:lvl5pPr marL="1409700" indent="-190500" defTabSz="351155">
              <a:lnSpc>
                <a:spcPct val="100000"/>
              </a:lnSpc>
              <a:spcBef>
                <a:spcPts val="0"/>
              </a:spcBef>
              <a:defRPr sz="1500" b="1"/>
            </a:lvl5pPr>
          </a:lstStyle>
          <a:p>
            <a:r>
              <a:t>属性</a:t>
            </a:r>
          </a:p>
          <a:p>
            <a:pPr lvl="1"/>
          </a:p>
          <a:p>
            <a:pPr lvl="2"/>
          </a:p>
          <a:p>
            <a:pPr lvl="3"/>
          </a:p>
          <a:p>
            <a:pPr lvl="4"/>
          </a:p>
        </p:txBody>
      </p:sp>
      <p:sp>
        <p:nvSpPr>
          <p:cNvPr id="116" name="正文级别 1…"/>
          <p:cNvSpPr txBox="1">
            <a:spLocks noGrp="1"/>
          </p:cNvSpPr>
          <p:nvPr>
            <p:ph type="body" sz="half" idx="21" hasCustomPrompt="1"/>
          </p:nvPr>
        </p:nvSpPr>
        <p:spPr>
          <a:xfrm>
            <a:off x="876962" y="2469930"/>
            <a:ext cx="10438077" cy="1918141"/>
          </a:xfrm>
          <a:prstGeom prst="rect">
            <a:avLst/>
          </a:prstGeom>
        </p:spPr>
        <p:txBody>
          <a:bodyPr numCol="1" spcCol="38100"/>
          <a:lstStyle>
            <a:lvl1pPr marL="234950" indent="-150495">
              <a:spcBef>
                <a:spcPts val="0"/>
              </a:spcBef>
              <a:buSzTx/>
              <a:buNone/>
              <a:defRPr sz="4250" spc="-100">
                <a:latin typeface="Helvetica Neue Medium"/>
                <a:ea typeface="Helvetica Neue Medium"/>
                <a:cs typeface="Helvetica Neue Medium"/>
                <a:sym typeface="Helvetica Neue Medium"/>
              </a:defRPr>
            </a:lvl1pPr>
          </a:lstStyle>
          <a:p>
            <a:r>
              <a:t>“著名引文”</a:t>
            </a: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124" name="一碗沙拉配有炒饭、水煮蛋和一双筷子"/>
          <p:cNvSpPr>
            <a:spLocks noGrp="1"/>
          </p:cNvSpPr>
          <p:nvPr>
            <p:ph type="pic" sz="quarter" idx="21"/>
          </p:nvPr>
        </p:nvSpPr>
        <p:spPr>
          <a:xfrm>
            <a:off x="7880350" y="508000"/>
            <a:ext cx="3719550" cy="2974839"/>
          </a:xfrm>
          <a:prstGeom prst="rect">
            <a:avLst/>
          </a:prstGeom>
        </p:spPr>
        <p:txBody>
          <a:bodyPr lIns="91439" tIns="45719" rIns="91439" bIns="45719" numCol="1" spcCol="38100">
            <a:noAutofit/>
          </a:bodyPr>
          <a:lstStyle/>
          <a:p/>
        </p:txBody>
      </p:sp>
      <p:sp>
        <p:nvSpPr>
          <p:cNvPr id="125" name="一碗三文鱼饼、沙拉和鹰嘴豆泥"/>
          <p:cNvSpPr>
            <a:spLocks noGrp="1"/>
          </p:cNvSpPr>
          <p:nvPr>
            <p:ph type="pic" sz="half" idx="22"/>
          </p:nvPr>
        </p:nvSpPr>
        <p:spPr>
          <a:xfrm>
            <a:off x="6750050" y="1989138"/>
            <a:ext cx="5219700" cy="6075091"/>
          </a:xfrm>
          <a:prstGeom prst="rect">
            <a:avLst/>
          </a:prstGeom>
        </p:spPr>
        <p:txBody>
          <a:bodyPr lIns="91439" tIns="45719" rIns="91439" bIns="45719" numCol="1" spcCol="38100">
            <a:noAutofit/>
          </a:bodyPr>
          <a:lstStyle/>
          <a:p/>
        </p:txBody>
      </p:sp>
      <p:sp>
        <p:nvSpPr>
          <p:cNvPr id="126" name="一碗宽意大利面配有欧芹黄油、烤榛子和帕尔马干酪"/>
          <p:cNvSpPr>
            <a:spLocks noGrp="1"/>
          </p:cNvSpPr>
          <p:nvPr>
            <p:ph type="pic" idx="23"/>
          </p:nvPr>
        </p:nvSpPr>
        <p:spPr>
          <a:xfrm>
            <a:off x="-69850" y="247650"/>
            <a:ext cx="8305800" cy="6229350"/>
          </a:xfrm>
          <a:prstGeom prst="rect">
            <a:avLst/>
          </a:prstGeom>
        </p:spPr>
        <p:txBody>
          <a:bodyPr lIns="91439" tIns="45719" rIns="91439" bIns="45719" numCol="1" spcCol="38100">
            <a:noAutofit/>
          </a:bodyPr>
          <a:lstStyle/>
          <a:p/>
        </p:txBody>
      </p:sp>
      <p:sp>
        <p:nvSpPr>
          <p:cNvPr id="12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一碗沙拉配有炒饭、水煮蛋和一双筷子"/>
          <p:cNvSpPr>
            <a:spLocks noGrp="1"/>
          </p:cNvSpPr>
          <p:nvPr>
            <p:ph type="pic" idx="21"/>
          </p:nvPr>
        </p:nvSpPr>
        <p:spPr>
          <a:xfrm>
            <a:off x="-666750" y="-2762250"/>
            <a:ext cx="13525500" cy="10820400"/>
          </a:xfrm>
          <a:prstGeom prst="rect">
            <a:avLst/>
          </a:prstGeom>
        </p:spPr>
        <p:txBody>
          <a:bodyPr lIns="91439" tIns="45719" rIns="91439" bIns="45719" numCol="1" spcCol="38100">
            <a:noAutofit/>
          </a:bodyPr>
          <a:lstStyle/>
          <a:p/>
        </p:txBody>
      </p:sp>
      <p:sp>
        <p:nvSpPr>
          <p:cNvPr id="135" name="幻灯片编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49" name="标题文本"/>
          <p:cNvSpPr txBox="1">
            <a:spLocks noGrp="1"/>
          </p:cNvSpPr>
          <p:nvPr>
            <p:ph type="title" hasCustomPrompt="1"/>
          </p:nvPr>
        </p:nvSpPr>
        <p:spPr>
          <a:xfrm>
            <a:off x="1524000" y="1122363"/>
            <a:ext cx="9144000" cy="2387601"/>
          </a:xfrm>
          <a:prstGeom prst="rect">
            <a:avLst/>
          </a:prstGeom>
        </p:spPr>
        <p:txBody>
          <a:bodyPr lIns="91438" tIns="91438" rIns="91438" bIns="91438" anchor="b"/>
          <a:lstStyle>
            <a:lvl1pPr algn="ctr" defTabSz="914400">
              <a:lnSpc>
                <a:spcPct val="90000"/>
              </a:lnSpc>
              <a:defRPr sz="6000" b="0" spc="0">
                <a:latin typeface="思源黑体 CN Heavy"/>
                <a:ea typeface="思源黑体 CN Heavy"/>
                <a:cs typeface="思源黑体 CN Heavy"/>
                <a:sym typeface="思源黑体 CN Heavy"/>
              </a:defRPr>
            </a:lvl1pPr>
          </a:lstStyle>
          <a:p>
            <a:r>
              <a:t>标题文本</a:t>
            </a:r>
          </a:p>
        </p:txBody>
      </p:sp>
      <p:sp>
        <p:nvSpPr>
          <p:cNvPr id="150" name="正文级别 1…"/>
          <p:cNvSpPr txBox="1">
            <a:spLocks noGrp="1"/>
          </p:cNvSpPr>
          <p:nvPr>
            <p:ph type="body" sz="quarter" idx="1" hasCustomPrompt="1"/>
          </p:nvPr>
        </p:nvSpPr>
        <p:spPr>
          <a:xfrm>
            <a:off x="1524000" y="3602038"/>
            <a:ext cx="9144000" cy="1655763"/>
          </a:xfrm>
          <a:prstGeom prst="rect">
            <a:avLst/>
          </a:prstGeom>
        </p:spPr>
        <p:txBody>
          <a:bodyPr lIns="91438" tIns="91438" rIns="91438" bIns="91438" numCol="1" spcCol="38100"/>
          <a:lstStyle>
            <a:lvl1pPr marL="0" indent="0" algn="ctr" defTabSz="914400">
              <a:spcBef>
                <a:spcPts val="1000"/>
              </a:spcBef>
              <a:buSzTx/>
              <a:buNone/>
              <a:defRPr>
                <a:latin typeface="思源黑体 CN Heavy"/>
                <a:ea typeface="思源黑体 CN Heavy"/>
                <a:cs typeface="思源黑体 CN Heavy"/>
                <a:sym typeface="思源黑体 CN Heavy"/>
              </a:defRPr>
            </a:lvl1pPr>
            <a:lvl2pPr marL="0" indent="0" algn="ctr" defTabSz="914400">
              <a:spcBef>
                <a:spcPts val="1000"/>
              </a:spcBef>
              <a:buSzTx/>
              <a:buNone/>
              <a:defRPr>
                <a:latin typeface="思源黑体 CN Heavy"/>
                <a:ea typeface="思源黑体 CN Heavy"/>
                <a:cs typeface="思源黑体 CN Heavy"/>
                <a:sym typeface="思源黑体 CN Heavy"/>
              </a:defRPr>
            </a:lvl2pPr>
            <a:lvl3pPr marL="0" indent="0" algn="ctr" defTabSz="914400">
              <a:spcBef>
                <a:spcPts val="1000"/>
              </a:spcBef>
              <a:buSzTx/>
              <a:buNone/>
              <a:defRPr>
                <a:latin typeface="思源黑体 CN Heavy"/>
                <a:ea typeface="思源黑体 CN Heavy"/>
                <a:cs typeface="思源黑体 CN Heavy"/>
                <a:sym typeface="思源黑体 CN Heavy"/>
              </a:defRPr>
            </a:lvl3pPr>
            <a:lvl4pPr marL="0" indent="0" algn="ctr" defTabSz="914400">
              <a:spcBef>
                <a:spcPts val="1000"/>
              </a:spcBef>
              <a:buSzTx/>
              <a:buNone/>
              <a:defRPr>
                <a:latin typeface="思源黑体 CN Heavy"/>
                <a:ea typeface="思源黑体 CN Heavy"/>
                <a:cs typeface="思源黑体 CN Heavy"/>
                <a:sym typeface="思源黑体 CN Heavy"/>
              </a:defRPr>
            </a:lvl4pPr>
            <a:lvl5pPr marL="0" indent="0" algn="ctr" defTabSz="914400">
              <a:spcBef>
                <a:spcPts val="1000"/>
              </a:spcBef>
              <a:buSzTx/>
              <a:buNone/>
              <a:defRPr>
                <a:latin typeface="思源黑体 CN Heavy"/>
                <a:ea typeface="思源黑体 CN Heavy"/>
                <a:cs typeface="思源黑体 CN Heavy"/>
                <a:sym typeface="思源黑体 CN Heavy"/>
              </a:defRPr>
            </a:lvl5pPr>
          </a:lstStyle>
          <a:p>
            <a:r>
              <a:t>正文级别 1</a:t>
            </a:r>
          </a:p>
          <a:p>
            <a:pPr lvl="1"/>
            <a:r>
              <a:t>正文级别 2</a:t>
            </a:r>
          </a:p>
          <a:p>
            <a:pPr lvl="2"/>
            <a:r>
              <a:t>正文级别 3</a:t>
            </a:r>
          </a:p>
          <a:p>
            <a:pPr lvl="3"/>
            <a:r>
              <a:t>正文级别 4</a:t>
            </a:r>
          </a:p>
          <a:p>
            <a:pPr lvl="4"/>
            <a:r>
              <a:t>正文级别 5</a:t>
            </a:r>
          </a:p>
        </p:txBody>
      </p:sp>
      <p:sp>
        <p:nvSpPr>
          <p:cNvPr id="151" name="幻灯片编号"/>
          <p:cNvSpPr txBox="1">
            <a:spLocks noGrp="1"/>
          </p:cNvSpPr>
          <p:nvPr>
            <p:ph type="sldNum" sz="quarter" idx="2"/>
          </p:nvPr>
        </p:nvSpPr>
        <p:spPr>
          <a:xfrm>
            <a:off x="10986396" y="6354249"/>
            <a:ext cx="367405" cy="369328"/>
          </a:xfrm>
          <a:prstGeom prst="rect">
            <a:avLst/>
          </a:prstGeom>
        </p:spPr>
        <p:txBody>
          <a:bodyPr lIns="91438" tIns="91438" rIns="91438" bIns="91438" anchor="ctr"/>
          <a:lstStyle>
            <a:lvl1pPr algn="r" defTabSz="914400">
              <a:defRPr sz="1200">
                <a:solidFill>
                  <a:srgbClr val="888888"/>
                </a:solidFill>
                <a:latin typeface="思源黑体 CN Heavy"/>
                <a:ea typeface="思源黑体 CN Heavy"/>
                <a:cs typeface="思源黑体 CN Heavy"/>
                <a:sym typeface="思源黑体 CN Heavy"/>
              </a:defRPr>
            </a:lvl1pPr>
          </a:lstStyle>
          <a:p>
            <a:fld id="{86CB4B4D-7CA3-9044-876B-883B54F8677D}" type="slidenum">
              <a:rPr/>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 name="幻灯片编号"/>
          <p:cNvSpPr txBox="1">
            <a:spLocks noGrp="1"/>
          </p:cNvSpPr>
          <p:nvPr>
            <p:ph type="sldNum" sz="quarter" idx="2"/>
          </p:nvPr>
        </p:nvSpPr>
        <p:spPr>
          <a:xfrm>
            <a:off x="7315200" y="6115259"/>
            <a:ext cx="243656" cy="241092"/>
          </a:xfrm>
          <a:prstGeom prst="rect">
            <a:avLst/>
          </a:prstGeom>
        </p:spPr>
        <p:txBody>
          <a:bodyPr/>
          <a:lstStyle/>
          <a:p>
            <a:fld id="{86CB4B4D-7CA3-9044-876B-883B54F8677D}"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正文级别 1…"/>
          <p:cNvSpPr txBox="1">
            <a:spLocks noGrp="1"/>
          </p:cNvSpPr>
          <p:nvPr>
            <p:ph type="body" idx="1" hasCustomPrompt="1"/>
          </p:nvPr>
        </p:nvSpPr>
        <p:spPr>
          <a:xfrm>
            <a:off x="603250" y="2124252"/>
            <a:ext cx="10985500" cy="4128007"/>
          </a:xfrm>
          <a:prstGeom prst="rect">
            <a:avLst/>
          </a:prstGeom>
          <a:ln w="12700">
            <a:miter lim="400000"/>
          </a:ln>
        </p:spPr>
        <p:txBody>
          <a:bodyPr lIns="50800" tIns="50800" rIns="50800" bIns="50800" numCol="2" spcCol="1098550">
            <a:normAutofit/>
          </a:bodyPr>
          <a:lstStyle/>
          <a:p>
            <a:r>
              <a:t>幻灯片项目符号文本</a:t>
            </a:r>
          </a:p>
          <a:p>
            <a:pPr lvl="1"/>
          </a:p>
          <a:p>
            <a:pPr lvl="2"/>
          </a:p>
          <a:p>
            <a:pPr lvl="3"/>
          </a:p>
          <a:p>
            <a:pPr lvl="4"/>
          </a:p>
        </p:txBody>
      </p:sp>
      <p:sp>
        <p:nvSpPr>
          <p:cNvPr id="3" name="标题文本"/>
          <p:cNvSpPr txBox="1">
            <a:spLocks noGrp="1"/>
          </p:cNvSpPr>
          <p:nvPr>
            <p:ph type="title"/>
          </p:nvPr>
        </p:nvSpPr>
        <p:spPr>
          <a:xfrm>
            <a:off x="1826683" y="1371600"/>
            <a:ext cx="9753601" cy="752652"/>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1pPr>
      <a:lvl2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2pPr>
      <a:lvl3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3pPr>
      <a:lvl4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4pPr>
      <a:lvl5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5pPr>
      <a:lvl6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6pPr>
      <a:lvl7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7pPr>
      <a:lvl8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8pPr>
      <a:lvl9pPr marL="0" marR="0" indent="0" algn="l" defTabSz="1219200" rtl="0" latinLnBrk="0">
        <a:lnSpc>
          <a:spcPct val="80000"/>
        </a:lnSpc>
        <a:spcBef>
          <a:spcPts val="0"/>
        </a:spcBef>
        <a:spcAft>
          <a:spcPts val="0"/>
        </a:spcAft>
        <a:buClrTx/>
        <a:buSzTx/>
        <a:buFontTx/>
        <a:buNone/>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1pPr>
      <a:lvl2pPr marL="6096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2pPr>
      <a:lvl3pPr marL="9144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3pPr>
      <a:lvl4pPr marL="12192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4pPr>
      <a:lvl5pPr marL="15240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5pPr>
      <a:lvl6pPr marL="18288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6pPr>
      <a:lvl7pPr marL="21336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7pPr>
      <a:lvl8pPr marL="24384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8pPr>
      <a:lvl9pPr marL="2743200" marR="0" indent="-304800" algn="l" defTabSz="1219200" rtl="0" latinLnBrk="0">
        <a:lnSpc>
          <a:spcPct val="90000"/>
        </a:lnSpc>
        <a:spcBef>
          <a:spcPts val="2250"/>
        </a:spcBef>
        <a:spcAft>
          <a:spcPts val="0"/>
        </a:spcAft>
        <a:buClrTx/>
        <a:buSzPct val="123000"/>
        <a:buFontTx/>
        <a:buChar char="•"/>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1pPr>
      <a:lvl2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2pPr>
      <a:lvl3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3pPr>
      <a:lvl4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4pPr>
      <a:lvl5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5pPr>
      <a:lvl6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6pPr>
      <a:lvl7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7pPr>
      <a:lvl8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8pPr>
      <a:lvl9pPr marL="0" marR="0" indent="0" algn="ctr" defTabSz="2921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6.xml"/><Relationship Id="rId2" Type="http://schemas.openxmlformats.org/officeDocument/2006/relationships/image" Target="../media/image31.jpe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1" name="文本框 10"/>
          <p:cNvSpPr txBox="1"/>
          <p:nvPr/>
        </p:nvSpPr>
        <p:spPr>
          <a:xfrm>
            <a:off x="2836112" y="2216232"/>
            <a:ext cx="8494633" cy="923330"/>
          </a:xfrm>
          <a:prstGeom prst="rect">
            <a:avLst/>
          </a:prstGeom>
          <a:noFill/>
        </p:spPr>
        <p:txBody>
          <a:bodyPr wrap="none" rtlCol="0">
            <a:spAutoFit/>
          </a:bodyPr>
          <a:lstStyle/>
          <a:p>
            <a:r>
              <a:rPr lang="zh-CN" altLang="en-US" sz="5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课堂循</a:t>
            </a:r>
            <a:r>
              <a:rPr lang="zh-CN" altLang="en-US" sz="5400" dirty="0">
                <a:solidFill>
                  <a:schemeClr val="bg1"/>
                </a:solidFill>
                <a:latin typeface="Arial" panose="020B0604020202020204" pitchFamily="34" charset="0"/>
                <a:ea typeface="微软雅黑" panose="020B0503020204020204" pitchFamily="34" charset="-122"/>
                <a:sym typeface="Arial" panose="020B0604020202020204" pitchFamily="34" charset="0"/>
              </a:rPr>
              <a:t>证课例分析</a:t>
            </a:r>
            <a:r>
              <a:rPr lang="zh-CN" altLang="en-US" sz="5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报告模板</a:t>
            </a:r>
            <a:endParaRPr lang="zh-CN" altLang="en-US" sz="5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4764735" y="3487606"/>
            <a:ext cx="3399790" cy="460375"/>
          </a:xfrm>
          <a:prstGeom prst="rect">
            <a:avLst/>
          </a:prstGeom>
          <a:noFill/>
        </p:spPr>
        <p:txBody>
          <a:bodyPr wrap="none" rtlCol="0">
            <a:spAutoFit/>
          </a:bodyPr>
          <a:lstStyle/>
          <a:p>
            <a:pPr algn="l"/>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上海市</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 # # #</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  姓名</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 # #</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p:nvCxnSpPr>
        <p:spPr>
          <a:xfrm>
            <a:off x="3494108" y="3718439"/>
            <a:ext cx="1270627" cy="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2" name="图片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84566" y="399516"/>
            <a:ext cx="1224373" cy="1103212"/>
          </a:xfrm>
          <a:prstGeom prst="rect">
            <a:avLst/>
          </a:prstGeom>
        </p:spPr>
      </p:pic>
      <p:sp>
        <p:nvSpPr>
          <p:cNvPr id="9" name="文本框 8"/>
          <p:cNvSpPr txBox="1"/>
          <p:nvPr/>
        </p:nvSpPr>
        <p:spPr>
          <a:xfrm>
            <a:off x="1708939" y="571560"/>
            <a:ext cx="3493135" cy="398780"/>
          </a:xfrm>
          <a:prstGeom prst="rect">
            <a:avLst/>
          </a:prstGeom>
          <a:noFill/>
        </p:spPr>
        <p:txBody>
          <a:bodyPr wrap="none" rtlCol="0">
            <a:spAutoFit/>
          </a:bodyPr>
          <a:lstStyle/>
          <a:p>
            <a:r>
              <a:rPr lang="zh-CN" altLang="en-US" sz="2000" b="1" dirty="0" smtClean="0">
                <a:solidFill>
                  <a:schemeClr val="bg1"/>
                </a:solidFill>
                <a:latin typeface="微软雅黑 Light" panose="020B0502040204020203" pitchFamily="34" charset="-122"/>
                <a:ea typeface="微软雅黑 Light" panose="020B0502040204020203" pitchFamily="34" charset="-122"/>
              </a:rPr>
              <a:t>课堂循证：普通高中双新实施</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
        <p:nvSpPr>
          <p:cNvPr id="17" name="文本框 16"/>
          <p:cNvSpPr txBox="1"/>
          <p:nvPr/>
        </p:nvSpPr>
        <p:spPr>
          <a:xfrm>
            <a:off x="1758260" y="925504"/>
            <a:ext cx="2068195" cy="276999"/>
          </a:xfrm>
          <a:prstGeom prst="rect">
            <a:avLst/>
          </a:prstGeom>
          <a:noFill/>
        </p:spPr>
        <p:txBody>
          <a:bodyPr wrap="none" rtlCol="0">
            <a:spAutoFit/>
          </a:bodyPr>
          <a:lstStyle/>
          <a:p>
            <a:r>
              <a:rPr lang="zh-CN" altLang="en-US" sz="1200" dirty="0">
                <a:solidFill>
                  <a:schemeClr val="bg1"/>
                </a:solidFill>
                <a:latin typeface="微软雅黑 Light" panose="020B0502040204020203" pitchFamily="34" charset="-122"/>
                <a:ea typeface="微软雅黑 Light" panose="020B0502040204020203" pitchFamily="34" charset="-122"/>
              </a:rPr>
              <a:t>技术支持：</a:t>
            </a:r>
            <a:r>
              <a:rPr lang="en-US" altLang="zh-CN" sz="1200" dirty="0">
                <a:solidFill>
                  <a:schemeClr val="bg1"/>
                </a:solidFill>
                <a:latin typeface="微软雅黑 Light" panose="020B0502040204020203" pitchFamily="34" charset="-122"/>
                <a:ea typeface="微软雅黑 Light" panose="020B0502040204020203" pitchFamily="34" charset="-122"/>
              </a:rPr>
              <a:t>EDUKU</a:t>
            </a:r>
            <a:r>
              <a:rPr lang="zh-CN" altLang="en-US" sz="1200" dirty="0">
                <a:solidFill>
                  <a:schemeClr val="bg1"/>
                </a:solidFill>
                <a:latin typeface="微软雅黑 Light" panose="020B0502040204020203" pitchFamily="34" charset="-122"/>
                <a:ea typeface="微软雅黑 Light" panose="020B0502040204020203" pitchFamily="34" charset="-122"/>
              </a:rPr>
              <a:t>联课智能</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18" name="线形标注 2 17"/>
          <p:cNvSpPr/>
          <p:nvPr/>
        </p:nvSpPr>
        <p:spPr>
          <a:xfrm>
            <a:off x="5704380" y="1324821"/>
            <a:ext cx="3792453" cy="538261"/>
          </a:xfrm>
          <a:prstGeom prst="borderCallout2">
            <a:avLst>
              <a:gd name="adj1" fmla="val 55528"/>
              <a:gd name="adj2" fmla="val -1373"/>
              <a:gd name="adj3" fmla="val 55528"/>
              <a:gd name="adj4" fmla="val -15424"/>
              <a:gd name="adj5" fmla="val 177300"/>
              <a:gd name="adj6" fmla="val -367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仿宋" panose="02010609060101010101" pitchFamily="49" charset="-122"/>
                <a:ea typeface="仿宋" panose="02010609060101010101" pitchFamily="49" charset="-122"/>
              </a:rPr>
              <a:t>课例名称</a:t>
            </a:r>
            <a:endParaRPr lang="zh-CN" altLang="en-US" sz="2400" b="1" dirty="0">
              <a:solidFill>
                <a:schemeClr val="tx1"/>
              </a:solidFill>
              <a:latin typeface="仿宋" panose="02010609060101010101" pitchFamily="49" charset="-122"/>
              <a:ea typeface="仿宋" panose="02010609060101010101" pitchFamily="49" charset="-122"/>
            </a:endParaRPr>
          </a:p>
        </p:txBody>
      </p:sp>
      <p:sp>
        <p:nvSpPr>
          <p:cNvPr id="20" name="线形标注 2 19"/>
          <p:cNvSpPr/>
          <p:nvPr/>
        </p:nvSpPr>
        <p:spPr>
          <a:xfrm>
            <a:off x="6873240" y="4384040"/>
            <a:ext cx="2709545" cy="538480"/>
          </a:xfrm>
          <a:prstGeom prst="borderCallout2">
            <a:avLst>
              <a:gd name="adj1" fmla="val 55528"/>
              <a:gd name="adj2" fmla="val -1373"/>
              <a:gd name="adj3" fmla="val 55528"/>
              <a:gd name="adj4" fmla="val -15424"/>
              <a:gd name="adj5" fmla="val -83650"/>
              <a:gd name="adj6" fmla="val -4169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仿宋" panose="02010609060101010101" pitchFamily="49" charset="-122"/>
                <a:ea typeface="仿宋" panose="02010609060101010101" pitchFamily="49" charset="-122"/>
              </a:rPr>
              <a:t>学校、姓名</a:t>
            </a:r>
            <a:endParaRPr lang="zh-CN" altLang="en-US" sz="2400" b="1" dirty="0">
              <a:solidFill>
                <a:schemeClr val="tx1"/>
              </a:solidFill>
              <a:latin typeface="仿宋" panose="02010609060101010101" pitchFamily="49" charset="-122"/>
              <a:ea typeface="仿宋" panose="02010609060101010101" pitchFamily="49" charset="-122"/>
            </a:endParaRPr>
          </a:p>
        </p:txBody>
      </p:sp>
      <p:sp>
        <p:nvSpPr>
          <p:cNvPr id="21" name="文本框 20"/>
          <p:cNvSpPr txBox="1"/>
          <p:nvPr/>
        </p:nvSpPr>
        <p:spPr>
          <a:xfrm>
            <a:off x="87529" y="6359618"/>
            <a:ext cx="3004349" cy="400110"/>
          </a:xfrm>
          <a:prstGeom prst="rect">
            <a:avLst/>
          </a:prstGeom>
          <a:noFill/>
        </p:spPr>
        <p:txBody>
          <a:bodyPr wrap="none" rtlCol="0">
            <a:spAutoFit/>
          </a:bodyPr>
          <a:lstStyle/>
          <a:p>
            <a:r>
              <a:rPr lang="zh-CN" altLang="en-US" sz="2000" b="1" dirty="0" smtClean="0">
                <a:solidFill>
                  <a:schemeClr val="bg1"/>
                </a:solidFill>
                <a:latin typeface="微软雅黑 Light" panose="020B0502040204020203" pitchFamily="34" charset="-122"/>
                <a:ea typeface="微软雅黑 Light" panose="020B0502040204020203" pitchFamily="34" charset="-122"/>
              </a:rPr>
              <a:t>学科：         年级：        </a:t>
            </a:r>
            <a:endParaRPr lang="zh-CN" altLang="en-US" sz="2000" b="1"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3255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1. 3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学习行为分析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文本框 4"/>
          <p:cNvSpPr txBox="1"/>
          <p:nvPr/>
        </p:nvSpPr>
        <p:spPr>
          <a:xfrm>
            <a:off x="4458275" y="1346200"/>
            <a:ext cx="1097280" cy="368300"/>
          </a:xfrm>
          <a:prstGeom prst="rect">
            <a:avLst/>
          </a:prstGeom>
          <a:noFill/>
        </p:spPr>
        <p:txBody>
          <a:bodyPr wrap="none" rtlCol="0" anchor="t">
            <a:spAutoFit/>
          </a:bodyPr>
          <a:lstStyle/>
          <a:p>
            <a:r>
              <a:rPr lang="zh-CN" altLang="en-US" b="1" dirty="0">
                <a:sym typeface="+mn-ea"/>
              </a:rPr>
              <a:t>数据呈现</a:t>
            </a:r>
            <a:endParaRPr lang="zh-CN" altLang="en-US" b="1" dirty="0"/>
          </a:p>
        </p:txBody>
      </p:sp>
      <p:graphicFrame>
        <p:nvGraphicFramePr>
          <p:cNvPr id="6" name="表格 5"/>
          <p:cNvGraphicFramePr/>
          <p:nvPr>
            <p:custDataLst>
              <p:tags r:id="rId2"/>
            </p:custDataLst>
          </p:nvPr>
        </p:nvGraphicFramePr>
        <p:xfrm>
          <a:off x="2238950" y="1802130"/>
          <a:ext cx="6159500" cy="875030"/>
        </p:xfrm>
        <a:graphic>
          <a:graphicData uri="http://schemas.openxmlformats.org/drawingml/2006/table">
            <a:tbl>
              <a:tblPr firstRow="1" bandRow="1">
                <a:tableStyleId>{5C22544A-7EE6-4342-B048-85BDC9FD1C3A}</a:tableStyleId>
              </a:tblPr>
              <a:tblGrid>
                <a:gridCol w="1231900"/>
                <a:gridCol w="1231900"/>
                <a:gridCol w="1231900"/>
                <a:gridCol w="1231900"/>
                <a:gridCol w="1231900"/>
              </a:tblGrid>
              <a:tr h="437515">
                <a:tc>
                  <a:txBody>
                    <a:bodyPr/>
                    <a:lstStyle/>
                    <a:p>
                      <a:pPr algn="ctr">
                        <a:buNone/>
                      </a:pPr>
                      <a:r>
                        <a:rPr lang="zh-CN" altLang="en-US"/>
                        <a:t>提问</a:t>
                      </a:r>
                      <a:endParaRPr lang="zh-CN" altLang="en-US"/>
                    </a:p>
                  </a:txBody>
                  <a:tcPr>
                    <a:solidFill>
                      <a:schemeClr val="tx2">
                        <a:lumMod val="75000"/>
                      </a:schemeClr>
                    </a:solidFill>
                  </a:tcPr>
                </a:tc>
                <a:tc>
                  <a:txBody>
                    <a:bodyPr/>
                    <a:lstStyle/>
                    <a:p>
                      <a:pPr algn="ctr">
                        <a:buNone/>
                      </a:pPr>
                      <a:r>
                        <a:rPr lang="zh-CN" altLang="en-US"/>
                        <a:t>追问</a:t>
                      </a:r>
                      <a:endParaRPr lang="zh-CN" altLang="en-US"/>
                    </a:p>
                  </a:txBody>
                  <a:tcPr>
                    <a:solidFill>
                      <a:schemeClr val="tx2">
                        <a:lumMod val="75000"/>
                      </a:schemeClr>
                    </a:solidFill>
                  </a:tcPr>
                </a:tc>
                <a:tc>
                  <a:txBody>
                    <a:bodyPr/>
                    <a:lstStyle/>
                    <a:p>
                      <a:pPr algn="ctr">
                        <a:buNone/>
                      </a:pPr>
                      <a:r>
                        <a:rPr lang="zh-CN" altLang="en-US"/>
                        <a:t>补充</a:t>
                      </a:r>
                      <a:endParaRPr lang="zh-CN" altLang="en-US"/>
                    </a:p>
                  </a:txBody>
                  <a:tcPr>
                    <a:solidFill>
                      <a:schemeClr val="tx2">
                        <a:lumMod val="75000"/>
                      </a:schemeClr>
                    </a:solidFill>
                  </a:tcPr>
                </a:tc>
                <a:tc>
                  <a:txBody>
                    <a:bodyPr/>
                    <a:lstStyle/>
                    <a:p>
                      <a:pPr algn="ctr">
                        <a:buNone/>
                      </a:pPr>
                      <a:r>
                        <a:rPr lang="zh-CN" altLang="en-US"/>
                        <a:t>回答</a:t>
                      </a:r>
                      <a:endParaRPr lang="zh-CN" altLang="en-US"/>
                    </a:p>
                  </a:txBody>
                  <a:tcPr>
                    <a:solidFill>
                      <a:schemeClr val="tx2">
                        <a:lumMod val="75000"/>
                      </a:schemeClr>
                    </a:solidFill>
                  </a:tcPr>
                </a:tc>
                <a:tc>
                  <a:txBody>
                    <a:bodyPr/>
                    <a:lstStyle/>
                    <a:p>
                      <a:pPr algn="ctr">
                        <a:buNone/>
                      </a:pPr>
                      <a:r>
                        <a:rPr lang="zh-CN" altLang="en-US"/>
                        <a:t>反思</a:t>
                      </a:r>
                      <a:endParaRPr lang="zh-CN" altLang="en-US"/>
                    </a:p>
                  </a:txBody>
                  <a:tcPr>
                    <a:solidFill>
                      <a:schemeClr val="tx2">
                        <a:lumMod val="75000"/>
                      </a:schemeClr>
                    </a:solidFill>
                  </a:tcPr>
                </a:tc>
              </a:tr>
              <a:tr h="437515">
                <a:tc>
                  <a:txBody>
                    <a:bodyPr/>
                    <a:lstStyle/>
                    <a:p>
                      <a:pPr algn="ctr">
                        <a:buNone/>
                      </a:pPr>
                      <a:r>
                        <a:rPr lang="en-US" altLang="zh-CN"/>
                        <a:t>39</a:t>
                      </a:r>
                      <a:endParaRPr lang="en-US" altLang="zh-CN"/>
                    </a:p>
                  </a:txBody>
                  <a:tcPr>
                    <a:solidFill>
                      <a:schemeClr val="accent1">
                        <a:lumMod val="60000"/>
                        <a:lumOff val="40000"/>
                      </a:schemeClr>
                    </a:solidFill>
                  </a:tcPr>
                </a:tc>
                <a:tc>
                  <a:txBody>
                    <a:bodyPr/>
                    <a:lstStyle/>
                    <a:p>
                      <a:pPr algn="ctr">
                        <a:buNone/>
                      </a:pPr>
                      <a:r>
                        <a:rPr lang="en-US" altLang="zh-CN"/>
                        <a:t>12</a:t>
                      </a:r>
                      <a:endParaRPr lang="en-US" altLang="zh-CN"/>
                    </a:p>
                  </a:txBody>
                  <a:tcPr>
                    <a:solidFill>
                      <a:schemeClr val="accent1">
                        <a:lumMod val="60000"/>
                        <a:lumOff val="40000"/>
                      </a:schemeClr>
                    </a:solidFill>
                  </a:tcPr>
                </a:tc>
                <a:tc>
                  <a:txBody>
                    <a:bodyPr/>
                    <a:lstStyle/>
                    <a:p>
                      <a:pPr algn="ctr">
                        <a:buNone/>
                      </a:pPr>
                      <a:r>
                        <a:rPr lang="en-US" altLang="zh-CN"/>
                        <a:t>5</a:t>
                      </a:r>
                      <a:endParaRPr lang="en-US" altLang="zh-CN"/>
                    </a:p>
                  </a:txBody>
                  <a:tcPr>
                    <a:solidFill>
                      <a:schemeClr val="accent1">
                        <a:lumMod val="60000"/>
                        <a:lumOff val="40000"/>
                      </a:schemeClr>
                    </a:solidFill>
                  </a:tcPr>
                </a:tc>
                <a:tc>
                  <a:txBody>
                    <a:bodyPr/>
                    <a:lstStyle/>
                    <a:p>
                      <a:pPr algn="ctr">
                        <a:buNone/>
                      </a:pPr>
                      <a:r>
                        <a:rPr lang="en-US" altLang="zh-CN"/>
                        <a:t>120</a:t>
                      </a:r>
                      <a:endParaRPr lang="en-US" altLang="zh-CN"/>
                    </a:p>
                  </a:txBody>
                  <a:tcPr>
                    <a:solidFill>
                      <a:schemeClr val="accent1">
                        <a:lumMod val="60000"/>
                        <a:lumOff val="40000"/>
                      </a:schemeClr>
                    </a:solidFill>
                  </a:tcPr>
                </a:tc>
                <a:tc>
                  <a:txBody>
                    <a:bodyPr/>
                    <a:lstStyle/>
                    <a:p>
                      <a:pPr algn="ctr">
                        <a:buNone/>
                      </a:pPr>
                      <a:r>
                        <a:rPr lang="en-US" altLang="zh-CN"/>
                        <a:t>10</a:t>
                      </a:r>
                      <a:endParaRPr lang="en-US" altLang="zh-CN"/>
                    </a:p>
                  </a:txBody>
                  <a:tcPr>
                    <a:solidFill>
                      <a:schemeClr val="accent1">
                        <a:lumMod val="60000"/>
                        <a:lumOff val="40000"/>
                      </a:schemeClr>
                    </a:solidFill>
                  </a:tcPr>
                </a:tc>
              </a:tr>
            </a:tbl>
          </a:graphicData>
        </a:graphic>
      </p:graphicFrame>
      <p:sp>
        <p:nvSpPr>
          <p:cNvPr id="7" name="矩形: 圆角 5"/>
          <p:cNvSpPr/>
          <p:nvPr/>
        </p:nvSpPr>
        <p:spPr>
          <a:xfrm>
            <a:off x="2473265" y="3553678"/>
            <a:ext cx="5830570" cy="1826895"/>
          </a:xfrm>
          <a:prstGeom prst="roundRect">
            <a:avLst>
              <a:gd name="adj" fmla="val 9253"/>
            </a:avLst>
          </a:prstGeom>
          <a:solidFill>
            <a:schemeClr val="accent5">
              <a:lumMod val="20000"/>
              <a:lumOff val="80000"/>
              <a:alpha val="65000"/>
            </a:schemeClr>
          </a:solidFill>
          <a:ln w="12700">
            <a:miter lim="400000"/>
          </a:ln>
        </p:spPr>
        <p:txBody>
          <a:bodyPr lIns="50800" tIns="50800" rIns="50800" bIns="50800" anchor="ctr"/>
          <a:lstStyle/>
          <a:p>
            <a:pPr marL="190500" lvl="1" indent="0" algn="just" defTabSz="1926590">
              <a:lnSpc>
                <a:spcPct val="130000"/>
              </a:lnSpc>
              <a:spcBef>
                <a:spcPts val="1200"/>
              </a:spcBef>
              <a:buSzPct val="123000"/>
              <a:buNone/>
              <a:defRPr sz="3600">
                <a:solidFill>
                  <a:srgbClr val="000000"/>
                </a:solidFill>
                <a:latin typeface="汉仪旗黑-50S"/>
                <a:ea typeface="汉仪旗黑-50S"/>
                <a:cs typeface="汉仪旗黑-50S"/>
                <a:sym typeface="汉仪旗黑-50S"/>
              </a:defRPr>
            </a:pPr>
            <a:r>
              <a:rPr lang="en-US" altLang="zh-CN" sz="160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rPr>
              <a:t>整堂课学生的提问追问次数较多，补充回答反思的次数也可见学生的思维比较活跃。整堂课体现了问题化学习的理念，学生在学习中</a:t>
            </a:r>
            <a:r>
              <a:rPr lang="zh-CN" altLang="en-US" sz="1600">
                <a:solidFill>
                  <a:srgbClr val="FF0000"/>
                </a:solidFill>
                <a:latin typeface="Arial" panose="020B0604020202020204" pitchFamily="34" charset="0"/>
                <a:ea typeface="微软雅黑" panose="020B0503020204020204" pitchFamily="34" charset="-122"/>
                <a:sym typeface="Arial" panose="020B0604020202020204" pitchFamily="34" charset="0"/>
              </a:rPr>
              <a:t>持续提问的能力较强</a:t>
            </a:r>
            <a:r>
              <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rPr>
              <a:t>。但学生之间对问题的补充，还停留在老师提醒的基础上。</a:t>
            </a: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Rectangle: Rounded Corners 40"/>
          <p:cNvGrpSpPr/>
          <p:nvPr/>
        </p:nvGrpSpPr>
        <p:grpSpPr>
          <a:xfrm>
            <a:off x="3847405" y="3420963"/>
            <a:ext cx="5832476" cy="389255"/>
            <a:chOff x="4231639" y="-1294675"/>
            <a:chExt cx="6625373" cy="389254"/>
          </a:xfrm>
        </p:grpSpPr>
        <p:sp>
          <p:nvSpPr>
            <p:cNvPr id="9"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defTabSz="916940">
                <a:defRPr sz="3600">
                  <a:solidFill>
                    <a:srgbClr val="FFFFFF"/>
                  </a:solidFill>
                  <a:latin typeface="汉仪旗黑-60S"/>
                  <a:ea typeface="汉仪旗黑-60S"/>
                  <a:cs typeface="汉仪旗黑-60S"/>
                  <a:sym typeface="汉仪旗黑-60S"/>
                </a:defRPr>
              </a:pPr>
              <a:endParaRPr sz="1200">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5132572" y="-1253400"/>
              <a:ext cx="5724440" cy="30733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r>
                <a:rPr lang="zh-CN" altLang="en-US" sz="2000" dirty="0">
                  <a:latin typeface="Arial" panose="020B0604020202020204" pitchFamily="34" charset="0"/>
                  <a:ea typeface="微软雅黑" panose="020B0503020204020204" pitchFamily="34" charset="-122"/>
                  <a:sym typeface="Arial" panose="020B0604020202020204" pitchFamily="34" charset="0"/>
                </a:rPr>
                <a:t>思考</a:t>
              </a:r>
              <a:r>
                <a:rPr lang="zh-CN" sz="2000" dirty="0">
                  <a:latin typeface="Arial" panose="020B0604020202020204" pitchFamily="34" charset="0"/>
                  <a:ea typeface="微软雅黑" panose="020B0503020204020204" pitchFamily="34" charset="-122"/>
                  <a:sym typeface="Arial" panose="020B0604020202020204" pitchFamily="34" charset="0"/>
                </a:rPr>
                <a:t>分析</a:t>
              </a:r>
              <a:endParaRPr lang="zh-CN" sz="20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3255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1. 3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学习行为分析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文本框 4"/>
          <p:cNvSpPr txBox="1"/>
          <p:nvPr/>
        </p:nvSpPr>
        <p:spPr>
          <a:xfrm>
            <a:off x="6001325" y="953135"/>
            <a:ext cx="1097280" cy="368300"/>
          </a:xfrm>
          <a:prstGeom prst="rect">
            <a:avLst/>
          </a:prstGeom>
          <a:noFill/>
        </p:spPr>
        <p:txBody>
          <a:bodyPr wrap="none" rtlCol="0" anchor="t">
            <a:spAutoFit/>
          </a:bodyPr>
          <a:lstStyle/>
          <a:p>
            <a:r>
              <a:rPr lang="zh-CN" altLang="en-US" b="1" dirty="0">
                <a:sym typeface="+mn-ea"/>
              </a:rPr>
              <a:t>数据呈现</a:t>
            </a:r>
            <a:endParaRPr lang="zh-CN" altLang="en-US" b="1" dirty="0"/>
          </a:p>
        </p:txBody>
      </p:sp>
      <p:sp>
        <p:nvSpPr>
          <p:cNvPr id="7" name="矩形: 圆角 5"/>
          <p:cNvSpPr/>
          <p:nvPr/>
        </p:nvSpPr>
        <p:spPr>
          <a:xfrm>
            <a:off x="3772475" y="4770338"/>
            <a:ext cx="5830570" cy="1826895"/>
          </a:xfrm>
          <a:prstGeom prst="roundRect">
            <a:avLst>
              <a:gd name="adj" fmla="val 9253"/>
            </a:avLst>
          </a:prstGeom>
          <a:solidFill>
            <a:schemeClr val="accent5">
              <a:lumMod val="20000"/>
              <a:lumOff val="80000"/>
              <a:alpha val="65000"/>
            </a:schemeClr>
          </a:solidFill>
          <a:ln w="12700">
            <a:miter lim="400000"/>
          </a:ln>
        </p:spPr>
        <p:txBody>
          <a:bodyPr lIns="50800" tIns="50800" rIns="50800" bIns="50800" anchor="ctr"/>
          <a:lstStyle/>
          <a:p>
            <a:pPr marL="190500" lvl="1" indent="0" algn="just" defTabSz="1926590">
              <a:lnSpc>
                <a:spcPct val="130000"/>
              </a:lnSpc>
              <a:spcBef>
                <a:spcPts val="1200"/>
              </a:spcBef>
              <a:buSzPct val="123000"/>
              <a:buNone/>
              <a:defRPr sz="3600">
                <a:solidFill>
                  <a:srgbClr val="000000"/>
                </a:solidFill>
                <a:latin typeface="汉仪旗黑-50S"/>
                <a:ea typeface="汉仪旗黑-50S"/>
                <a:cs typeface="汉仪旗黑-50S"/>
                <a:sym typeface="汉仪旗黑-50S"/>
              </a:defRPr>
            </a:pPr>
            <a:r>
              <a:rPr lang="en-US" altLang="zh-CN" sz="160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rPr>
              <a:t>整堂课学生的提问次数较多，也有</a:t>
            </a:r>
            <a:r>
              <a:rPr lang="en-US" altLang="zh-CN" sz="1600">
                <a:solidFill>
                  <a:schemeClr val="tx1"/>
                </a:solidFill>
                <a:latin typeface="Arial" panose="020B0604020202020204" pitchFamily="34" charset="0"/>
                <a:ea typeface="微软雅黑" panose="020B0503020204020204" pitchFamily="34" charset="-122"/>
                <a:sym typeface="Arial" panose="020B0604020202020204" pitchFamily="34" charset="0"/>
              </a:rPr>
              <a:t>3</a:t>
            </a:r>
            <a:r>
              <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rPr>
              <a:t>次追问，可见学生主动参与，思维比较活跃。如何、若何、由何的高阶提问有五次，但男生女生提问的比例为</a:t>
            </a:r>
            <a:r>
              <a:rPr lang="en-US" altLang="zh-CN" sz="1600">
                <a:solidFill>
                  <a:schemeClr val="tx1"/>
                </a:solidFill>
                <a:latin typeface="Arial" panose="020B0604020202020204" pitchFamily="34" charset="0"/>
                <a:ea typeface="微软雅黑" panose="020B0503020204020204" pitchFamily="34" charset="-122"/>
                <a:sym typeface="Arial" panose="020B0604020202020204" pitchFamily="34" charset="0"/>
              </a:rPr>
              <a:t>0.32:1</a:t>
            </a:r>
            <a:r>
              <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rPr>
              <a:t>，女生较为活动，男生的参与需要加强。</a:t>
            </a: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Rectangle: Rounded Corners 40"/>
          <p:cNvGrpSpPr/>
          <p:nvPr/>
        </p:nvGrpSpPr>
        <p:grpSpPr>
          <a:xfrm>
            <a:off x="5812095" y="4367748"/>
            <a:ext cx="5832476" cy="389255"/>
            <a:chOff x="4231639" y="-1294675"/>
            <a:chExt cx="6625373" cy="389254"/>
          </a:xfrm>
        </p:grpSpPr>
        <p:sp>
          <p:nvSpPr>
            <p:cNvPr id="9"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defTabSz="916940">
                <a:defRPr sz="3600">
                  <a:solidFill>
                    <a:srgbClr val="FFFFFF"/>
                  </a:solidFill>
                  <a:latin typeface="汉仪旗黑-60S"/>
                  <a:ea typeface="汉仪旗黑-60S"/>
                  <a:cs typeface="汉仪旗黑-60S"/>
                  <a:sym typeface="汉仪旗黑-60S"/>
                </a:defRPr>
              </a:pPr>
              <a:endParaRPr sz="1200">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5132572" y="-1253400"/>
              <a:ext cx="5724440" cy="30733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r>
                <a:rPr lang="zh-CN" altLang="en-US" sz="2000" dirty="0">
                  <a:latin typeface="Arial" panose="020B0604020202020204" pitchFamily="34" charset="0"/>
                  <a:ea typeface="微软雅黑" panose="020B0503020204020204" pitchFamily="34" charset="-122"/>
                  <a:sym typeface="Arial" panose="020B0604020202020204" pitchFamily="34" charset="0"/>
                </a:rPr>
                <a:t>思考</a:t>
              </a:r>
              <a:r>
                <a:rPr lang="zh-CN" sz="2000" dirty="0">
                  <a:latin typeface="Arial" panose="020B0604020202020204" pitchFamily="34" charset="0"/>
                  <a:ea typeface="微软雅黑" panose="020B0503020204020204" pitchFamily="34" charset="-122"/>
                  <a:sym typeface="Arial" panose="020B0604020202020204" pitchFamily="34" charset="0"/>
                </a:rPr>
                <a:t>分析</a:t>
              </a:r>
              <a:endParaRPr lang="zh-CN" sz="2000" dirty="0">
                <a:latin typeface="Arial" panose="020B0604020202020204" pitchFamily="34" charset="0"/>
                <a:ea typeface="微软雅黑" panose="020B0503020204020204" pitchFamily="34" charset="-122"/>
                <a:sym typeface="Arial" panose="020B0604020202020204" pitchFamily="34" charset="0"/>
              </a:endParaRPr>
            </a:p>
          </p:txBody>
        </p:sp>
      </p:grpSp>
      <p:pic>
        <p:nvPicPr>
          <p:cNvPr id="2" name="图片 1"/>
          <p:cNvPicPr>
            <a:picLocks noChangeAspect="1"/>
          </p:cNvPicPr>
          <p:nvPr/>
        </p:nvPicPr>
        <p:blipFill>
          <a:blip r:embed="rId2"/>
          <a:stretch>
            <a:fillRect/>
          </a:stretch>
        </p:blipFill>
        <p:spPr>
          <a:xfrm>
            <a:off x="3772535" y="1492250"/>
            <a:ext cx="5692775" cy="2576195"/>
          </a:xfrm>
          <a:prstGeom prst="rect">
            <a:avLst/>
          </a:prstGeom>
          <a:ln w="28575" cmpd="sng">
            <a:solidFill>
              <a:srgbClr val="C00000"/>
            </a:solidFill>
            <a:prstDash val="soli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文本框 21"/>
          <p:cNvSpPr txBox="1"/>
          <p:nvPr/>
        </p:nvSpPr>
        <p:spPr>
          <a:xfrm>
            <a:off x="3103469" y="2882030"/>
            <a:ext cx="69172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四个视角课堂循证分析</a:t>
            </a:r>
            <a:endParaRPr kumimoji="0" lang="zh-CN" altLang="en-US" sz="54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文本框 38"/>
          <p:cNvSpPr txBox="1"/>
          <p:nvPr/>
        </p:nvSpPr>
        <p:spPr>
          <a:xfrm>
            <a:off x="3033831" y="2279499"/>
            <a:ext cx="270618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第</a:t>
            </a:r>
            <a:r>
              <a:rPr kumimoji="0" lang="en-US" altLang="zh-CN"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a:t>
            </a:r>
            <a:r>
              <a:rPr kumimoji="0" lang="en-US" altLang="zh-CN"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部</a:t>
            </a:r>
            <a:r>
              <a:rPr kumimoji="0" lang="en-US" altLang="zh-CN"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a:t>
            </a:r>
            <a:endPar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9" name="直接连接符 8"/>
          <p:cNvCxnSpPr/>
          <p:nvPr/>
        </p:nvCxnSpPr>
        <p:spPr>
          <a:xfrm>
            <a:off x="2704999" y="2412704"/>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2873436" y="3900609"/>
            <a:ext cx="73773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     </a:t>
            </a:r>
            <a:r>
              <a:rPr kumimoji="0" lang="en-US" altLang="zh-CN"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学科问题视角</a:t>
            </a:r>
            <a:endPar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7" name="图片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178155" y="346294"/>
            <a:ext cx="721571" cy="6501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2.1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课堂参与</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9" name="图片 18"/>
          <p:cNvPicPr>
            <a:picLocks noChangeAspect="1"/>
          </p:cNvPicPr>
          <p:nvPr/>
        </p:nvPicPr>
        <p:blipFill>
          <a:blip r:embed="rId2"/>
          <a:srcRect l="30907" t="70986" r="29043" b="19073"/>
          <a:stretch>
            <a:fillRect/>
          </a:stretch>
        </p:blipFill>
        <p:spPr>
          <a:xfrm>
            <a:off x="2227453" y="1409065"/>
            <a:ext cx="7503795" cy="1047750"/>
          </a:xfrm>
          <a:prstGeom prst="rect">
            <a:avLst/>
          </a:prstGeom>
        </p:spPr>
      </p:pic>
      <p:sp>
        <p:nvSpPr>
          <p:cNvPr id="20" name="矩形: 圆角 5"/>
          <p:cNvSpPr/>
          <p:nvPr/>
        </p:nvSpPr>
        <p:spPr>
          <a:xfrm>
            <a:off x="3936873" y="2684145"/>
            <a:ext cx="4540885" cy="3144520"/>
          </a:xfrm>
          <a:prstGeom prst="roundRect">
            <a:avLst>
              <a:gd name="adj" fmla="val 9253"/>
            </a:avLst>
          </a:prstGeom>
          <a:solidFill>
            <a:schemeClr val="accent5">
              <a:lumMod val="20000"/>
              <a:lumOff val="80000"/>
              <a:alpha val="65000"/>
            </a:schemeClr>
          </a:solidFill>
          <a:ln w="12700">
            <a:miter lim="400000"/>
          </a:ln>
        </p:spPr>
        <p:txBody>
          <a:bodyPr lIns="50800" tIns="50800" rIns="50800" bIns="50800" anchor="ctr"/>
          <a:lstStyle/>
          <a:p>
            <a:pPr marL="190500" marR="0" lvl="1" indent="0" algn="just" defTabSz="1926590" rtl="0" eaLnBrk="1" fontAlgn="auto" latinLnBrk="0" hangingPunct="1">
              <a:lnSpc>
                <a:spcPct val="130000"/>
              </a:lnSpc>
              <a:spcBef>
                <a:spcPts val="1200"/>
              </a:spcBef>
              <a:spcAft>
                <a:spcPts val="0"/>
              </a:spcAft>
              <a:buClrTx/>
              <a:buSzPct val="123000"/>
              <a:buFontTx/>
              <a:buNone/>
              <a:defRPr sz="3600">
                <a:solidFill>
                  <a:srgbClr val="000000"/>
                </a:solidFill>
                <a:latin typeface="汉仪旗黑-50S"/>
                <a:ea typeface="汉仪旗黑-50S"/>
                <a:cs typeface="汉仪旗黑-50S"/>
                <a:sym typeface="汉仪旗黑-50S"/>
              </a:defRPr>
            </a:pPr>
            <a:endParaRPr kumimoji="0" sz="1600" b="0" i="0" u="none" strike="noStrike" kern="1200" cap="none" spc="0" normalizeH="0" baseline="0" noProof="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1" name="Rectangle: Rounded Corners 40"/>
          <p:cNvGrpSpPr/>
          <p:nvPr/>
        </p:nvGrpSpPr>
        <p:grpSpPr>
          <a:xfrm>
            <a:off x="4665059" y="2554499"/>
            <a:ext cx="6775409" cy="389255"/>
            <a:chOff x="4231639" y="-1294675"/>
            <a:chExt cx="6775408" cy="389254"/>
          </a:xfrm>
        </p:grpSpPr>
        <p:sp>
          <p:nvSpPr>
            <p:cNvPr id="22"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模块作用"/>
            <p:cNvSpPr txBox="1"/>
            <p:nvPr/>
          </p:nvSpPr>
          <p:spPr>
            <a:xfrm>
              <a:off x="5282607" y="-1248320"/>
              <a:ext cx="5724440" cy="307340"/>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整体分析</a:t>
              </a:r>
              <a:endPar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模块作用：分析课堂中出现词语的频次，可以观察课堂是否围绕学科重点、学科知识之间的关联，老师课堂语言是否规范等…"/>
          <p:cNvSpPr txBox="1">
            <a:spLocks noGrp="1"/>
          </p:cNvSpPr>
          <p:nvPr/>
        </p:nvSpPr>
        <p:spPr>
          <a:xfrm>
            <a:off x="4232783" y="3039745"/>
            <a:ext cx="3949065" cy="3818255"/>
          </a:xfrm>
          <a:prstGeom prst="rect">
            <a:avLst/>
          </a:prstGeom>
        </p:spPr>
        <p:txBody>
          <a:bodyPr vert="horz" lIns="50800" tIns="50800" rIns="50800" bIns="508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7700" marR="0" lvl="1" indent="-457200" algn="l" defTabSz="1926590" rtl="0" eaLnBrk="1" fontAlgn="auto" latinLnBrk="0" hangingPunct="1">
              <a:lnSpc>
                <a:spcPct val="90000"/>
              </a:lnSpc>
              <a:spcBef>
                <a:spcPts val="24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教师发言的总时长可见为教师主导的课堂</a:t>
            </a:r>
            <a:endPar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647700" marR="0" lvl="1" indent="-457200" algn="l" defTabSz="1926590" rtl="0" eaLnBrk="1" fontAlgn="auto" latinLnBrk="0" hangingPunct="1">
              <a:lnSpc>
                <a:spcPct val="90000"/>
              </a:lnSpc>
              <a:spcBef>
                <a:spcPts val="24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教师的提问次数多，主导学生的思维，</a:t>
            </a:r>
            <a:r>
              <a:rPr kumimoji="0" lang="zh-CN"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是教师引导为主</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的课堂。</a:t>
            </a:r>
            <a:endPar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647700" marR="0" lvl="1" indent="-457200" algn="l" defTabSz="1926590" rtl="0" eaLnBrk="1" fontAlgn="auto" latinLnBrk="0" hangingPunct="1">
              <a:lnSpc>
                <a:spcPct val="90000"/>
              </a:lnSpc>
              <a:spcBef>
                <a:spcPts val="24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教师提问平均等待时间为</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5s</a:t>
            </a:r>
            <a:r>
              <a:rPr kumimoji="0" lang="zh-CN"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，（可举例说明）</a:t>
            </a:r>
            <a:r>
              <a:rPr kumimoji="0" lang="en-US" altLang="zh-CN"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647700" marR="0" lvl="1" indent="-457200" algn="l" defTabSz="1926590" rtl="0" eaLnBrk="1" fontAlgn="auto" latinLnBrk="0" hangingPunct="1">
              <a:lnSpc>
                <a:spcPct val="90000"/>
              </a:lnSpc>
              <a:spcBef>
                <a:spcPts val="24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lang="en-US" altLang="zh-CN" sz="1600"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a:t>
            </a:r>
            <a:endParaRPr kumimoji="0" sz="1600" b="1" i="0" u="none" strike="noStrike" kern="1200" cap="none" spc="0" normalizeH="0" baseline="0" noProof="0" dirty="0">
              <a:ln>
                <a:noFill/>
              </a:ln>
              <a:solidFill>
                <a:srgbClr val="45AA2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2.2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教师提问分析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 name="截屏2022-05-26 下午4.29.25.png" descr="截屏2022-05-26 下午4.29.25.png"/>
          <p:cNvPicPr>
            <a:picLocks noChangeAspect="1"/>
          </p:cNvPicPr>
          <p:nvPr/>
        </p:nvPicPr>
        <p:blipFill>
          <a:blip r:embed="rId2"/>
          <a:srcRect l="248" t="329" r="302"/>
          <a:stretch>
            <a:fillRect/>
          </a:stretch>
        </p:blipFill>
        <p:spPr>
          <a:xfrm>
            <a:off x="927425" y="750309"/>
            <a:ext cx="5259143" cy="5544466"/>
          </a:xfrm>
          <a:prstGeom prst="rect">
            <a:avLst/>
          </a:prstGeom>
          <a:ln w="12700">
            <a:miter lim="400000"/>
            <a:headEnd/>
            <a:tailEnd/>
          </a:ln>
          <a:effectLst>
            <a:outerShdw blurRad="254000" dist="38100" dir="2700000" rotWithShape="0">
              <a:srgbClr val="A6A6A6">
                <a:alpha val="80000"/>
              </a:srgbClr>
            </a:outerShdw>
          </a:effectLst>
        </p:spPr>
      </p:pic>
      <p:sp>
        <p:nvSpPr>
          <p:cNvPr id="6" name="矩形: 圆角 5"/>
          <p:cNvSpPr/>
          <p:nvPr/>
        </p:nvSpPr>
        <p:spPr>
          <a:xfrm>
            <a:off x="6713824" y="1642603"/>
            <a:ext cx="4746272" cy="1671492"/>
          </a:xfrm>
          <a:prstGeom prst="roundRect">
            <a:avLst>
              <a:gd name="adj" fmla="val 9253"/>
            </a:avLst>
          </a:prstGeom>
          <a:solidFill>
            <a:srgbClr val="F8CCAE">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6713825" y="1857495"/>
            <a:ext cx="4667460" cy="1458861"/>
          </a:xfrm>
          <a:prstGeom prst="rect">
            <a:avLst/>
          </a:prstGeom>
          <a:ln w="12700">
            <a:miter lim="400000"/>
          </a:ln>
        </p:spPr>
        <p:txBody>
          <a:bodyPr wrap="square" lIns="22853" rIns="22853">
            <a:spAutoFit/>
          </a:bodyPr>
          <a:lstStyle/>
          <a:p>
            <a:pPr marL="240665" marR="0" lvl="0" indent="481330" algn="just" defTabSz="962660" rtl="0" eaLnBrk="1" fontAlgn="auto" latinLnBrk="0" hangingPunct="0">
              <a:lnSpc>
                <a:spcPct val="120000"/>
              </a:lnSpc>
              <a:spcBef>
                <a:spcPts val="600"/>
              </a:spcBef>
              <a:spcAft>
                <a:spcPts val="0"/>
              </a:spcAft>
              <a:buClrTx/>
              <a:buSzTx/>
              <a:buFontTx/>
              <a:buNone/>
              <a:defRPr sz="3700">
                <a:solidFill>
                  <a:srgbClr val="2F2F2F"/>
                </a:solidFill>
                <a:latin typeface="汉仪旗黑-50S"/>
                <a:ea typeface="汉仪旗黑-50S"/>
                <a:cs typeface="汉仪旗黑-50S"/>
                <a:sym typeface="汉仪旗黑-50S"/>
              </a:defRPr>
            </a:pPr>
            <a:r>
              <a:rPr kumimoji="0" sz="185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基于Ai技术，自动提取老师课堂提问内容，</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分析问题的</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类型</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关注教师</a:t>
            </a:r>
            <a:r>
              <a:rPr lang="zh-CN" altLang="en-US" sz="1850" kern="0" dirty="0" smtClean="0">
                <a:solidFill>
                  <a:srgbClr val="2F2F2F"/>
                </a:solidFill>
                <a:latin typeface="Arial" panose="020B0604020202020204" pitchFamily="34" charset="0"/>
                <a:ea typeface="微软雅黑" panose="020B0503020204020204" pitchFamily="34" charset="-122"/>
                <a:sym typeface="Arial" panose="020B0604020202020204" pitchFamily="34" charset="0"/>
              </a:rPr>
              <a:t>引导指向</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的思维</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内涵</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并对课堂基于提问切片</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进行回顾。</a:t>
            </a:r>
            <a:endParaRPr kumimoji="0" sz="185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8" name="Rectangle: Rounded Corners 40"/>
          <p:cNvGrpSpPr/>
          <p:nvPr/>
        </p:nvGrpSpPr>
        <p:grpSpPr>
          <a:xfrm>
            <a:off x="7600407" y="1451799"/>
            <a:ext cx="2973106" cy="381608"/>
            <a:chOff x="0" y="0"/>
            <a:chExt cx="5948046" cy="763449"/>
          </a:xfrm>
        </p:grpSpPr>
        <p:sp>
          <p:nvSpPr>
            <p:cNvPr id="9"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矩形: 圆角 8"/>
          <p:cNvSpPr/>
          <p:nvPr/>
        </p:nvSpPr>
        <p:spPr>
          <a:xfrm>
            <a:off x="6713824" y="3830186"/>
            <a:ext cx="4746272" cy="2501312"/>
          </a:xfrm>
          <a:prstGeom prst="roundRect">
            <a:avLst>
              <a:gd name="adj" fmla="val 7849"/>
            </a:avLst>
          </a:prstGeom>
          <a:solidFill>
            <a:srgbClr val="F8CCAE">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2" name="Rectangle: Rounded Corners 40"/>
          <p:cNvGrpSpPr/>
          <p:nvPr/>
        </p:nvGrpSpPr>
        <p:grpSpPr>
          <a:xfrm>
            <a:off x="7600407" y="3639383"/>
            <a:ext cx="2973106" cy="381608"/>
            <a:chOff x="0" y="0"/>
            <a:chExt cx="5948046" cy="763449"/>
          </a:xfrm>
        </p:grpSpPr>
        <p:sp>
          <p:nvSpPr>
            <p:cNvPr id="13"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分析结果</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模块作用：分析课堂中出现词语的频次，可以观察课堂是否围绕学科重点、学科知识之间的关联，老师课堂语言是否规范等…"/>
          <p:cNvSpPr txBox="1"/>
          <p:nvPr/>
        </p:nvSpPr>
        <p:spPr>
          <a:xfrm>
            <a:off x="6849775" y="4261129"/>
            <a:ext cx="4414800" cy="1908535"/>
          </a:xfrm>
          <a:prstGeom prst="rect">
            <a:avLst/>
          </a:prstGeom>
          <a:ln w="12700">
            <a:miter lim="400000"/>
          </a:ln>
        </p:spPr>
        <p:txBody>
          <a:bodyPr lIns="25392" tIns="25392" rIns="25392" bIns="25392">
            <a:normAutofit/>
          </a:bodyPr>
          <a:lstStyle/>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五何问题：</a:t>
            </a:r>
            <a:r>
              <a:rPr kumimoji="0" sz="1800" b="0" i="0" u="none" strike="noStrike" kern="0" cap="none" spc="0" normalizeH="0" baseline="0" noProof="0" dirty="0" err="1"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该课堂</a:t>
            </a: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教师</a:t>
            </a:r>
            <a:r>
              <a:rPr kumimoji="0"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总共提问</a:t>
            </a:r>
            <a:r>
              <a:rPr kumimoji="0"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6次</a:t>
            </a:r>
            <a:r>
              <a:rPr kumimoji="0"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指向</a:t>
            </a:r>
            <a:r>
              <a:rPr kumimoji="0" sz="1800" b="0" i="0" u="none" strike="noStrike" kern="0" cap="none" spc="0" normalizeH="0" baseline="0" noProof="0" dirty="0" err="1"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都是低阶问题</a:t>
            </a:r>
            <a:r>
              <a:rPr kumimoji="0" sz="1800" b="0" i="0" u="none" strike="noStrike" kern="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00" b="0" i="0" u="none" strike="noStrike" kern="0" cap="none" spc="0" normalizeH="0" baseline="0" noProof="0" dirty="0" err="1" smtClean="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rPr>
              <a:t>说明思维停留在浅层活动层次</a:t>
            </a:r>
            <a:endParaRPr kumimoji="0" lang="en-US" sz="1800" b="0" i="0" u="none" strike="noStrike" kern="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lang="en-US" altLang="zh-CN" sz="1800" kern="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kumimoji="0" sz="185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2.2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教师提问分析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矩形: 圆角 5"/>
          <p:cNvSpPr/>
          <p:nvPr/>
        </p:nvSpPr>
        <p:spPr>
          <a:xfrm>
            <a:off x="685863" y="1642603"/>
            <a:ext cx="4746272" cy="1671492"/>
          </a:xfrm>
          <a:prstGeom prst="roundRect">
            <a:avLst>
              <a:gd name="adj" fmla="val 9253"/>
            </a:avLst>
          </a:prstGeom>
          <a:solidFill>
            <a:srgbClr val="F8CCAE">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8" name="Rectangle: Rounded Corners 40"/>
          <p:cNvGrpSpPr/>
          <p:nvPr/>
        </p:nvGrpSpPr>
        <p:grpSpPr>
          <a:xfrm>
            <a:off x="1572446" y="1451799"/>
            <a:ext cx="2973106" cy="381608"/>
            <a:chOff x="0" y="0"/>
            <a:chExt cx="5948046" cy="763449"/>
          </a:xfrm>
        </p:grpSpPr>
        <p:sp>
          <p:nvSpPr>
            <p:cNvPr id="9"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矩形: 圆角 8"/>
          <p:cNvSpPr/>
          <p:nvPr/>
        </p:nvSpPr>
        <p:spPr>
          <a:xfrm>
            <a:off x="685863" y="3830186"/>
            <a:ext cx="4746272" cy="2501312"/>
          </a:xfrm>
          <a:prstGeom prst="roundRect">
            <a:avLst>
              <a:gd name="adj" fmla="val 7849"/>
            </a:avLst>
          </a:prstGeom>
          <a:solidFill>
            <a:srgbClr val="F8CCAE">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2" name="Rectangle: Rounded Corners 40"/>
          <p:cNvGrpSpPr/>
          <p:nvPr/>
        </p:nvGrpSpPr>
        <p:grpSpPr>
          <a:xfrm>
            <a:off x="1572446" y="3639383"/>
            <a:ext cx="2973106" cy="381608"/>
            <a:chOff x="0" y="0"/>
            <a:chExt cx="5948046" cy="763449"/>
          </a:xfrm>
        </p:grpSpPr>
        <p:sp>
          <p:nvSpPr>
            <p:cNvPr id="13"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分析结果</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4" name="图片 3"/>
          <p:cNvPicPr>
            <a:picLocks noChangeAspect="1"/>
          </p:cNvPicPr>
          <p:nvPr/>
        </p:nvPicPr>
        <p:blipFill>
          <a:blip r:embed="rId2"/>
          <a:stretch>
            <a:fillRect/>
          </a:stretch>
        </p:blipFill>
        <p:spPr>
          <a:xfrm>
            <a:off x="6159299" y="986104"/>
            <a:ext cx="5258088" cy="5688163"/>
          </a:xfrm>
          <a:prstGeom prst="rect">
            <a:avLst/>
          </a:prstGeom>
        </p:spPr>
      </p:pic>
      <p:sp>
        <p:nvSpPr>
          <p:cNvPr id="18" name="模块作用：分析课堂中出现词语的频次，可以观察课堂是否围绕学科重点、学科知识之间的关联，老师课堂语言是否规范等…"/>
          <p:cNvSpPr txBox="1"/>
          <p:nvPr/>
        </p:nvSpPr>
        <p:spPr>
          <a:xfrm>
            <a:off x="927141" y="4308267"/>
            <a:ext cx="4414800" cy="1545150"/>
          </a:xfrm>
          <a:prstGeom prst="rect">
            <a:avLst/>
          </a:prstGeom>
          <a:noFill/>
          <a:ln w="12700">
            <a:miter lim="400000"/>
          </a:ln>
        </p:spPr>
        <p:txBody>
          <a:bodyPr lIns="25392" tIns="25392" rIns="25392" bIns="25392">
            <a:normAutofit/>
          </a:bodyPr>
          <a:lstStyle/>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问题化学习</a:t>
            </a: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15</a:t>
            </a: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问：</a:t>
            </a: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其他</a:t>
            </a: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605256" y="1800307"/>
            <a:ext cx="4667460" cy="1458861"/>
          </a:xfrm>
          <a:prstGeom prst="rect">
            <a:avLst/>
          </a:prstGeom>
          <a:ln w="12700">
            <a:miter lim="400000"/>
          </a:ln>
        </p:spPr>
        <p:txBody>
          <a:bodyPr wrap="square" lIns="22853" rIns="22853">
            <a:spAutoFit/>
          </a:bodyPr>
          <a:lstStyle/>
          <a:p>
            <a:pPr marL="240665" marR="0" lvl="0" indent="481330" algn="just" defTabSz="962660" rtl="0" eaLnBrk="1" fontAlgn="auto" latinLnBrk="0" hangingPunct="0">
              <a:lnSpc>
                <a:spcPct val="120000"/>
              </a:lnSpc>
              <a:spcBef>
                <a:spcPts val="600"/>
              </a:spcBef>
              <a:spcAft>
                <a:spcPts val="0"/>
              </a:spcAft>
              <a:buClrTx/>
              <a:buSzTx/>
              <a:buFontTx/>
              <a:buNone/>
              <a:defRPr sz="3700">
                <a:solidFill>
                  <a:srgbClr val="2F2F2F"/>
                </a:solidFill>
                <a:latin typeface="汉仪旗黑-50S"/>
                <a:ea typeface="汉仪旗黑-50S"/>
                <a:cs typeface="汉仪旗黑-50S"/>
                <a:sym typeface="汉仪旗黑-50S"/>
              </a:defRPr>
            </a:pPr>
            <a:r>
              <a:rPr kumimoji="0" sz="185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基于Ai技术，自动提取老师课堂提问内容，</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分析问题的</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类型</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关注教师</a:t>
            </a:r>
            <a:r>
              <a:rPr lang="zh-CN" altLang="en-US" sz="1850" kern="0" dirty="0" smtClean="0">
                <a:solidFill>
                  <a:srgbClr val="2F2F2F"/>
                </a:solidFill>
                <a:latin typeface="Arial" panose="020B0604020202020204" pitchFamily="34" charset="0"/>
                <a:ea typeface="微软雅黑" panose="020B0503020204020204" pitchFamily="34" charset="-122"/>
                <a:sym typeface="Arial" panose="020B0604020202020204" pitchFamily="34" charset="0"/>
              </a:rPr>
              <a:t>引导指向</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的思维</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内涵</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并对课堂基于提问切片</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进行回顾。</a:t>
            </a:r>
            <a:endParaRPr kumimoji="0" sz="185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2.3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教学行为分析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文本框 11"/>
          <p:cNvSpPr txBox="1"/>
          <p:nvPr/>
        </p:nvSpPr>
        <p:spPr>
          <a:xfrm>
            <a:off x="5235794" y="1245235"/>
            <a:ext cx="122428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数据呈现</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11" name="图片 10"/>
          <p:cNvPicPr>
            <a:picLocks noChangeAspect="1"/>
          </p:cNvPicPr>
          <p:nvPr/>
        </p:nvPicPr>
        <p:blipFill>
          <a:blip r:embed="rId2"/>
          <a:srcRect l="17836" t="22908" r="22411" b="57426"/>
          <a:stretch>
            <a:fillRect/>
          </a:stretch>
        </p:blipFill>
        <p:spPr>
          <a:xfrm>
            <a:off x="2103816" y="1613535"/>
            <a:ext cx="7878445" cy="1458595"/>
          </a:xfrm>
          <a:prstGeom prst="rect">
            <a:avLst/>
          </a:prstGeom>
        </p:spPr>
      </p:pic>
      <p:sp>
        <p:nvSpPr>
          <p:cNvPr id="13" name="文本框 12"/>
          <p:cNvSpPr txBox="1"/>
          <p:nvPr/>
        </p:nvSpPr>
        <p:spPr>
          <a:xfrm>
            <a:off x="2188271" y="3365500"/>
            <a:ext cx="7709535" cy="3080385"/>
          </a:xfrm>
          <a:prstGeom prst="rect">
            <a:avLst/>
          </a:prstGeom>
          <a:solidFill>
            <a:schemeClr val="accent1">
              <a:lumMod val="40000"/>
              <a:lumOff val="60000"/>
              <a:alpha val="65000"/>
            </a:schemeClr>
          </a:solid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举例：孙老师先搁置了</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如何写清一种河鲜？</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先请同学们带着问题</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每个问题都要写吗？</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来读一读汪爷爷的例文。</a:t>
            </a: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孙老师搁置了问题</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怎么写互动？</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再读一读例文，有什么发现？</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请同学们再赌例文后再交流发现。</a:t>
            </a: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分析：语文学习中有些问题不是学生能够一下子回答出的，课中老师先提出</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如何写？</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的问题，解决的方法是</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读</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，以</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写</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的问题引入，并搁置问题，在阅读中逐步解决，并形成写的</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问题系统</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，是</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读写链</a:t>
            </a:r>
            <a:r>
              <a:rPr kumimoji="0" lang="en-US" altLang="zh-CN"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a:t>
            </a: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的一种链接方法。</a:t>
            </a: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19" name="Rectangle: Rounded Corners 40"/>
          <p:cNvGrpSpPr/>
          <p:nvPr/>
        </p:nvGrpSpPr>
        <p:grpSpPr>
          <a:xfrm>
            <a:off x="4453157" y="3061229"/>
            <a:ext cx="6775409" cy="389255"/>
            <a:chOff x="4231639" y="-1294675"/>
            <a:chExt cx="6775408" cy="389254"/>
          </a:xfrm>
        </p:grpSpPr>
        <p:sp>
          <p:nvSpPr>
            <p:cNvPr id="20"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模块作用"/>
            <p:cNvSpPr txBox="1"/>
            <p:nvPr/>
          </p:nvSpPr>
          <p:spPr>
            <a:xfrm>
              <a:off x="5282607" y="-1248320"/>
              <a:ext cx="5724440" cy="30733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举例分析</a:t>
              </a:r>
              <a:endPar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2.3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教学行为分析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文本框 11"/>
          <p:cNvSpPr txBox="1"/>
          <p:nvPr/>
        </p:nvSpPr>
        <p:spPr>
          <a:xfrm>
            <a:off x="5235794" y="1245235"/>
            <a:ext cx="122428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数据呈现</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3" name="文本框 12"/>
          <p:cNvSpPr txBox="1"/>
          <p:nvPr/>
        </p:nvSpPr>
        <p:spPr>
          <a:xfrm>
            <a:off x="2241611" y="3902075"/>
            <a:ext cx="7709535" cy="1751965"/>
          </a:xfrm>
          <a:prstGeom prst="rect">
            <a:avLst/>
          </a:prstGeom>
          <a:solidFill>
            <a:schemeClr val="accent1">
              <a:lumMod val="40000"/>
              <a:lumOff val="60000"/>
              <a:alpha val="65000"/>
            </a:schemeClr>
          </a:solid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问题例举：</a:t>
            </a: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具体分析：</a:t>
            </a:r>
            <a:endParaRPr kumimoji="0" lang="zh-CN" altLang="en-US" sz="1800" b="0" i="0" u="none" strike="noStrike" kern="120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19" name="Rectangle: Rounded Corners 40"/>
          <p:cNvGrpSpPr/>
          <p:nvPr/>
        </p:nvGrpSpPr>
        <p:grpSpPr>
          <a:xfrm>
            <a:off x="4453157" y="3453659"/>
            <a:ext cx="6775409" cy="389255"/>
            <a:chOff x="4231639" y="-1294675"/>
            <a:chExt cx="6775408" cy="389254"/>
          </a:xfrm>
        </p:grpSpPr>
        <p:sp>
          <p:nvSpPr>
            <p:cNvPr id="20"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模块作用"/>
            <p:cNvSpPr txBox="1"/>
            <p:nvPr/>
          </p:nvSpPr>
          <p:spPr>
            <a:xfrm>
              <a:off x="5282607" y="-1248320"/>
              <a:ext cx="5724440" cy="30733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举例分析</a:t>
              </a:r>
              <a:endPar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2" name="图片 1"/>
          <p:cNvPicPr>
            <a:picLocks noChangeAspect="1"/>
          </p:cNvPicPr>
          <p:nvPr/>
        </p:nvPicPr>
        <p:blipFill>
          <a:blip r:embed="rId2"/>
          <a:stretch>
            <a:fillRect/>
          </a:stretch>
        </p:blipFill>
        <p:spPr>
          <a:xfrm>
            <a:off x="3209925" y="1700530"/>
            <a:ext cx="5772150" cy="1619250"/>
          </a:xfrm>
          <a:prstGeom prst="rect">
            <a:avLst/>
          </a:prstGeom>
          <a:ln w="28575" cmpd="sng">
            <a:solidFill>
              <a:srgbClr val="C00000"/>
            </a:solidFill>
            <a:prstDash val="soli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文本框 21"/>
          <p:cNvSpPr txBox="1"/>
          <p:nvPr/>
        </p:nvSpPr>
        <p:spPr>
          <a:xfrm>
            <a:off x="3103469" y="2882030"/>
            <a:ext cx="69172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四个视角课堂循证分析</a:t>
            </a:r>
            <a:endParaRPr kumimoji="0" lang="zh-CN" altLang="en-US" sz="54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文本框 38"/>
          <p:cNvSpPr txBox="1"/>
          <p:nvPr/>
        </p:nvSpPr>
        <p:spPr>
          <a:xfrm>
            <a:off x="3033831" y="2279499"/>
            <a:ext cx="270618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第</a:t>
            </a:r>
            <a:r>
              <a:rPr kumimoji="0" lang="en-US" altLang="zh-CN"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a:t>
            </a:r>
            <a:r>
              <a:rPr kumimoji="0" lang="en-US" altLang="zh-CN"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部</a:t>
            </a:r>
            <a:r>
              <a:rPr kumimoji="0" lang="en-US" altLang="zh-CN"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a:t>
            </a:r>
            <a:endPar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178155" y="346294"/>
            <a:ext cx="721571" cy="650166"/>
          </a:xfrm>
          <a:prstGeom prst="rect">
            <a:avLst/>
          </a:prstGeom>
        </p:spPr>
      </p:pic>
      <p:cxnSp>
        <p:nvCxnSpPr>
          <p:cNvPr id="9" name="直接连接符 8"/>
          <p:cNvCxnSpPr/>
          <p:nvPr/>
        </p:nvCxnSpPr>
        <p:spPr>
          <a:xfrm>
            <a:off x="2704999" y="2412704"/>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2873436" y="3900609"/>
            <a:ext cx="73773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    </a:t>
            </a:r>
            <a:r>
              <a:rPr kumimoji="0" lang="en-US" altLang="zh-CN"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学科问题视角</a:t>
            </a:r>
            <a:endPar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3.1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师生发言占比</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0" name="截屏2022-05-26 下午4.55.31.png" descr="截屏2022-05-26 下午4.55.31.png"/>
          <p:cNvPicPr>
            <a:picLocks noChangeAspect="1"/>
          </p:cNvPicPr>
          <p:nvPr/>
        </p:nvPicPr>
        <p:blipFill>
          <a:blip r:embed="rId2"/>
          <a:srcRect t="2228"/>
          <a:stretch>
            <a:fillRect/>
          </a:stretch>
        </p:blipFill>
        <p:spPr>
          <a:xfrm>
            <a:off x="1296035" y="1890395"/>
            <a:ext cx="5570220" cy="3077210"/>
          </a:xfrm>
          <a:prstGeom prst="rect">
            <a:avLst/>
          </a:prstGeom>
          <a:ln w="12700">
            <a:miter lim="400000"/>
            <a:headEnd/>
            <a:tailEnd/>
          </a:ln>
        </p:spPr>
      </p:pic>
      <p:pic>
        <p:nvPicPr>
          <p:cNvPr id="11" name="图片 10"/>
          <p:cNvPicPr>
            <a:picLocks noChangeAspect="1"/>
          </p:cNvPicPr>
          <p:nvPr/>
        </p:nvPicPr>
        <p:blipFill>
          <a:blip r:embed="rId3"/>
          <a:srcRect l="15308" t="56803" r="36717" b="15486"/>
          <a:stretch>
            <a:fillRect/>
          </a:stretch>
        </p:blipFill>
        <p:spPr>
          <a:xfrm>
            <a:off x="7024370" y="2736215"/>
            <a:ext cx="4388485" cy="1783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圆角 8"/>
          <p:cNvSpPr/>
          <p:nvPr/>
        </p:nvSpPr>
        <p:spPr>
          <a:xfrm rot="16200000">
            <a:off x="5795446" y="-259236"/>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4989788" y="1626199"/>
            <a:ext cx="2646878" cy="584775"/>
          </a:xfrm>
          <a:prstGeom prst="rect">
            <a:avLst/>
          </a:prstGeom>
          <a:noFill/>
        </p:spPr>
        <p:txBody>
          <a:bodyPr wrap="none" rtlCol="0">
            <a:spAutoFit/>
          </a:bodyPr>
          <a:lstStyle/>
          <a:p>
            <a:r>
              <a:rPr lang="zh-CN" altLang="en-US" sz="3200" dirty="0">
                <a:solidFill>
                  <a:srgbClr val="FFFF00"/>
                </a:solidFill>
                <a:latin typeface="Arial" panose="020B0604020202020204" pitchFamily="34" charset="0"/>
                <a:ea typeface="微软雅黑" panose="020B0503020204020204" pitchFamily="34" charset="-122"/>
                <a:sym typeface="Arial" panose="020B0604020202020204" pitchFamily="34" charset="0"/>
              </a:rPr>
              <a:t>四个视角分析</a:t>
            </a:r>
            <a:endParaRPr lang="zh-CN" altLang="en-US" sz="3200"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圆角 25"/>
          <p:cNvSpPr/>
          <p:nvPr/>
        </p:nvSpPr>
        <p:spPr>
          <a:xfrm rot="16200000">
            <a:off x="5795446" y="693061"/>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圆角 27"/>
          <p:cNvSpPr/>
          <p:nvPr/>
        </p:nvSpPr>
        <p:spPr>
          <a:xfrm rot="16200000">
            <a:off x="5795446" y="1645358"/>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544243" y="1652802"/>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2353998" y="1535962"/>
            <a:ext cx="1107996" cy="1631216"/>
          </a:xfrm>
          <a:prstGeom prst="rect">
            <a:avLst/>
          </a:prstGeom>
          <a:noFill/>
        </p:spPr>
        <p:txBody>
          <a:bodyPr vert="eaVert" wrap="none" rtlCol="0">
            <a:spAutoFit/>
          </a:bodyPr>
          <a:lstStyle/>
          <a:p>
            <a:r>
              <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4989788" y="2580929"/>
            <a:ext cx="2621280" cy="58356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教学片段分析</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4964515" y="3534080"/>
            <a:ext cx="2621280" cy="58356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课堂改进思考</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4050996" y="1616226"/>
            <a:ext cx="724878"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4085985" y="2589081"/>
            <a:ext cx="739305"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4085985" y="3519427"/>
            <a:ext cx="744114"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3.2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师生行为占比</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 name="图片 4"/>
          <p:cNvPicPr>
            <a:picLocks noChangeAspect="1"/>
          </p:cNvPicPr>
          <p:nvPr/>
        </p:nvPicPr>
        <p:blipFill>
          <a:blip r:embed="rId2"/>
          <a:srcRect l="30398" t="10050" r="30264" b="25231"/>
          <a:stretch>
            <a:fillRect/>
          </a:stretch>
        </p:blipFill>
        <p:spPr>
          <a:xfrm>
            <a:off x="1713390" y="1582703"/>
            <a:ext cx="4382609" cy="3858895"/>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6" name="矩形: 圆角 5"/>
          <p:cNvSpPr/>
          <p:nvPr/>
        </p:nvSpPr>
        <p:spPr>
          <a:xfrm>
            <a:off x="6675915" y="2994345"/>
            <a:ext cx="4795520" cy="1309370"/>
          </a:xfrm>
          <a:prstGeom prst="roundRect">
            <a:avLst>
              <a:gd name="adj" fmla="val 9253"/>
            </a:avLst>
          </a:prstGeom>
          <a:solidFill>
            <a:schemeClr val="accent1">
              <a:lumMod val="20000"/>
              <a:lumOff val="80000"/>
              <a:alpha val="65000"/>
            </a:schemeClr>
          </a:solidFill>
          <a:ln w="12700">
            <a:miter lim="400000"/>
          </a:ln>
        </p:spPr>
        <p:txBody>
          <a:bodyPr lIns="50800" tIns="50800" rIns="50800" bIns="50800" anchor="ctr"/>
          <a:lstStyle/>
          <a:p>
            <a:pPr marL="190500" marR="0" lvl="1" indent="0" algn="just" defTabSz="1926590" rtl="0" eaLnBrk="1" fontAlgn="auto" latinLnBrk="0" hangingPunct="1">
              <a:lnSpc>
                <a:spcPct val="130000"/>
              </a:lnSpc>
              <a:spcBef>
                <a:spcPts val="1200"/>
              </a:spcBef>
              <a:spcAft>
                <a:spcPts val="0"/>
              </a:spcAft>
              <a:buClrTx/>
              <a:buSzPct val="123000"/>
              <a:buFontTx/>
              <a:buNone/>
              <a:defRPr sz="3600">
                <a:solidFill>
                  <a:srgbClr val="000000"/>
                </a:solidFill>
                <a:latin typeface="汉仪旗黑-50S"/>
                <a:ea typeface="汉仪旗黑-50S"/>
                <a:cs typeface="汉仪旗黑-50S"/>
                <a:sym typeface="汉仪旗黑-50S"/>
              </a:defRPr>
            </a:pPr>
            <a:endParaRPr kumimoji="0" lang="zh-CN" altLang="en-US" sz="1600" b="0" i="0" u="none" strike="noStrike" kern="1200" cap="none" spc="0" normalizeH="0" baseline="0" noProof="0" dirty="0">
              <a:ln>
                <a:noFill/>
              </a:ln>
              <a:solidFill>
                <a:prstClr val="black"/>
              </a:solidFill>
              <a:effectLst/>
              <a:uLnTx/>
              <a:uFillTx/>
              <a:latin typeface="汉仪旗黑-50S"/>
              <a:ea typeface="宋体" panose="02010600030101010101" pitchFamily="2" charset="-122"/>
              <a:sym typeface="+mn-ea"/>
            </a:endParaRPr>
          </a:p>
          <a:p>
            <a:pPr marL="190500" marR="0" lvl="1" indent="0" algn="just" defTabSz="1926590" rtl="0" eaLnBrk="1" fontAlgn="auto" latinLnBrk="0" hangingPunct="1">
              <a:lnSpc>
                <a:spcPct val="130000"/>
              </a:lnSpc>
              <a:spcBef>
                <a:spcPts val="1200"/>
              </a:spcBef>
              <a:spcAft>
                <a:spcPts val="0"/>
              </a:spcAft>
              <a:buClrTx/>
              <a:buSzPct val="123000"/>
              <a:buFontTx/>
              <a:buNone/>
              <a:defRPr sz="3600">
                <a:solidFill>
                  <a:srgbClr val="000000"/>
                </a:solidFill>
                <a:latin typeface="汉仪旗黑-50S"/>
                <a:ea typeface="汉仪旗黑-50S"/>
                <a:cs typeface="汉仪旗黑-50S"/>
                <a:sym typeface="汉仪旗黑-50S"/>
              </a:defRPr>
            </a:pPr>
            <a:r>
              <a:rPr kumimoji="0" lang="en-US" altLang="zh-CN" sz="1600" b="0" i="0" u="none" strike="noStrike" kern="1200" cap="none" spc="0" normalizeH="0" baseline="0" noProof="0" dirty="0">
                <a:ln>
                  <a:noFill/>
                </a:ln>
                <a:solidFill>
                  <a:prstClr val="black"/>
                </a:solidFill>
                <a:effectLst/>
                <a:uLnTx/>
                <a:uFillTx/>
                <a:latin typeface="汉仪旗黑-50S"/>
                <a:ea typeface="宋体" panose="02010600030101010101" pitchFamily="2" charset="-122"/>
                <a:sym typeface="+mn-ea"/>
              </a:rPr>
              <a:t> </a:t>
            </a:r>
            <a:r>
              <a:rPr kumimoji="0" lang="en-US" altLang="zh-CN" sz="2000" b="0" i="0" u="none" strike="noStrike" kern="1200" cap="none" spc="0" normalizeH="0" baseline="0" noProof="0" dirty="0">
                <a:ln>
                  <a:noFill/>
                </a:ln>
                <a:solidFill>
                  <a:prstClr val="black"/>
                </a:solidFill>
                <a:effectLst/>
                <a:uLnTx/>
                <a:uFillTx/>
                <a:latin typeface="汉仪旗黑-50S"/>
                <a:ea typeface="宋体" panose="02010600030101010101" pitchFamily="2" charset="-122"/>
                <a:sym typeface="+mn-ea"/>
              </a:rPr>
              <a:t> </a:t>
            </a:r>
            <a:r>
              <a:rPr kumimoji="0" lang="zh-CN" altLang="en-US" sz="2000" b="0" i="0" u="none" strike="noStrike" kern="1200" cap="none" spc="0" normalizeH="0" baseline="0" noProof="0" dirty="0">
                <a:ln>
                  <a:noFill/>
                </a:ln>
                <a:solidFill>
                  <a:prstClr val="black"/>
                </a:solidFill>
                <a:effectLst/>
                <a:uLnTx/>
                <a:uFillTx/>
                <a:latin typeface="汉仪旗黑-50S"/>
                <a:ea typeface="宋体" panose="02010600030101010101" pitchFamily="2" charset="-122"/>
                <a:sym typeface="+mn-ea"/>
              </a:rPr>
              <a:t>老师活动占多数</a:t>
            </a:r>
            <a:r>
              <a:rPr kumimoji="0" lang="zh-CN"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rgbClr val="FF0000"/>
                </a:solidFill>
                <a:latin typeface="Arial" panose="020B0604020202020204" pitchFamily="34" charset="0"/>
                <a:ea typeface="微软雅黑" panose="020B0503020204020204" pitchFamily="34" charset="-122"/>
                <a:cs typeface="汉仪旗黑-50S"/>
                <a:sym typeface="Arial" panose="020B0604020202020204" pitchFamily="34" charset="0"/>
              </a:rPr>
              <a:t>学生参与及互动不够充分。</a:t>
            </a:r>
            <a:endParaRPr sz="2000" dirty="0">
              <a:solidFill>
                <a:srgbClr val="FF0000"/>
              </a:solidFill>
              <a:latin typeface="Arial" panose="020B0604020202020204" pitchFamily="34" charset="0"/>
              <a:ea typeface="微软雅黑" panose="020B0503020204020204" pitchFamily="34" charset="-122"/>
              <a:cs typeface="汉仪旗黑-50S"/>
              <a:sym typeface="Arial" panose="020B0604020202020204" pitchFamily="34" charset="0"/>
            </a:endParaRPr>
          </a:p>
          <a:p>
            <a:pPr marL="190500" marR="0" lvl="1" indent="0" algn="just" defTabSz="1926590" rtl="0" eaLnBrk="1" fontAlgn="auto" latinLnBrk="0" hangingPunct="1">
              <a:lnSpc>
                <a:spcPct val="130000"/>
              </a:lnSpc>
              <a:spcBef>
                <a:spcPts val="1200"/>
              </a:spcBef>
              <a:spcAft>
                <a:spcPts val="0"/>
              </a:spcAft>
              <a:buClrTx/>
              <a:buSzPct val="123000"/>
              <a:buFontTx/>
              <a:buNone/>
              <a:defRPr sz="3600">
                <a:solidFill>
                  <a:srgbClr val="000000"/>
                </a:solidFill>
                <a:latin typeface="汉仪旗黑-50S"/>
                <a:ea typeface="汉仪旗黑-50S"/>
                <a:cs typeface="汉仪旗黑-50S"/>
                <a:sym typeface="汉仪旗黑-50S"/>
              </a:defRPr>
            </a:pPr>
            <a:endParaRPr kumimoji="0" sz="20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 name="Rectangle: Rounded Corners 40"/>
          <p:cNvGrpSpPr/>
          <p:nvPr/>
        </p:nvGrpSpPr>
        <p:grpSpPr>
          <a:xfrm>
            <a:off x="7452996" y="2773894"/>
            <a:ext cx="6775409" cy="389255"/>
            <a:chOff x="4231639" y="-1294675"/>
            <a:chExt cx="6775408" cy="389254"/>
          </a:xfrm>
        </p:grpSpPr>
        <p:sp>
          <p:nvSpPr>
            <p:cNvPr id="8"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模块作用"/>
            <p:cNvSpPr txBox="1"/>
            <p:nvPr/>
          </p:nvSpPr>
          <p:spPr>
            <a:xfrm>
              <a:off x="5282607" y="-1248320"/>
              <a:ext cx="5724440" cy="307340"/>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整体分析</a:t>
              </a:r>
              <a:endPar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3.3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课堂类型风格</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4" name="图片 3"/>
          <p:cNvPicPr>
            <a:picLocks noChangeAspect="1"/>
          </p:cNvPicPr>
          <p:nvPr/>
        </p:nvPicPr>
        <p:blipFill>
          <a:blip r:embed="rId2"/>
          <a:stretch>
            <a:fillRect/>
          </a:stretch>
        </p:blipFill>
        <p:spPr>
          <a:xfrm>
            <a:off x="1485761" y="1471612"/>
            <a:ext cx="4391025" cy="3914775"/>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22" name="矩形: 圆角 5"/>
          <p:cNvSpPr/>
          <p:nvPr/>
        </p:nvSpPr>
        <p:spPr>
          <a:xfrm>
            <a:off x="6315216" y="1474383"/>
            <a:ext cx="4746272" cy="1671492"/>
          </a:xfrm>
          <a:prstGeom prst="roundRect">
            <a:avLst>
              <a:gd name="adj" fmla="val 9253"/>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6"/>
          <p:cNvSpPr txBox="1"/>
          <p:nvPr/>
        </p:nvSpPr>
        <p:spPr>
          <a:xfrm>
            <a:off x="6556496" y="1804021"/>
            <a:ext cx="4263715" cy="1060611"/>
          </a:xfrm>
          <a:prstGeom prst="rect">
            <a:avLst/>
          </a:prstGeom>
          <a:ln w="12700">
            <a:miter lim="400000"/>
          </a:ln>
        </p:spPr>
        <p:txBody>
          <a:bodyPr lIns="22853" rIns="22853">
            <a:spAutoFit/>
          </a:bodyPr>
          <a:lstStyle/>
          <a:p>
            <a:pPr marL="240665" marR="0" lvl="0" indent="-481330" algn="just" defTabSz="962660" rtl="0" eaLnBrk="1" fontAlgn="auto" latinLnBrk="0" hangingPunct="0">
              <a:lnSpc>
                <a:spcPct val="120000"/>
              </a:lnSpc>
              <a:spcBef>
                <a:spcPts val="1750"/>
              </a:spcBef>
              <a:spcAft>
                <a:spcPts val="0"/>
              </a:spcAft>
              <a:buClrTx/>
              <a:buSzTx/>
              <a:buFontTx/>
              <a:buNone/>
              <a:defRPr sz="3700">
                <a:solidFill>
                  <a:srgbClr val="2F2F2F"/>
                </a:solidFill>
                <a:latin typeface="汉仪旗黑-50S"/>
                <a:ea typeface="汉仪旗黑-50S"/>
                <a:cs typeface="汉仪旗黑-50S"/>
                <a:sym typeface="汉仪旗黑-50S"/>
              </a:defRPr>
            </a:pPr>
            <a:r>
              <a:rPr lang="zh-CN" altLang="en-US" sz="1800" kern="0" dirty="0">
                <a:solidFill>
                  <a:srgbClr val="000000"/>
                </a:solidFill>
                <a:latin typeface="Arial" panose="020B0604020202020204" pitchFamily="34" charset="0"/>
                <a:ea typeface="微软雅黑" panose="020B0503020204020204" pitchFamily="34" charset="-122"/>
              </a:rPr>
              <a:t>       全自动生成课堂语言动态比率图，可呈现教师、学生、沉寂与混乱三种身份状态的课堂语言动态比率图</a:t>
            </a:r>
            <a:endParaRPr sz="18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Rectangle: Rounded Corners 40"/>
          <p:cNvGrpSpPr/>
          <p:nvPr/>
        </p:nvGrpSpPr>
        <p:grpSpPr>
          <a:xfrm>
            <a:off x="7201799" y="1283580"/>
            <a:ext cx="2973106" cy="381608"/>
            <a:chOff x="0" y="0"/>
            <a:chExt cx="5948046" cy="763449"/>
          </a:xfrm>
        </p:grpSpPr>
        <p:sp>
          <p:nvSpPr>
            <p:cNvPr id="26"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矩形: 圆角 8"/>
          <p:cNvSpPr/>
          <p:nvPr/>
        </p:nvSpPr>
        <p:spPr>
          <a:xfrm>
            <a:off x="6315216" y="3661967"/>
            <a:ext cx="4746272" cy="2501312"/>
          </a:xfrm>
          <a:prstGeom prst="roundRect">
            <a:avLst>
              <a:gd name="adj" fmla="val 7849"/>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9" name="Rectangle: Rounded Corners 40"/>
          <p:cNvGrpSpPr/>
          <p:nvPr/>
        </p:nvGrpSpPr>
        <p:grpSpPr>
          <a:xfrm>
            <a:off x="7201799" y="3471163"/>
            <a:ext cx="2973106" cy="381608"/>
            <a:chOff x="0" y="0"/>
            <a:chExt cx="5948046" cy="763449"/>
          </a:xfrm>
        </p:grpSpPr>
        <p:sp>
          <p:nvSpPr>
            <p:cNvPr id="30"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维度</a:t>
              </a:r>
              <a:endParaRPr kumimoji="0"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模块作用：分析课堂中出现词语的频次，可以观察课堂是否围绕学科重点、学科知识之间的关联，老师课堂语言是否规范等…"/>
          <p:cNvSpPr txBox="1"/>
          <p:nvPr/>
        </p:nvSpPr>
        <p:spPr>
          <a:xfrm>
            <a:off x="6428263" y="4075313"/>
            <a:ext cx="4414800" cy="1908535"/>
          </a:xfrm>
          <a:prstGeom prst="rect">
            <a:avLst/>
          </a:prstGeom>
          <a:ln w="12700">
            <a:miter lim="400000"/>
          </a:ln>
        </p:spPr>
        <p:txBody>
          <a:bodyPr lIns="25392" tIns="25392" rIns="25392" bIns="25392">
            <a:normAutofit/>
          </a:bodyPr>
          <a:lstStyle/>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3.3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课堂类型风格</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矩形: 圆角 5"/>
          <p:cNvSpPr/>
          <p:nvPr/>
        </p:nvSpPr>
        <p:spPr>
          <a:xfrm>
            <a:off x="6315216" y="1474383"/>
            <a:ext cx="4746272" cy="1671492"/>
          </a:xfrm>
          <a:prstGeom prst="roundRect">
            <a:avLst>
              <a:gd name="adj" fmla="val 9253"/>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圆角 8"/>
          <p:cNvSpPr/>
          <p:nvPr/>
        </p:nvSpPr>
        <p:spPr>
          <a:xfrm>
            <a:off x="6315216" y="3661967"/>
            <a:ext cx="4746272" cy="2501312"/>
          </a:xfrm>
          <a:prstGeom prst="roundRect">
            <a:avLst>
              <a:gd name="adj" fmla="val 7849"/>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16" name="图片 15"/>
          <p:cNvPicPr>
            <a:picLocks noChangeAspect="1"/>
          </p:cNvPicPr>
          <p:nvPr/>
        </p:nvPicPr>
        <p:blipFill>
          <a:blip r:embed="rId2"/>
          <a:srcRect l="30881" t="28643" r="29536" b="11133"/>
          <a:stretch>
            <a:fillRect/>
          </a:stretch>
        </p:blipFill>
        <p:spPr>
          <a:xfrm>
            <a:off x="701216" y="1125199"/>
            <a:ext cx="4040200" cy="3458888"/>
          </a:xfrm>
          <a:prstGeom prst="rect">
            <a:avLst/>
          </a:prstGeom>
        </p:spPr>
      </p:pic>
      <p:pic>
        <p:nvPicPr>
          <p:cNvPr id="17" name="图片 16"/>
          <p:cNvPicPr>
            <a:picLocks noChangeAspect="1"/>
          </p:cNvPicPr>
          <p:nvPr/>
        </p:nvPicPr>
        <p:blipFill>
          <a:blip r:embed="rId3"/>
          <a:srcRect l="30755" t="19292" r="31111" b="23071"/>
          <a:stretch>
            <a:fillRect/>
          </a:stretch>
        </p:blipFill>
        <p:spPr>
          <a:xfrm>
            <a:off x="4101465" y="3417570"/>
            <a:ext cx="2397760" cy="2038985"/>
          </a:xfrm>
          <a:prstGeom prst="rect">
            <a:avLst/>
          </a:prstGeom>
        </p:spPr>
      </p:pic>
      <p:pic>
        <p:nvPicPr>
          <p:cNvPr id="18" name="图片 17"/>
          <p:cNvPicPr>
            <a:picLocks noChangeAspect="1"/>
          </p:cNvPicPr>
          <p:nvPr/>
        </p:nvPicPr>
        <p:blipFill>
          <a:blip r:embed="rId4"/>
          <a:srcRect l="30969" t="31142" r="29935" b="13148"/>
          <a:stretch>
            <a:fillRect/>
          </a:stretch>
        </p:blipFill>
        <p:spPr>
          <a:xfrm>
            <a:off x="5756275" y="2291715"/>
            <a:ext cx="1893570" cy="1657350"/>
          </a:xfrm>
          <a:prstGeom prst="rect">
            <a:avLst/>
          </a:prstGeom>
        </p:spPr>
      </p:pic>
      <p:sp>
        <p:nvSpPr>
          <p:cNvPr id="19" name="文本框 18"/>
          <p:cNvSpPr txBox="1"/>
          <p:nvPr/>
        </p:nvSpPr>
        <p:spPr>
          <a:xfrm>
            <a:off x="8185150" y="2281555"/>
            <a:ext cx="3573145" cy="2799715"/>
          </a:xfrm>
          <a:prstGeom prst="rect">
            <a:avLst/>
          </a:prstGeom>
          <a:gradFill>
            <a:gsLst>
              <a:gs pos="50000">
                <a:srgbClr val="97C8E1"/>
              </a:gs>
              <a:gs pos="0">
                <a:srgbClr val="BADAEB"/>
              </a:gs>
              <a:gs pos="100000">
                <a:srgbClr val="74B5D6"/>
              </a:gs>
            </a:gsLst>
            <a:lin scaled="1"/>
          </a:gra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1. </a:t>
            </a:r>
            <a:r>
              <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教师的语言曲线分布比较均匀，波动比较频繁，整节课比较流畅，气氛比较活跃。</a:t>
            </a: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 </a:t>
            </a:r>
            <a:r>
              <a:rPr kumimoji="0" lang="en-US" altLang="zh-CN" sz="1600" b="0" i="0" u="none" strike="noStrike" kern="1200" cap="none" spc="0" normalizeH="0" baseline="0" noProof="0" dirty="0" err="1">
                <a:ln>
                  <a:noFill/>
                </a:ln>
                <a:solidFill>
                  <a:prstClr val="black"/>
                </a:solidFill>
                <a:effectLst/>
                <a:uLnTx/>
                <a:uFillTx/>
                <a:latin typeface="等线" panose="02010600030101010101" charset="-122"/>
                <a:ea typeface="等线" panose="02010600030101010101" charset="-122"/>
                <a:cs typeface="+mn-cs"/>
              </a:rPr>
              <a:t>学生在整节课上都表现出较为积极的语言特征，发言积极主动</a:t>
            </a:r>
            <a:r>
              <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3. </a:t>
            </a:r>
            <a:r>
              <a:rPr kumimoji="0" lang="en-US" altLang="zh-CN" sz="1600" b="0" i="0" u="none" strike="noStrike" kern="1200" cap="none" spc="0" normalizeH="0" baseline="0" noProof="0" dirty="0" err="1">
                <a:ln>
                  <a:noFill/>
                </a:ln>
                <a:solidFill>
                  <a:prstClr val="black"/>
                </a:solidFill>
                <a:effectLst/>
                <a:uLnTx/>
                <a:uFillTx/>
                <a:latin typeface="等线" panose="02010600030101010101" charset="-122"/>
                <a:ea typeface="等线" panose="02010600030101010101" charset="-122"/>
                <a:cs typeface="+mn-cs"/>
              </a:rPr>
              <a:t>在课堂上</a:t>
            </a:r>
            <a:r>
              <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有充分</a:t>
            </a:r>
            <a:r>
              <a:rPr kumimoji="0" lang="en-US" altLang="zh-CN" sz="1600" b="0" i="0" u="none" strike="noStrike" kern="1200" cap="none" spc="0" normalizeH="0" baseline="0" noProof="0" dirty="0" err="1">
                <a:ln>
                  <a:noFill/>
                </a:ln>
                <a:solidFill>
                  <a:prstClr val="black"/>
                </a:solidFill>
                <a:effectLst/>
                <a:uLnTx/>
                <a:uFillTx/>
                <a:latin typeface="等线" panose="02010600030101010101" charset="-122"/>
                <a:ea typeface="等线" panose="02010600030101010101" charset="-122"/>
                <a:cs typeface="+mn-cs"/>
              </a:rPr>
              <a:t>留白</a:t>
            </a:r>
            <a:r>
              <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时间</a:t>
            </a:r>
            <a:r>
              <a:rPr kumimoji="0" lang="en-US" altLang="zh-CN"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促进</a:t>
            </a:r>
            <a:r>
              <a:rPr kumimoji="0" lang="en-US" altLang="zh-CN" sz="1600" b="0" i="0" u="none" strike="noStrike" kern="1200" cap="none" spc="0" normalizeH="0" baseline="0" noProof="0" dirty="0" err="1">
                <a:ln>
                  <a:noFill/>
                </a:ln>
                <a:solidFill>
                  <a:prstClr val="black"/>
                </a:solidFill>
                <a:effectLst/>
                <a:uLnTx/>
                <a:uFillTx/>
                <a:latin typeface="等线" panose="02010600030101010101" charset="-122"/>
                <a:ea typeface="等线" panose="02010600030101010101" charset="-122"/>
                <a:cs typeface="+mn-cs"/>
              </a:rPr>
              <a:t>学生都相对足够的时间进行思考、探索</a:t>
            </a:r>
            <a:r>
              <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endParaRPr kumimoji="0" lang="en-US" altLang="zh-CN"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20" name="Rectangle: Rounded Corners 40"/>
          <p:cNvGrpSpPr/>
          <p:nvPr/>
        </p:nvGrpSpPr>
        <p:grpSpPr>
          <a:xfrm>
            <a:off x="8576786" y="2041419"/>
            <a:ext cx="6775409" cy="389255"/>
            <a:chOff x="4231639" y="-1294675"/>
            <a:chExt cx="6775408" cy="389254"/>
          </a:xfrm>
        </p:grpSpPr>
        <p:sp>
          <p:nvSpPr>
            <p:cNvPr id="21" name="圆角矩形"/>
            <p:cNvSpPr/>
            <p:nvPr/>
          </p:nvSpPr>
          <p:spPr>
            <a:xfrm flipH="1">
              <a:off x="4231639" y="-1294675"/>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模块作用"/>
            <p:cNvSpPr txBox="1"/>
            <p:nvPr/>
          </p:nvSpPr>
          <p:spPr>
            <a:xfrm>
              <a:off x="5282607" y="-1248320"/>
              <a:ext cx="5724440" cy="307340"/>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整体分析</a:t>
              </a:r>
              <a:endPar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9114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3.4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师生提问时间分布</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 name="图片 4"/>
          <p:cNvPicPr>
            <a:picLocks noChangeAspect="1"/>
          </p:cNvPicPr>
          <p:nvPr/>
        </p:nvPicPr>
        <p:blipFill>
          <a:blip r:embed="rId2"/>
          <a:srcRect l="30304" t="14660" r="30230" b="48688"/>
          <a:stretch>
            <a:fillRect/>
          </a:stretch>
        </p:blipFill>
        <p:spPr>
          <a:xfrm>
            <a:off x="1687830" y="1730375"/>
            <a:ext cx="4695825" cy="3602355"/>
          </a:xfrm>
          <a:prstGeom prst="rect">
            <a:avLst/>
          </a:prstGeom>
        </p:spPr>
      </p:pic>
      <p:sp>
        <p:nvSpPr>
          <p:cNvPr id="4" name="流程图: 可选过程 3"/>
          <p:cNvSpPr/>
          <p:nvPr/>
        </p:nvSpPr>
        <p:spPr>
          <a:xfrm>
            <a:off x="7049517" y="2611116"/>
            <a:ext cx="4130771" cy="1725105"/>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ea"/>
              <a:buAutoNum type="circleNumDbPlain"/>
            </a:pPr>
            <a:r>
              <a:rPr lang="zh-CN" altLang="en-US" sz="1600" b="1" dirty="0" smtClean="0">
                <a:solidFill>
                  <a:srgbClr val="FF0000"/>
                </a:solidFill>
              </a:rPr>
              <a:t>教师问题居多</a:t>
            </a:r>
            <a:r>
              <a:rPr lang="zh-CN" altLang="en-US" sz="1600" dirty="0" smtClean="0">
                <a:solidFill>
                  <a:schemeClr val="tx1"/>
                </a:solidFill>
              </a:rPr>
              <a:t>，需要让出时间给学生，提高学生主动发现问题的能力。</a:t>
            </a:r>
            <a:endParaRPr lang="en-US" altLang="zh-CN" sz="1600" dirty="0" smtClean="0">
              <a:solidFill>
                <a:schemeClr val="tx1"/>
              </a:solidFill>
            </a:endParaRPr>
          </a:p>
          <a:p>
            <a:endParaRPr lang="en-US" altLang="zh-CN" sz="1600" dirty="0" smtClean="0">
              <a:solidFill>
                <a:schemeClr val="tx1"/>
              </a:solidFill>
            </a:endParaRPr>
          </a:p>
          <a:p>
            <a:pPr marL="342900" indent="-342900">
              <a:buFont typeface="+mj-ea"/>
              <a:buAutoNum type="circleNumDbPlain" startAt="2"/>
            </a:pPr>
            <a:r>
              <a:rPr lang="zh-CN" altLang="en-US" sz="1600" b="1" dirty="0" smtClean="0">
                <a:solidFill>
                  <a:srgbClr val="FF0000"/>
                </a:solidFill>
              </a:rPr>
              <a:t>学生问题较少</a:t>
            </a:r>
            <a:r>
              <a:rPr lang="zh-CN" altLang="en-US" sz="1600" dirty="0" smtClean="0">
                <a:solidFill>
                  <a:schemeClr val="tx1"/>
                </a:solidFill>
              </a:rPr>
              <a:t>，且分部不均匀，需要进一步引导设计，孵育学生问题。</a:t>
            </a:r>
            <a:endParaRPr lang="zh-CN" altLang="en-US" sz="1600" dirty="0">
              <a:solidFill>
                <a:schemeClr val="tx1"/>
              </a:solidFill>
            </a:endParaRPr>
          </a:p>
        </p:txBody>
      </p:sp>
      <p:grpSp>
        <p:nvGrpSpPr>
          <p:cNvPr id="11" name="组合 10"/>
          <p:cNvGrpSpPr/>
          <p:nvPr/>
        </p:nvGrpSpPr>
        <p:grpSpPr>
          <a:xfrm>
            <a:off x="7720124" y="2344409"/>
            <a:ext cx="2789555" cy="389255"/>
            <a:chOff x="4004787" y="1768276"/>
            <a:chExt cx="2789555" cy="389255"/>
          </a:xfrm>
        </p:grpSpPr>
        <p:sp>
          <p:nvSpPr>
            <p:cNvPr id="9" name="圆角矩形"/>
            <p:cNvSpPr/>
            <p:nvPr/>
          </p:nvSpPr>
          <p:spPr>
            <a:xfrm flipH="1">
              <a:off x="4004787" y="1768276"/>
              <a:ext cx="2789555" cy="389255"/>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1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4866880" y="1842136"/>
              <a:ext cx="1599569" cy="27699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分析结果</a:t>
              </a:r>
              <a:endParaRPr kumimoji="0" lang="zh-CN" altLang="en-US" sz="180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文本框 21"/>
          <p:cNvSpPr txBox="1"/>
          <p:nvPr/>
        </p:nvSpPr>
        <p:spPr>
          <a:xfrm>
            <a:off x="3103469" y="2882030"/>
            <a:ext cx="69172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四个视角课堂循证分析</a:t>
            </a:r>
            <a:endParaRPr kumimoji="0" lang="zh-CN" altLang="en-US" sz="54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文本框 38"/>
          <p:cNvSpPr txBox="1"/>
          <p:nvPr/>
        </p:nvSpPr>
        <p:spPr>
          <a:xfrm>
            <a:off x="3033831" y="2279499"/>
            <a:ext cx="270618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第</a:t>
            </a:r>
            <a:r>
              <a:rPr kumimoji="0" lang="en-US" altLang="zh-CN"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a:t>
            </a:r>
            <a:r>
              <a:rPr kumimoji="0" lang="en-US" altLang="zh-CN" sz="3200" b="0" i="0" u="none" strike="noStrike" kern="1200" cap="none" spc="60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部</a:t>
            </a:r>
            <a:r>
              <a:rPr kumimoji="0" lang="en-US" altLang="zh-CN"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分</a:t>
            </a:r>
            <a:endParaRPr kumimoji="0" lang="zh-CN" altLang="en-US" sz="3200" b="0" i="0" u="none" strike="noStrike" kern="1200" cap="none" spc="60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178155" y="346294"/>
            <a:ext cx="721571" cy="650166"/>
          </a:xfrm>
          <a:prstGeom prst="rect">
            <a:avLst/>
          </a:prstGeom>
        </p:spPr>
      </p:pic>
      <p:cxnSp>
        <p:nvCxnSpPr>
          <p:cNvPr id="9" name="直接连接符 8"/>
          <p:cNvCxnSpPr/>
          <p:nvPr/>
        </p:nvCxnSpPr>
        <p:spPr>
          <a:xfrm>
            <a:off x="2704999" y="2412704"/>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2873436" y="3900609"/>
            <a:ext cx="7377344"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教师引导视角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    </a:t>
            </a:r>
            <a:r>
              <a:rPr kumimoji="0" lang="en-US" altLang="zh-CN"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a:t>
            </a:r>
            <a:r>
              <a:rPr kumimoji="0" lang="zh-CN" altLang="en-US"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学科教学视角</a:t>
            </a:r>
            <a:endParaRPr kumimoji="0" lang="zh-CN" altLang="en-US"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911496"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4.1  </a:t>
            </a:r>
            <a:r>
              <a:rPr kumimoji="0" lang="zh-CN" altLang="en-US" sz="3200" b="0" i="0" u="none" strike="noStrike" kern="1200" cap="none" spc="-15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学科教学视角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依据新课标</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4" name="图片 3"/>
          <p:cNvPicPr>
            <a:picLocks noChangeAspect="1"/>
          </p:cNvPicPr>
          <p:nvPr/>
        </p:nvPicPr>
        <p:blipFill>
          <a:blip r:embed="rId2"/>
          <a:stretch>
            <a:fillRect/>
          </a:stretch>
        </p:blipFill>
        <p:spPr>
          <a:xfrm>
            <a:off x="210820" y="914400"/>
            <a:ext cx="5808980" cy="3021965"/>
          </a:xfrm>
          <a:prstGeom prst="rect">
            <a:avLst/>
          </a:prstGeom>
          <a:ln w="28575" cmpd="sng">
            <a:solidFill>
              <a:srgbClr val="C00000"/>
            </a:solidFill>
            <a:prstDash val="solid"/>
          </a:ln>
        </p:spPr>
      </p:pic>
      <p:pic>
        <p:nvPicPr>
          <p:cNvPr id="5" name="图片 4"/>
          <p:cNvPicPr>
            <a:picLocks noChangeAspect="1"/>
          </p:cNvPicPr>
          <p:nvPr/>
        </p:nvPicPr>
        <p:blipFill>
          <a:blip r:embed="rId3"/>
          <a:stretch>
            <a:fillRect/>
          </a:stretch>
        </p:blipFill>
        <p:spPr>
          <a:xfrm>
            <a:off x="6192520" y="866775"/>
            <a:ext cx="5924550" cy="5943600"/>
          </a:xfrm>
          <a:prstGeom prst="rect">
            <a:avLst/>
          </a:prstGeom>
          <a:ln w="28575" cmpd="sng">
            <a:solidFill>
              <a:srgbClr val="C00000"/>
            </a:solidFill>
            <a:prstDash val="solid"/>
          </a:ln>
        </p:spPr>
      </p:pic>
      <p:sp>
        <p:nvSpPr>
          <p:cNvPr id="6" name="流程图: 可选过程 5"/>
          <p:cNvSpPr/>
          <p:nvPr/>
        </p:nvSpPr>
        <p:spPr>
          <a:xfrm>
            <a:off x="1289685" y="4593590"/>
            <a:ext cx="4130675" cy="2146935"/>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ea"/>
              <a:buAutoNum type="circleNumDbPlain"/>
            </a:pPr>
            <a:r>
              <a:rPr lang="zh-CN" altLang="en-US" sz="1600" b="1" dirty="0" smtClean="0">
                <a:gradFill>
                  <a:gsLst>
                    <a:gs pos="0">
                      <a:srgbClr val="E30000"/>
                    </a:gs>
                    <a:gs pos="100000">
                      <a:srgbClr val="760303"/>
                    </a:gs>
                  </a:gsLst>
                  <a:lin scaled="0"/>
                </a:gradFill>
              </a:rPr>
              <a:t>高阶思维</a:t>
            </a:r>
            <a:r>
              <a:rPr lang="zh-CN" altLang="en-US" sz="1600" dirty="0" smtClean="0">
                <a:solidFill>
                  <a:schemeClr val="tx1"/>
                </a:solidFill>
              </a:rPr>
              <a:t>：从布鲁姆六级认知分布看</a:t>
            </a:r>
            <a:r>
              <a:rPr lang="zh-CN" altLang="en-US" sz="1600" dirty="0" smtClean="0">
                <a:solidFill>
                  <a:schemeClr val="tx1"/>
                </a:solidFill>
              </a:rPr>
              <a:t>。老师的语言与指令在理解、分析、评价、创造均有分布，学生在理解水平较多，在运用、分析和创造也有涉及。</a:t>
            </a:r>
            <a:endParaRPr lang="en-US" altLang="zh-CN" sz="1600" dirty="0" smtClean="0">
              <a:solidFill>
                <a:schemeClr val="tx1"/>
              </a:solidFill>
            </a:endParaRPr>
          </a:p>
          <a:p>
            <a:endParaRPr lang="en-US" altLang="zh-CN" sz="1600" dirty="0" smtClean="0">
              <a:solidFill>
                <a:schemeClr val="tx1"/>
              </a:solidFill>
            </a:endParaRPr>
          </a:p>
          <a:p>
            <a:pPr marL="342900" indent="-342900">
              <a:buFont typeface="+mj-ea"/>
              <a:buAutoNum type="circleNumDbPlain" startAt="2"/>
            </a:pPr>
            <a:r>
              <a:rPr lang="zh-CN" altLang="en-US" sz="1600" b="1" dirty="0" smtClean="0">
                <a:gradFill>
                  <a:gsLst>
                    <a:gs pos="0">
                      <a:srgbClr val="E30000"/>
                    </a:gs>
                    <a:gs pos="100000">
                      <a:srgbClr val="760303"/>
                    </a:gs>
                  </a:gsLst>
                  <a:lin scaled="0"/>
                </a:gradFill>
              </a:rPr>
              <a:t>学科素养：</a:t>
            </a:r>
            <a:r>
              <a:rPr lang="zh-CN" altLang="en-US" sz="1600" dirty="0" smtClean="0">
                <a:solidFill>
                  <a:schemeClr val="tx1"/>
                </a:solidFill>
              </a:rPr>
              <a:t>关联教学设计，学科素养目标在SOLO水平、素养分级水平、问题情境等各个维度……</a:t>
            </a:r>
            <a:endParaRPr lang="zh-CN" altLang="en-US" sz="1600" dirty="0" smtClean="0">
              <a:solidFill>
                <a:schemeClr val="tx1"/>
              </a:solidFill>
            </a:endParaRPr>
          </a:p>
        </p:txBody>
      </p:sp>
      <p:grpSp>
        <p:nvGrpSpPr>
          <p:cNvPr id="18" name="组合 17"/>
          <p:cNvGrpSpPr/>
          <p:nvPr/>
        </p:nvGrpSpPr>
        <p:grpSpPr>
          <a:xfrm>
            <a:off x="1960039" y="4204324"/>
            <a:ext cx="2789555" cy="389255"/>
            <a:chOff x="4004787" y="1768276"/>
            <a:chExt cx="2789555" cy="389255"/>
          </a:xfrm>
        </p:grpSpPr>
        <p:sp>
          <p:nvSpPr>
            <p:cNvPr id="19" name="圆角矩形"/>
            <p:cNvSpPr/>
            <p:nvPr/>
          </p:nvSpPr>
          <p:spPr>
            <a:xfrm flipH="1">
              <a:off x="4004787" y="1768276"/>
              <a:ext cx="2789555" cy="389255"/>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1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模块作用"/>
            <p:cNvSpPr txBox="1"/>
            <p:nvPr/>
          </p:nvSpPr>
          <p:spPr>
            <a:xfrm>
              <a:off x="4866880" y="1842136"/>
              <a:ext cx="1599569" cy="27699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分析结果</a:t>
              </a:r>
              <a:endParaRPr kumimoji="0" lang="zh-CN" altLang="en-US" sz="180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911496"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4.1  </a:t>
            </a:r>
            <a:r>
              <a:rPr kumimoji="0" lang="zh-CN" altLang="en-US" sz="3200" b="0" i="0" u="none" strike="noStrike" kern="1200" cap="none" spc="-15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学科教学视角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依据新课标</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矩形: 圆角 1"/>
          <p:cNvSpPr/>
          <p:nvPr/>
        </p:nvSpPr>
        <p:spPr>
          <a:xfrm>
            <a:off x="684134" y="1239253"/>
            <a:ext cx="6450593" cy="4886443"/>
          </a:xfrm>
          <a:prstGeom prst="roundRect">
            <a:avLst>
              <a:gd name="adj" fmla="val 5168"/>
            </a:avLst>
          </a:prstGeom>
          <a:solidFill>
            <a:srgbClr val="FFFFFF"/>
          </a:solidFill>
          <a:ln w="12700">
            <a:miter lim="400000"/>
          </a:ln>
          <a:effectLst>
            <a:outerShdw blurRad="190500" dist="63500" dir="2700000" rotWithShape="0">
              <a:srgbClr val="000000">
                <a:alpha val="40000"/>
              </a:srgbClr>
            </a:outerShdw>
          </a:effectLst>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7836398" y="395308"/>
            <a:ext cx="337886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342900" hangingPunct="0">
              <a:spcBef>
                <a:spcPts val="225"/>
              </a:spcBef>
              <a:spcAft>
                <a:spcPts val="225"/>
              </a:spcAft>
            </a:pPr>
            <a:r>
              <a:rPr lang="zh-CN" altLang="en-US" sz="1200" kern="0" dirty="0">
                <a:solidFill>
                  <a:schemeClr val="bg1"/>
                </a:solidFill>
                <a:latin typeface="微软雅黑" panose="020B0503020204020204" pitchFamily="34" charset="-122"/>
                <a:ea typeface="微软雅黑" panose="020B0503020204020204" pitchFamily="34" charset="-122"/>
                <a:sym typeface="Helvetica Neue"/>
              </a:rPr>
              <a:t>来源：上海市宝山区问题化学习研究所 王达</a:t>
            </a:r>
            <a:endParaRPr lang="zh-CN" altLang="en-US" sz="1200" kern="0" dirty="0">
              <a:solidFill>
                <a:schemeClr val="bg1"/>
              </a:solidFill>
              <a:latin typeface="微软雅黑" panose="020B0503020204020204" pitchFamily="34" charset="-122"/>
              <a:ea typeface="微软雅黑" panose="020B0503020204020204" pitchFamily="34" charset="-122"/>
              <a:sym typeface="Helvetica Neue"/>
            </a:endParaRPr>
          </a:p>
        </p:txBody>
      </p:sp>
      <p:sp>
        <p:nvSpPr>
          <p:cNvPr id="9" name="矩形: 圆角 1"/>
          <p:cNvSpPr/>
          <p:nvPr/>
        </p:nvSpPr>
        <p:spPr>
          <a:xfrm>
            <a:off x="7543800" y="1252941"/>
            <a:ext cx="3964065" cy="4886443"/>
          </a:xfrm>
          <a:prstGeom prst="roundRect">
            <a:avLst>
              <a:gd name="adj" fmla="val 6360"/>
            </a:avLst>
          </a:prstGeom>
          <a:solidFill>
            <a:schemeClr val="bg1"/>
          </a:solidFill>
          <a:ln w="12700">
            <a:miter lim="400000"/>
          </a:ln>
          <a:effectLst/>
        </p:spPr>
        <p:txBody>
          <a:bodyPr lIns="180000" tIns="180000" rIns="180000" bIns="25400" anchor="t" anchorCtr="0"/>
          <a:lstStyle/>
          <a:p>
            <a:pPr defTabSz="914400"/>
            <a:r>
              <a:rPr lang="zh-CN" altLang="en-US" sz="1600">
                <a:solidFill>
                  <a:srgbClr val="FF0000"/>
                </a:solidFill>
                <a:latin typeface="微软雅黑" panose="020B0503020204020204" pitchFamily="34" charset="-122"/>
                <a:ea typeface="微软雅黑" panose="020B0503020204020204" pitchFamily="34" charset="-122"/>
                <a:sym typeface="+mn-ea"/>
              </a:rPr>
              <a:t>积累新鲜词语、精彩句段</a:t>
            </a:r>
            <a:r>
              <a:rPr lang="zh-CN" altLang="en-US" sz="1600">
                <a:solidFill>
                  <a:prstClr val="black"/>
                </a:solidFill>
                <a:latin typeface="微软雅黑" panose="020B0503020204020204" pitchFamily="34" charset="-122"/>
                <a:ea typeface="微软雅黑" panose="020B0503020204020204" pitchFamily="34" charset="-122"/>
                <a:sym typeface="+mn-ea"/>
              </a:rPr>
              <a:t>等</a:t>
            </a:r>
            <a:endParaRPr lang="en-US" altLang="zh-CN" sz="1600">
              <a:solidFill>
                <a:prstClr val="black"/>
              </a:solidFill>
              <a:latin typeface="微软雅黑" panose="020B0503020204020204" pitchFamily="34" charset="-122"/>
              <a:ea typeface="微软雅黑" panose="020B0503020204020204" pitchFamily="34" charset="-122"/>
              <a:sym typeface="+mn-ea"/>
            </a:endParaRPr>
          </a:p>
          <a:p>
            <a:pPr defTabSz="914400"/>
            <a:endParaRPr lang="en-US" altLang="zh-CN" sz="1600">
              <a:solidFill>
                <a:prstClr val="black"/>
              </a:solidFill>
              <a:latin typeface="微软雅黑" panose="020B0503020204020204" pitchFamily="34" charset="-122"/>
              <a:ea typeface="微软雅黑" panose="020B0503020204020204" pitchFamily="34" charset="-122"/>
              <a:sym typeface="+mn-ea"/>
            </a:endParaRPr>
          </a:p>
          <a:p>
            <a:pPr defTabSz="914400"/>
            <a:r>
              <a:rPr lang="zh-CN" altLang="en-US" sz="1600">
                <a:solidFill>
                  <a:prstClr val="black"/>
                </a:solidFill>
                <a:latin typeface="微软雅黑" panose="020B0503020204020204" pitchFamily="34" charset="-122"/>
                <a:ea typeface="微软雅黑" panose="020B0503020204020204" pitchFamily="34" charset="-122"/>
                <a:sym typeface="+mn-ea"/>
              </a:rPr>
              <a:t>结合自己的生活体验，</a:t>
            </a:r>
            <a:r>
              <a:rPr lang="zh-CN" altLang="en-US" sz="1600">
                <a:solidFill>
                  <a:srgbClr val="FF0000"/>
                </a:solidFill>
                <a:latin typeface="微软雅黑" panose="020B0503020204020204" pitchFamily="34" charset="-122"/>
                <a:ea typeface="微软雅黑" panose="020B0503020204020204" pitchFamily="34" charset="-122"/>
                <a:sym typeface="+mn-ea"/>
              </a:rPr>
              <a:t>尝试用文学语言</a:t>
            </a:r>
            <a:r>
              <a:rPr lang="zh-CN" altLang="en-US" sz="1600">
                <a:solidFill>
                  <a:prstClr val="black"/>
                </a:solidFill>
                <a:latin typeface="微软雅黑" panose="020B0503020204020204" pitchFamily="34" charset="-122"/>
                <a:ea typeface="微软雅黑" panose="020B0503020204020204" pitchFamily="34" charset="-122"/>
                <a:sym typeface="+mn-ea"/>
              </a:rPr>
              <a:t>表达自己热爱自然、</a:t>
            </a:r>
            <a:r>
              <a:rPr lang="zh-CN" altLang="en-US" sz="1600">
                <a:solidFill>
                  <a:srgbClr val="FF0000"/>
                </a:solidFill>
                <a:latin typeface="微软雅黑" panose="020B0503020204020204" pitchFamily="34" charset="-122"/>
                <a:ea typeface="微软雅黑" panose="020B0503020204020204" pitchFamily="34" charset="-122"/>
                <a:sym typeface="+mn-ea"/>
              </a:rPr>
              <a:t>珍爱生命的情感</a:t>
            </a:r>
            <a:r>
              <a:rPr lang="zh-CN" altLang="en-US" sz="1600">
                <a:solidFill>
                  <a:prstClr val="black"/>
                </a:solidFill>
                <a:latin typeface="微软雅黑" panose="020B0503020204020204" pitchFamily="34" charset="-122"/>
                <a:ea typeface="微软雅黑" panose="020B0503020204020204" pitchFamily="34" charset="-122"/>
                <a:sym typeface="+mn-ea"/>
              </a:rPr>
              <a:t>。</a:t>
            </a:r>
            <a:endParaRPr lang="zh-CN" altLang="en-US" sz="1600">
              <a:solidFill>
                <a:prstClr val="black"/>
              </a:solidFill>
              <a:latin typeface="微软雅黑" panose="020B0503020204020204" pitchFamily="34" charset="-122"/>
              <a:ea typeface="微软雅黑" panose="020B0503020204020204" pitchFamily="34" charset="-122"/>
              <a:sym typeface="+mn-ea"/>
            </a:endParaRPr>
          </a:p>
          <a:p>
            <a:pPr defTabSz="914400"/>
            <a:endParaRPr lang="en-US" altLang="zh-CN" sz="1600">
              <a:solidFill>
                <a:prstClr val="black"/>
              </a:solidFill>
              <a:latin typeface="微软雅黑" panose="020B0503020204020204" pitchFamily="34" charset="-122"/>
              <a:ea typeface="微软雅黑" panose="020B0503020204020204" pitchFamily="34" charset="-122"/>
              <a:sym typeface="+mn-ea"/>
            </a:endParaRPr>
          </a:p>
          <a:p>
            <a:pPr defTabSz="914400"/>
            <a:r>
              <a:rPr lang="zh-CN" altLang="en-US" sz="1600">
                <a:solidFill>
                  <a:prstClr val="black"/>
                </a:solidFill>
                <a:latin typeface="微软雅黑" panose="020B0503020204020204" pitchFamily="34" charset="-122"/>
                <a:ea typeface="微软雅黑" panose="020B0503020204020204" pitchFamily="34" charset="-122"/>
                <a:sym typeface="+mn-ea"/>
              </a:rPr>
              <a:t>在日常学习和生活中，主动记录、整理、交流自己发现的问题和思考，</a:t>
            </a:r>
            <a:r>
              <a:rPr lang="zh-CN" altLang="en-US" sz="1600">
                <a:solidFill>
                  <a:srgbClr val="FF0000"/>
                </a:solidFill>
                <a:latin typeface="微软雅黑" panose="020B0503020204020204" pitchFamily="34" charset="-122"/>
                <a:ea typeface="微软雅黑" panose="020B0503020204020204" pitchFamily="34" charset="-122"/>
                <a:sym typeface="+mn-ea"/>
              </a:rPr>
              <a:t>学习辨析、质疑、提问等方法。</a:t>
            </a:r>
            <a:endParaRPr lang="zh-CN" altLang="en-US" sz="1600">
              <a:solidFill>
                <a:srgbClr val="FF0000"/>
              </a:solidFill>
              <a:latin typeface="微软雅黑" panose="020B0503020204020204" pitchFamily="34" charset="-122"/>
              <a:ea typeface="微软雅黑" panose="020B0503020204020204" pitchFamily="34" charset="-122"/>
              <a:sym typeface="+mn-ea"/>
            </a:endParaRPr>
          </a:p>
          <a:p>
            <a:pPr defTabSz="914400"/>
            <a:endParaRPr lang="en-US" altLang="zh-CN" sz="1600">
              <a:solidFill>
                <a:prstClr val="black"/>
              </a:solidFill>
              <a:latin typeface="微软雅黑" panose="020B0503020204020204" pitchFamily="34" charset="-122"/>
              <a:ea typeface="微软雅黑" panose="020B0503020204020204" pitchFamily="34" charset="-122"/>
              <a:sym typeface="+mn-ea"/>
            </a:endParaRPr>
          </a:p>
          <a:p>
            <a:pPr defTabSz="914400"/>
            <a:r>
              <a:rPr lang="zh-CN" altLang="en-US" sz="1600">
                <a:solidFill>
                  <a:prstClr val="black"/>
                </a:solidFill>
                <a:latin typeface="微软雅黑" panose="020B0503020204020204" pitchFamily="34" charset="-122"/>
                <a:ea typeface="微软雅黑" panose="020B0503020204020204" pitchFamily="34" charset="-122"/>
                <a:sym typeface="+mn-ea"/>
              </a:rPr>
              <a:t>阅读有关家庭生活、学校生活、社会生活的短文，学习用口 头和书面的方式，</a:t>
            </a:r>
            <a:r>
              <a:rPr lang="zh-CN" altLang="en-US" sz="1600">
                <a:solidFill>
                  <a:srgbClr val="FF0000"/>
                </a:solidFill>
                <a:latin typeface="微软雅黑" panose="020B0503020204020204" pitchFamily="34" charset="-122"/>
                <a:ea typeface="微软雅黑" panose="020B0503020204020204" pitchFamily="34" charset="-122"/>
                <a:sym typeface="+mn-ea"/>
              </a:rPr>
              <a:t>客观地表述生活中的见闻片段。</a:t>
            </a:r>
            <a:endParaRPr lang="en-US" altLang="zh-CN" sz="1600">
              <a:solidFill>
                <a:srgbClr val="FF0000"/>
              </a:solidFill>
              <a:latin typeface="微软雅黑" panose="020B0503020204020204" pitchFamily="34" charset="-122"/>
              <a:ea typeface="微软雅黑" panose="020B0503020204020204" pitchFamily="34" charset="-122"/>
              <a:sym typeface="+mn-ea"/>
            </a:endParaRPr>
          </a:p>
          <a:p>
            <a:pPr defTabSz="914400"/>
            <a:endParaRPr lang="en-US" altLang="zh-CN" sz="1600">
              <a:solidFill>
                <a:srgbClr val="FF0000"/>
              </a:solidFill>
              <a:latin typeface="微软雅黑" panose="020B0503020204020204" pitchFamily="34" charset="-122"/>
              <a:ea typeface="微软雅黑" panose="020B0503020204020204" pitchFamily="34" charset="-122"/>
              <a:sym typeface="+mn-ea"/>
            </a:endParaRPr>
          </a:p>
          <a:p>
            <a:pPr defTabSz="914400"/>
            <a:r>
              <a:rPr lang="zh-CN" altLang="en-US" sz="1600">
                <a:solidFill>
                  <a:prstClr val="black"/>
                </a:solidFill>
                <a:latin typeface="微软雅黑" panose="020B0503020204020204" pitchFamily="34" charset="-122"/>
                <a:ea typeface="微软雅黑" panose="020B0503020204020204" pitchFamily="34" charset="-122"/>
                <a:sym typeface="+mn-ea"/>
              </a:rPr>
              <a:t>能根据不同学习活动主题搜集、整理信息和资料，</a:t>
            </a:r>
            <a:r>
              <a:rPr lang="zh-CN" altLang="en-US" sz="1600">
                <a:solidFill>
                  <a:srgbClr val="FF0000"/>
                </a:solidFill>
                <a:latin typeface="微软雅黑" panose="020B0503020204020204" pitchFamily="34" charset="-122"/>
                <a:ea typeface="微软雅黑" panose="020B0503020204020204" pitchFamily="34" charset="-122"/>
                <a:sym typeface="+mn-ea"/>
              </a:rPr>
              <a:t>提出自己感兴趣的问题</a:t>
            </a:r>
            <a:r>
              <a:rPr lang="zh-CN" altLang="en-US" sz="1600">
                <a:solidFill>
                  <a:prstClr val="black"/>
                </a:solidFill>
                <a:latin typeface="微软雅黑" panose="020B0503020204020204" pitchFamily="34" charset="-122"/>
                <a:ea typeface="微软雅黑" panose="020B0503020204020204" pitchFamily="34" charset="-122"/>
                <a:sym typeface="+mn-ea"/>
              </a:rPr>
              <a:t>；能用</a:t>
            </a:r>
            <a:r>
              <a:rPr lang="zh-CN" altLang="en-US" sz="1600">
                <a:solidFill>
                  <a:srgbClr val="FF0000"/>
                </a:solidFill>
                <a:latin typeface="微软雅黑" panose="020B0503020204020204" pitchFamily="34" charset="-122"/>
                <a:ea typeface="微软雅黑" panose="020B0503020204020204" pitchFamily="34" charset="-122"/>
                <a:sym typeface="+mn-ea"/>
              </a:rPr>
              <a:t>照片、图表、视频、文字等</a:t>
            </a:r>
            <a:r>
              <a:rPr lang="zh-CN" altLang="en-US" sz="1600">
                <a:solidFill>
                  <a:prstClr val="black"/>
                </a:solidFill>
                <a:latin typeface="微软雅黑" panose="020B0503020204020204" pitchFamily="34" charset="-122"/>
                <a:ea typeface="微软雅黑" panose="020B0503020204020204" pitchFamily="34" charset="-122"/>
                <a:sym typeface="+mn-ea"/>
              </a:rPr>
              <a:t>展示学 习成果，并</a:t>
            </a:r>
            <a:r>
              <a:rPr lang="zh-CN" altLang="en-US" sz="1600">
                <a:solidFill>
                  <a:srgbClr val="FF0000"/>
                </a:solidFill>
                <a:latin typeface="微软雅黑" panose="020B0503020204020204" pitchFamily="34" charset="-122"/>
                <a:ea typeface="微软雅黑" panose="020B0503020204020204" pitchFamily="34" charset="-122"/>
                <a:sym typeface="+mn-ea"/>
              </a:rPr>
              <a:t>与他人分享</a:t>
            </a:r>
            <a:r>
              <a:rPr lang="zh-CN" altLang="en-US" sz="1600">
                <a:solidFill>
                  <a:prstClr val="black"/>
                </a:solidFill>
                <a:latin typeface="微软雅黑" panose="020B0503020204020204" pitchFamily="34" charset="-122"/>
                <a:ea typeface="微软雅黑" panose="020B0503020204020204" pitchFamily="34" charset="-122"/>
                <a:sym typeface="+mn-ea"/>
              </a:rPr>
              <a:t>。</a:t>
            </a:r>
            <a:endParaRPr lang="zh-CN" altLang="en-US" sz="1600">
              <a:solidFill>
                <a:prstClr val="black"/>
              </a:solidFill>
              <a:latin typeface="微软雅黑" panose="020B0503020204020204" pitchFamily="34" charset="-122"/>
              <a:ea typeface="微软雅黑" panose="020B0503020204020204" pitchFamily="34" charset="-122"/>
              <a:sym typeface="+mn-ea"/>
            </a:endParaRPr>
          </a:p>
          <a:p>
            <a:pPr defTabSz="914400"/>
            <a:endParaRPr lang="zh-CN" altLang="en-US" sz="1600">
              <a:solidFill>
                <a:srgbClr val="FF0000"/>
              </a:solidFill>
              <a:latin typeface="微软雅黑" panose="020B0503020204020204" pitchFamily="34" charset="-122"/>
              <a:ea typeface="微软雅黑" panose="020B0503020204020204" pitchFamily="34" charset="-122"/>
              <a:sym typeface="+mn-ea"/>
            </a:endParaRPr>
          </a:p>
          <a:p>
            <a:pPr defTabSz="914400"/>
            <a:endParaRPr lang="zh-CN" altLang="en-US" b="1">
              <a:solidFill>
                <a:prstClr val="black"/>
              </a:solidFill>
              <a:latin typeface="Helvetica Neue"/>
              <a:sym typeface="+mn-ea"/>
            </a:endParaRPr>
          </a:p>
        </p:txBody>
      </p:sp>
      <p:pic>
        <p:nvPicPr>
          <p:cNvPr id="10" name="图片 9" descr="人力资源部组织结构图"/>
          <p:cNvPicPr>
            <a:picLocks noChangeAspect="1"/>
          </p:cNvPicPr>
          <p:nvPr/>
        </p:nvPicPr>
        <p:blipFill>
          <a:blip r:embed="rId2"/>
          <a:stretch>
            <a:fillRect/>
          </a:stretch>
        </p:blipFill>
        <p:spPr>
          <a:xfrm>
            <a:off x="936796" y="1918855"/>
            <a:ext cx="5993394" cy="3413764"/>
          </a:xfrm>
          <a:prstGeom prst="rect">
            <a:avLst/>
          </a:prstGeom>
        </p:spPr>
      </p:pic>
      <p:cxnSp>
        <p:nvCxnSpPr>
          <p:cNvPr id="11" name="直接连接符 10"/>
          <p:cNvCxnSpPr/>
          <p:nvPr/>
        </p:nvCxnSpPr>
        <p:spPr>
          <a:xfrm>
            <a:off x="7782843" y="1861121"/>
            <a:ext cx="3485979"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7782843" y="2623121"/>
            <a:ext cx="3485979"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7782843" y="3589658"/>
            <a:ext cx="3485979"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7782843" y="4576247"/>
            <a:ext cx="3485979"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936796" y="1418205"/>
            <a:ext cx="2067231" cy="430885"/>
          </a:xfrm>
          <a:prstGeom prst="rect">
            <a:avLst/>
          </a:prstGeom>
          <a:ln w="12700">
            <a:miter lim="400000"/>
          </a:ln>
        </p:spPr>
        <p:txBody>
          <a:bodyPr wrap="none" lIns="45719" tIns="45719" rIns="45719" bIns="4571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l">
              <a:defRPr sz="6400">
                <a:solidFill>
                  <a:srgbClr val="000000"/>
                </a:solidFill>
                <a:latin typeface="Arial" panose="020B0604020202020204" pitchFamily="34" charset="0"/>
                <a:ea typeface="微软雅黑" panose="020B0503020204020204" pitchFamily="34" charset="-122"/>
                <a:cs typeface="汉仪旗黑-60S"/>
              </a:defRPr>
            </a:lvl1pPr>
          </a:lstStyle>
          <a:p>
            <a:pPr defTabSz="1219200" hangingPunct="0"/>
            <a:r>
              <a:rPr lang="zh-CN" altLang="en-US" sz="2200" kern="0">
                <a:sym typeface="Helvetica Neue"/>
              </a:rPr>
              <a:t>循证学科的问题</a:t>
            </a:r>
            <a:endParaRPr lang="zh-CN" altLang="en-US" sz="2200" kern="0">
              <a:sym typeface="Helvetica Neue"/>
            </a:endParaRPr>
          </a:p>
        </p:txBody>
      </p:sp>
      <p:sp>
        <p:nvSpPr>
          <p:cNvPr id="16" name="矩形: 圆角 15"/>
          <p:cNvSpPr/>
          <p:nvPr/>
        </p:nvSpPr>
        <p:spPr>
          <a:xfrm>
            <a:off x="4721875" y="1474963"/>
            <a:ext cx="2225842" cy="352187"/>
          </a:xfrm>
          <a:prstGeom prst="roundRect">
            <a:avLst>
              <a:gd name="adj" fmla="val 27632"/>
            </a:avLst>
          </a:prstGeom>
          <a:solidFill>
            <a:schemeClr val="accent4">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r>
              <a:rPr lang="zh-CN" altLang="en-US" sz="1600" b="1">
                <a:solidFill>
                  <a:prstClr val="black"/>
                </a:solidFill>
                <a:latin typeface="微软雅黑" panose="020B0503020204020204" pitchFamily="34" charset="-122"/>
                <a:ea typeface="微软雅黑" panose="020B0503020204020204" pitchFamily="34" charset="-122"/>
                <a:sym typeface="Helvetica Neue"/>
              </a:rPr>
              <a:t>着眼新课标的循证</a:t>
            </a:r>
            <a:endParaRPr lang="zh-CN" altLang="en-US" sz="1600" b="1">
              <a:solidFill>
                <a:prstClr val="black"/>
              </a:solidFill>
              <a:latin typeface="微软雅黑" panose="020B0503020204020204" pitchFamily="34" charset="-122"/>
              <a:ea typeface="微软雅黑" panose="020B0503020204020204" pitchFamily="34" charset="-122"/>
              <a:sym typeface="Helvetica Neue"/>
            </a:endParaRPr>
          </a:p>
        </p:txBody>
      </p:sp>
      <p:sp>
        <p:nvSpPr>
          <p:cNvPr id="17" name="矩形: 圆角 1"/>
          <p:cNvSpPr/>
          <p:nvPr/>
        </p:nvSpPr>
        <p:spPr>
          <a:xfrm>
            <a:off x="978907" y="5478127"/>
            <a:ext cx="5861046" cy="441941"/>
          </a:xfrm>
          <a:prstGeom prst="roundRect">
            <a:avLst>
              <a:gd name="adj" fmla="val 20930"/>
            </a:avLst>
          </a:prstGeom>
          <a:solidFill>
            <a:schemeClr val="accent3">
              <a:lumMod val="20000"/>
              <a:lumOff val="80000"/>
            </a:schemeClr>
          </a:solidFill>
          <a:ln w="12700">
            <a:miter lim="400000"/>
          </a:ln>
          <a:effectLst/>
        </p:spPr>
        <p:txBody>
          <a:bodyPr lIns="90000" tIns="90000" rIns="180000" bIns="90000" anchor="t" anchorCtr="0"/>
          <a:lstStyle/>
          <a:p>
            <a:pPr algn="ctr" defTabSz="914400"/>
            <a:r>
              <a:rPr lang="zh-CN" altLang="en-US" sz="1600">
                <a:solidFill>
                  <a:srgbClr val="5E5E5E">
                    <a:lumMod val="50000"/>
                  </a:srgbClr>
                </a:solidFill>
                <a:latin typeface="微软雅黑" panose="020B0503020204020204" pitchFamily="34" charset="-122"/>
                <a:ea typeface="微软雅黑" panose="020B0503020204020204" pitchFamily="34" charset="-122"/>
                <a:sym typeface="Helvetica Neue"/>
              </a:rPr>
              <a:t>改进：教学要符合课标准提出的相关要求，提升学生学科素养</a:t>
            </a:r>
            <a:endParaRPr lang="zh-CN" altLang="en-US" sz="1600">
              <a:solidFill>
                <a:srgbClr val="5E5E5E">
                  <a:lumMod val="50000"/>
                </a:srgbClr>
              </a:solidFill>
              <a:latin typeface="微软雅黑" panose="020B0503020204020204" pitchFamily="34" charset="-122"/>
              <a:ea typeface="微软雅黑" panose="020B0503020204020204" pitchFamily="34" charset="-122"/>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911496"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4.1  </a:t>
            </a:r>
            <a:r>
              <a:rPr kumimoji="0" lang="zh-CN" altLang="en-US" sz="3200" b="0" i="0" u="none" strike="noStrike" kern="1200" cap="none" spc="-15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学科教学视角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着眼学科思维</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矩形: 圆角 1"/>
          <p:cNvSpPr/>
          <p:nvPr/>
        </p:nvSpPr>
        <p:spPr>
          <a:xfrm>
            <a:off x="7011885" y="5288753"/>
            <a:ext cx="4560149" cy="529390"/>
          </a:xfrm>
          <a:prstGeom prst="roundRect">
            <a:avLst>
              <a:gd name="adj" fmla="val 25279"/>
            </a:avLst>
          </a:prstGeom>
          <a:solidFill>
            <a:schemeClr val="accent4">
              <a:lumMod val="20000"/>
              <a:lumOff val="80000"/>
            </a:schemeClr>
          </a:solidFill>
          <a:ln w="12700">
            <a:miter lim="400000"/>
          </a:ln>
          <a:effectLst/>
        </p:spPr>
        <p:txBody>
          <a:bodyPr lIns="90000" tIns="90000" rIns="90000" bIns="90000" anchor="t" anchorCtr="0"/>
          <a:lstStyle/>
          <a:p>
            <a:pPr algn="r" defTabSz="914400"/>
            <a:r>
              <a:rPr lang="zh-CN" altLang="en-US" sz="1600">
                <a:solidFill>
                  <a:prstClr val="black"/>
                </a:solidFill>
                <a:latin typeface="Helvetica Neue"/>
                <a:sym typeface="+mn-ea"/>
              </a:rPr>
              <a:t>这两种写法，你觉得那种好？ （辩证思考）</a:t>
            </a:r>
            <a:endParaRPr lang="zh-CN" altLang="en-US" sz="1600">
              <a:solidFill>
                <a:prstClr val="black"/>
              </a:solidFill>
              <a:latin typeface="Helvetica Neue"/>
              <a:sym typeface="+mn-ea"/>
            </a:endParaRPr>
          </a:p>
        </p:txBody>
      </p:sp>
      <p:sp>
        <p:nvSpPr>
          <p:cNvPr id="6" name="矩形: 圆角 1"/>
          <p:cNvSpPr/>
          <p:nvPr/>
        </p:nvSpPr>
        <p:spPr>
          <a:xfrm>
            <a:off x="7011885" y="4528594"/>
            <a:ext cx="4560149" cy="529390"/>
          </a:xfrm>
          <a:prstGeom prst="roundRect">
            <a:avLst>
              <a:gd name="adj" fmla="val 25279"/>
            </a:avLst>
          </a:prstGeom>
          <a:solidFill>
            <a:schemeClr val="accent4">
              <a:lumMod val="20000"/>
              <a:lumOff val="80000"/>
            </a:schemeClr>
          </a:solidFill>
          <a:ln w="12700">
            <a:miter lim="400000"/>
          </a:ln>
          <a:effectLst/>
        </p:spPr>
        <p:txBody>
          <a:bodyPr lIns="90000" tIns="90000" rIns="90000" bIns="90000" anchor="t" anchorCtr="0"/>
          <a:lstStyle/>
          <a:p>
            <a:pPr algn="r" defTabSz="914400"/>
            <a:r>
              <a:rPr lang="zh-CN" altLang="en-US" sz="1600">
                <a:solidFill>
                  <a:prstClr val="black"/>
                </a:solidFill>
                <a:latin typeface="Helvetica Neue"/>
                <a:sym typeface="+mn-ea"/>
              </a:rPr>
              <a:t>为什么你不选择写味道呢？</a:t>
            </a:r>
            <a:r>
              <a:rPr lang="en-US" altLang="zh-CN" sz="1600">
                <a:solidFill>
                  <a:prstClr val="black"/>
                </a:solidFill>
                <a:latin typeface="Helvetica Neue"/>
                <a:sym typeface="+mn-ea"/>
              </a:rPr>
              <a:t> </a:t>
            </a:r>
            <a:r>
              <a:rPr lang="zh-CN" altLang="en-US" sz="1600">
                <a:solidFill>
                  <a:prstClr val="black"/>
                </a:solidFill>
                <a:latin typeface="Helvetica Neue"/>
                <a:sym typeface="+mn-ea"/>
              </a:rPr>
              <a:t>（直觉选择）</a:t>
            </a:r>
            <a:endParaRPr lang="zh-CN" altLang="en-US" sz="1600">
              <a:solidFill>
                <a:prstClr val="black"/>
              </a:solidFill>
              <a:latin typeface="Helvetica Neue"/>
              <a:sym typeface="+mn-ea"/>
            </a:endParaRPr>
          </a:p>
        </p:txBody>
      </p:sp>
      <p:sp>
        <p:nvSpPr>
          <p:cNvPr id="7" name="矩形: 圆角 1"/>
          <p:cNvSpPr/>
          <p:nvPr/>
        </p:nvSpPr>
        <p:spPr>
          <a:xfrm>
            <a:off x="7011885" y="3768434"/>
            <a:ext cx="4560149" cy="529390"/>
          </a:xfrm>
          <a:prstGeom prst="roundRect">
            <a:avLst>
              <a:gd name="adj" fmla="val 25279"/>
            </a:avLst>
          </a:prstGeom>
          <a:solidFill>
            <a:schemeClr val="accent4">
              <a:lumMod val="20000"/>
              <a:lumOff val="80000"/>
            </a:schemeClr>
          </a:solidFill>
          <a:ln w="12700">
            <a:miter lim="400000"/>
          </a:ln>
          <a:effectLst/>
        </p:spPr>
        <p:txBody>
          <a:bodyPr lIns="90000" tIns="90000" rIns="90000" bIns="90000" anchor="t" anchorCtr="0"/>
          <a:lstStyle/>
          <a:p>
            <a:pPr algn="r" defTabSz="914400"/>
            <a:r>
              <a:rPr lang="zh-CN" altLang="en-US" sz="1600">
                <a:solidFill>
                  <a:prstClr val="black"/>
                </a:solidFill>
                <a:latin typeface="Helvetica Neue"/>
                <a:sym typeface="+mn-ea"/>
              </a:rPr>
              <a:t>什么要按照这个顺序写？ （寻找逻辑）</a:t>
            </a:r>
            <a:endParaRPr lang="zh-CN" altLang="en-US" b="1">
              <a:solidFill>
                <a:prstClr val="black"/>
              </a:solidFill>
              <a:latin typeface="Helvetica Neue"/>
              <a:sym typeface="+mn-ea"/>
            </a:endParaRPr>
          </a:p>
        </p:txBody>
      </p:sp>
      <p:sp>
        <p:nvSpPr>
          <p:cNvPr id="8" name="矩形: 圆角 1"/>
          <p:cNvSpPr/>
          <p:nvPr/>
        </p:nvSpPr>
        <p:spPr>
          <a:xfrm>
            <a:off x="7011885" y="3008274"/>
            <a:ext cx="4560149" cy="529390"/>
          </a:xfrm>
          <a:prstGeom prst="roundRect">
            <a:avLst>
              <a:gd name="adj" fmla="val 25279"/>
            </a:avLst>
          </a:prstGeom>
          <a:solidFill>
            <a:schemeClr val="accent4">
              <a:lumMod val="20000"/>
              <a:lumOff val="80000"/>
            </a:schemeClr>
          </a:solidFill>
          <a:ln w="12700">
            <a:miter lim="400000"/>
          </a:ln>
          <a:effectLst/>
        </p:spPr>
        <p:txBody>
          <a:bodyPr lIns="90000" tIns="90000" rIns="90000" bIns="90000" anchor="t" anchorCtr="0"/>
          <a:lstStyle/>
          <a:p>
            <a:pPr algn="r" defTabSz="914400"/>
            <a:r>
              <a:rPr lang="zh-CN" altLang="en-US" sz="1600">
                <a:solidFill>
                  <a:prstClr val="black"/>
                </a:solidFill>
                <a:latin typeface="Helvetica Neue"/>
                <a:sym typeface="Helvetica Neue"/>
              </a:rPr>
              <a:t>菜的名称可以放到最后写吗？（创造不同）</a:t>
            </a:r>
            <a:endParaRPr lang="zh-CN" altLang="en-US" sz="1600">
              <a:solidFill>
                <a:prstClr val="black"/>
              </a:solidFill>
              <a:latin typeface="Helvetica Neue"/>
              <a:sym typeface="Helvetica Neue"/>
            </a:endParaRPr>
          </a:p>
          <a:p>
            <a:pPr algn="r" defTabSz="914400"/>
            <a:endParaRPr lang="zh-CN" altLang="en-US" sz="1600">
              <a:solidFill>
                <a:srgbClr val="FF0000"/>
              </a:solidFill>
              <a:latin typeface="微软雅黑" panose="020B0503020204020204" pitchFamily="34" charset="-122"/>
              <a:ea typeface="微软雅黑" panose="020B0503020204020204" pitchFamily="34" charset="-122"/>
              <a:sym typeface="+mn-ea"/>
            </a:endParaRPr>
          </a:p>
          <a:p>
            <a:pPr algn="r" defTabSz="914400"/>
            <a:endParaRPr lang="zh-CN" altLang="en-US" b="1">
              <a:solidFill>
                <a:prstClr val="black"/>
              </a:solidFill>
              <a:latin typeface="Helvetica Neue"/>
              <a:sym typeface="+mn-ea"/>
            </a:endParaRPr>
          </a:p>
        </p:txBody>
      </p:sp>
      <p:sp>
        <p:nvSpPr>
          <p:cNvPr id="9" name="矩形: 圆角 1"/>
          <p:cNvSpPr/>
          <p:nvPr/>
        </p:nvSpPr>
        <p:spPr>
          <a:xfrm>
            <a:off x="684134" y="1239253"/>
            <a:ext cx="6450593" cy="4886443"/>
          </a:xfrm>
          <a:prstGeom prst="roundRect">
            <a:avLst>
              <a:gd name="adj" fmla="val 5168"/>
            </a:avLst>
          </a:prstGeom>
          <a:solidFill>
            <a:srgbClr val="FFFFFF"/>
          </a:solidFill>
          <a:ln w="12700">
            <a:miter lim="400000"/>
          </a:ln>
          <a:effectLst>
            <a:outerShdw blurRad="190500" dist="63500" dir="2700000" rotWithShape="0">
              <a:srgbClr val="000000">
                <a:alpha val="40000"/>
              </a:srgbClr>
            </a:outerShdw>
          </a:effectLst>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936796" y="1418205"/>
            <a:ext cx="2067231" cy="430885"/>
          </a:xfrm>
          <a:prstGeom prst="rect">
            <a:avLst/>
          </a:prstGeom>
          <a:ln w="12700">
            <a:miter lim="400000"/>
          </a:ln>
        </p:spPr>
        <p:txBody>
          <a:bodyPr wrap="none" lIns="45719" tIns="45719" rIns="45719" bIns="4571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l">
              <a:defRPr sz="6400">
                <a:solidFill>
                  <a:srgbClr val="000000"/>
                </a:solidFill>
                <a:latin typeface="Arial" panose="020B0604020202020204" pitchFamily="34" charset="0"/>
                <a:ea typeface="微软雅黑" panose="020B0503020204020204" pitchFamily="34" charset="-122"/>
                <a:cs typeface="汉仪旗黑-60S"/>
              </a:defRPr>
            </a:lvl1pPr>
          </a:lstStyle>
          <a:p>
            <a:pPr defTabSz="1219200" hangingPunct="0"/>
            <a:r>
              <a:rPr lang="zh-CN" altLang="en-US" sz="2200" kern="0">
                <a:sym typeface="Helvetica Neue"/>
              </a:rPr>
              <a:t>循证学科的问题</a:t>
            </a:r>
            <a:endParaRPr lang="zh-CN" altLang="en-US" sz="2200" kern="0">
              <a:sym typeface="Helvetica Neue"/>
            </a:endParaRPr>
          </a:p>
        </p:txBody>
      </p:sp>
      <p:pic>
        <p:nvPicPr>
          <p:cNvPr id="12" name="图片 11" descr="人力资源部组织结构图"/>
          <p:cNvPicPr>
            <a:picLocks noChangeAspect="1"/>
          </p:cNvPicPr>
          <p:nvPr/>
        </p:nvPicPr>
        <p:blipFill>
          <a:blip r:embed="rId2"/>
          <a:stretch>
            <a:fillRect/>
          </a:stretch>
        </p:blipFill>
        <p:spPr>
          <a:xfrm>
            <a:off x="936796" y="1966981"/>
            <a:ext cx="5993394" cy="3413764"/>
          </a:xfrm>
          <a:prstGeom prst="rect">
            <a:avLst/>
          </a:prstGeom>
        </p:spPr>
      </p:pic>
      <p:sp>
        <p:nvSpPr>
          <p:cNvPr id="13" name="文本框 12"/>
          <p:cNvSpPr txBox="1"/>
          <p:nvPr/>
        </p:nvSpPr>
        <p:spPr>
          <a:xfrm>
            <a:off x="4855847" y="1562019"/>
            <a:ext cx="184731"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defTabSz="914400"/>
            <a:endParaRPr lang="zh-CN" altLang="en-US">
              <a:solidFill>
                <a:prstClr val="black"/>
              </a:solidFill>
              <a:latin typeface="微软雅黑" panose="020B0503020204020204" pitchFamily="34" charset="-122"/>
              <a:ea typeface="微软雅黑" panose="020B0503020204020204" pitchFamily="34" charset="-122"/>
              <a:sym typeface="Helvetica Neue"/>
            </a:endParaRPr>
          </a:p>
        </p:txBody>
      </p:sp>
      <p:sp>
        <p:nvSpPr>
          <p:cNvPr id="14" name="矩形: 圆角 13"/>
          <p:cNvSpPr/>
          <p:nvPr/>
        </p:nvSpPr>
        <p:spPr>
          <a:xfrm>
            <a:off x="4721875" y="1474963"/>
            <a:ext cx="2225842" cy="352187"/>
          </a:xfrm>
          <a:prstGeom prst="roundRect">
            <a:avLst>
              <a:gd name="adj" fmla="val 27632"/>
            </a:avLst>
          </a:prstGeom>
          <a:solidFill>
            <a:schemeClr val="accent4">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200" hangingPunct="0"/>
            <a:r>
              <a:rPr lang="zh-CN" altLang="en-US" sz="1600" b="1">
                <a:solidFill>
                  <a:prstClr val="black"/>
                </a:solidFill>
                <a:latin typeface="微软雅黑" panose="020B0503020204020204" pitchFamily="34" charset="-122"/>
                <a:ea typeface="微软雅黑" panose="020B0503020204020204" pitchFamily="34" charset="-122"/>
                <a:sym typeface="Helvetica Neue"/>
              </a:rPr>
              <a:t>着眼学科思维的循证</a:t>
            </a:r>
            <a:endParaRPr lang="zh-CN" altLang="en-US" sz="1600" b="1">
              <a:solidFill>
                <a:prstClr val="black"/>
              </a:solidFill>
              <a:latin typeface="微软雅黑" panose="020B0503020204020204" pitchFamily="34" charset="-122"/>
              <a:ea typeface="微软雅黑" panose="020B0503020204020204" pitchFamily="34" charset="-122"/>
              <a:sym typeface="Helvetica Neue"/>
            </a:endParaRPr>
          </a:p>
        </p:txBody>
      </p:sp>
      <p:sp>
        <p:nvSpPr>
          <p:cNvPr id="15" name="文本框 14"/>
          <p:cNvSpPr txBox="1"/>
          <p:nvPr/>
        </p:nvSpPr>
        <p:spPr>
          <a:xfrm>
            <a:off x="7483631" y="1191127"/>
            <a:ext cx="3964065" cy="15261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1219200" hangingPunct="0">
              <a:lnSpc>
                <a:spcPct val="150000"/>
              </a:lnSpc>
            </a:pPr>
            <a:r>
              <a:rPr lang="en-US" altLang="zh-CN" sz="1600">
                <a:solidFill>
                  <a:prstClr val="black"/>
                </a:solidFill>
                <a:latin typeface="微软雅黑" panose="020B0503020204020204" pitchFamily="34" charset="-122"/>
                <a:ea typeface="微软雅黑" panose="020B0503020204020204" pitchFamily="34" charset="-122"/>
                <a:sym typeface="Helvetica Neue"/>
              </a:rPr>
              <a:t>       </a:t>
            </a:r>
            <a:r>
              <a:rPr lang="zh-CN" altLang="en-US" sz="1600">
                <a:solidFill>
                  <a:prstClr val="black"/>
                </a:solidFill>
                <a:latin typeface="微软雅黑" panose="020B0503020204020204" pitchFamily="34" charset="-122"/>
                <a:ea typeface="微软雅黑" panose="020B0503020204020204" pitchFamily="34" charset="-122"/>
                <a:sym typeface="Helvetica Neue"/>
              </a:rPr>
              <a:t>思维能力是指学生在语文学习过程中的联想想象、分析比较、归纳判断等认知表现，主要包括</a:t>
            </a:r>
            <a:r>
              <a:rPr lang="zh-CN" altLang="en-US" sz="1600">
                <a:solidFill>
                  <a:srgbClr val="FF0000"/>
                </a:solidFill>
                <a:latin typeface="微软雅黑" panose="020B0503020204020204" pitchFamily="34" charset="-122"/>
                <a:ea typeface="微软雅黑" panose="020B0503020204020204" pitchFamily="34" charset="-122"/>
                <a:sym typeface="Helvetica Neue"/>
              </a:rPr>
              <a:t>直觉思维</a:t>
            </a:r>
            <a:r>
              <a:rPr lang="zh-CN" altLang="en-US" sz="1600">
                <a:solidFill>
                  <a:prstClr val="black"/>
                </a:solidFill>
                <a:latin typeface="微软雅黑" panose="020B0503020204020204" pitchFamily="34" charset="-122"/>
                <a:ea typeface="微软雅黑" panose="020B0503020204020204" pitchFamily="34" charset="-122"/>
                <a:sym typeface="Helvetica Neue"/>
              </a:rPr>
              <a:t>、</a:t>
            </a:r>
            <a:r>
              <a:rPr lang="zh-CN" altLang="en-US" sz="1600">
                <a:solidFill>
                  <a:srgbClr val="FF0000"/>
                </a:solidFill>
                <a:latin typeface="微软雅黑" panose="020B0503020204020204" pitchFamily="34" charset="-122"/>
                <a:ea typeface="微软雅黑" panose="020B0503020204020204" pitchFamily="34" charset="-122"/>
                <a:sym typeface="Helvetica Neue"/>
              </a:rPr>
              <a:t>形象思维</a:t>
            </a:r>
            <a:r>
              <a:rPr lang="zh-CN" altLang="en-US" sz="1600">
                <a:solidFill>
                  <a:prstClr val="black"/>
                </a:solidFill>
                <a:latin typeface="微软雅黑" panose="020B0503020204020204" pitchFamily="34" charset="-122"/>
                <a:ea typeface="微软雅黑" panose="020B0503020204020204" pitchFamily="34" charset="-122"/>
                <a:sym typeface="Helvetica Neue"/>
              </a:rPr>
              <a:t>、</a:t>
            </a:r>
            <a:r>
              <a:rPr lang="zh-CN" altLang="en-US" sz="1600">
                <a:solidFill>
                  <a:srgbClr val="FF0000"/>
                </a:solidFill>
                <a:latin typeface="微软雅黑" panose="020B0503020204020204" pitchFamily="34" charset="-122"/>
                <a:ea typeface="微软雅黑" panose="020B0503020204020204" pitchFamily="34" charset="-122"/>
                <a:sym typeface="Helvetica Neue"/>
              </a:rPr>
              <a:t>逻辑思维</a:t>
            </a:r>
            <a:r>
              <a:rPr lang="zh-CN" altLang="en-US" sz="1600">
                <a:solidFill>
                  <a:prstClr val="black"/>
                </a:solidFill>
                <a:latin typeface="微软雅黑" panose="020B0503020204020204" pitchFamily="34" charset="-122"/>
                <a:ea typeface="微软雅黑" panose="020B0503020204020204" pitchFamily="34" charset="-122"/>
                <a:sym typeface="Helvetica Neue"/>
              </a:rPr>
              <a:t>、</a:t>
            </a:r>
            <a:r>
              <a:rPr lang="zh-CN" altLang="en-US" sz="1600">
                <a:solidFill>
                  <a:srgbClr val="FF0000"/>
                </a:solidFill>
                <a:latin typeface="微软雅黑" panose="020B0503020204020204" pitchFamily="34" charset="-122"/>
                <a:ea typeface="微软雅黑" panose="020B0503020204020204" pitchFamily="34" charset="-122"/>
                <a:sym typeface="Helvetica Neue"/>
              </a:rPr>
              <a:t>辩证思维</a:t>
            </a:r>
            <a:r>
              <a:rPr lang="zh-CN" altLang="en-US" sz="1600">
                <a:solidFill>
                  <a:prstClr val="black"/>
                </a:solidFill>
                <a:latin typeface="微软雅黑" panose="020B0503020204020204" pitchFamily="34" charset="-122"/>
                <a:ea typeface="微软雅黑" panose="020B0503020204020204" pitchFamily="34" charset="-122"/>
                <a:sym typeface="Helvetica Neue"/>
              </a:rPr>
              <a:t>和</a:t>
            </a:r>
            <a:r>
              <a:rPr lang="zh-CN" altLang="en-US" sz="1600">
                <a:solidFill>
                  <a:srgbClr val="FF0000"/>
                </a:solidFill>
                <a:latin typeface="微软雅黑" panose="020B0503020204020204" pitchFamily="34" charset="-122"/>
                <a:ea typeface="微软雅黑" panose="020B0503020204020204" pitchFamily="34" charset="-122"/>
                <a:sym typeface="Helvetica Neue"/>
              </a:rPr>
              <a:t>创造思维</a:t>
            </a:r>
            <a:r>
              <a:rPr lang="zh-CN" altLang="en-US" sz="1600">
                <a:solidFill>
                  <a:prstClr val="black"/>
                </a:solidFill>
                <a:latin typeface="微软雅黑" panose="020B0503020204020204" pitchFamily="34" charset="-122"/>
                <a:ea typeface="微软雅黑" panose="020B0503020204020204" pitchFamily="34" charset="-122"/>
                <a:sym typeface="Helvetica Neue"/>
              </a:rPr>
              <a:t>。</a:t>
            </a:r>
            <a:endParaRPr lang="zh-CN" altLang="en-US" sz="1600" kern="0">
              <a:solidFill>
                <a:srgbClr val="5E5E5E"/>
              </a:solidFill>
              <a:latin typeface="微软雅黑" panose="020B0503020204020204" pitchFamily="34" charset="-122"/>
              <a:ea typeface="微软雅黑" panose="020B0503020204020204" pitchFamily="34" charset="-122"/>
              <a:sym typeface="Helvetica Neue"/>
            </a:endParaRPr>
          </a:p>
        </p:txBody>
      </p:sp>
      <p:sp>
        <p:nvSpPr>
          <p:cNvPr id="16" name="矩形: 圆角 1"/>
          <p:cNvSpPr/>
          <p:nvPr/>
        </p:nvSpPr>
        <p:spPr>
          <a:xfrm>
            <a:off x="1004975" y="5442424"/>
            <a:ext cx="5861046" cy="441941"/>
          </a:xfrm>
          <a:prstGeom prst="roundRect">
            <a:avLst>
              <a:gd name="adj" fmla="val 20930"/>
            </a:avLst>
          </a:prstGeom>
          <a:solidFill>
            <a:schemeClr val="accent3">
              <a:lumMod val="20000"/>
              <a:lumOff val="80000"/>
            </a:schemeClr>
          </a:solidFill>
          <a:ln w="12700">
            <a:miter lim="400000"/>
          </a:ln>
          <a:effectLst/>
        </p:spPr>
        <p:txBody>
          <a:bodyPr lIns="90000" tIns="90000" rIns="180000" bIns="90000" anchor="t" anchorCtr="0"/>
          <a:lstStyle/>
          <a:p>
            <a:pPr algn="ctr" defTabSz="914400"/>
            <a:r>
              <a:rPr lang="zh-CN" altLang="en-US" sz="1600">
                <a:solidFill>
                  <a:prstClr val="black"/>
                </a:solidFill>
                <a:latin typeface="Helvetica Neue"/>
                <a:sym typeface="Helvetica Neue"/>
              </a:rPr>
              <a:t>改进：不断提升学生思维品质帮助学生用语文的思维提出问题</a:t>
            </a:r>
            <a:endParaRPr lang="zh-CN" altLang="en-US" sz="1600">
              <a:solidFill>
                <a:prstClr val="black"/>
              </a:solidFill>
              <a:latin typeface="Helvetica Neue"/>
              <a:sym typeface="Helvetica Neue"/>
            </a:endParaRPr>
          </a:p>
        </p:txBody>
      </p:sp>
      <p:sp>
        <p:nvSpPr>
          <p:cNvPr id="17" name="文本框 16"/>
          <p:cNvSpPr txBox="1"/>
          <p:nvPr/>
        </p:nvSpPr>
        <p:spPr>
          <a:xfrm>
            <a:off x="7836398" y="395308"/>
            <a:ext cx="337886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342900" hangingPunct="0">
              <a:spcBef>
                <a:spcPts val="225"/>
              </a:spcBef>
              <a:spcAft>
                <a:spcPts val="225"/>
              </a:spcAft>
            </a:pPr>
            <a:r>
              <a:rPr lang="zh-CN" altLang="en-US" sz="1200" kern="0" dirty="0">
                <a:solidFill>
                  <a:schemeClr val="bg1"/>
                </a:solidFill>
                <a:latin typeface="微软雅黑" panose="020B0503020204020204" pitchFamily="34" charset="-122"/>
                <a:ea typeface="微软雅黑" panose="020B0503020204020204" pitchFamily="34" charset="-122"/>
                <a:sym typeface="Helvetica Neue"/>
              </a:rPr>
              <a:t>来源：上海市宝山区问题化学习研究所 王达</a:t>
            </a:r>
            <a:endParaRPr lang="zh-CN" altLang="en-US" sz="1200" kern="0" dirty="0">
              <a:solidFill>
                <a:schemeClr val="bg1"/>
              </a:solidFill>
              <a:latin typeface="微软雅黑" panose="020B0503020204020204" pitchFamily="34" charset="-122"/>
              <a:ea typeface="微软雅黑" panose="020B0503020204020204" pitchFamily="34" charset="-122"/>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圆角 8"/>
          <p:cNvSpPr/>
          <p:nvPr/>
        </p:nvSpPr>
        <p:spPr>
          <a:xfrm rot="16200000">
            <a:off x="5795446" y="-259236"/>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4989788" y="1626199"/>
            <a:ext cx="2646878" cy="58477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四个视角分析</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圆角 25"/>
          <p:cNvSpPr/>
          <p:nvPr/>
        </p:nvSpPr>
        <p:spPr>
          <a:xfrm rot="16200000">
            <a:off x="5795446" y="693061"/>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圆角 27"/>
          <p:cNvSpPr/>
          <p:nvPr/>
        </p:nvSpPr>
        <p:spPr>
          <a:xfrm rot="16200000">
            <a:off x="5795446" y="1645358"/>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544243" y="1652802"/>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2353998" y="1535962"/>
            <a:ext cx="1107996" cy="1631216"/>
          </a:xfrm>
          <a:prstGeom prst="rect">
            <a:avLst/>
          </a:prstGeom>
          <a:noFill/>
        </p:spPr>
        <p:txBody>
          <a:bodyPr vert="eaVert" wrap="none" rtlCol="0">
            <a:spAutoFit/>
          </a:bodyPr>
          <a:lstStyle/>
          <a:p>
            <a:r>
              <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4989788" y="2580929"/>
            <a:ext cx="2621280" cy="583565"/>
          </a:xfrm>
          <a:prstGeom prst="rect">
            <a:avLst/>
          </a:prstGeom>
          <a:noFill/>
        </p:spPr>
        <p:txBody>
          <a:bodyPr wrap="none" rtlCol="0">
            <a:spAutoFit/>
          </a:bodyPr>
          <a:lstStyle/>
          <a:p>
            <a:r>
              <a:rPr lang="zh-CN" altLang="en-US" sz="3200" dirty="0">
                <a:solidFill>
                  <a:srgbClr val="FFFF00"/>
                </a:solidFill>
                <a:latin typeface="Arial" panose="020B0604020202020204" pitchFamily="34" charset="0"/>
                <a:ea typeface="微软雅黑" panose="020B0503020204020204" pitchFamily="34" charset="-122"/>
                <a:sym typeface="Arial" panose="020B0604020202020204" pitchFamily="34" charset="0"/>
              </a:rPr>
              <a:t>教学片段分析</a:t>
            </a:r>
            <a:endParaRPr lang="zh-CN" altLang="en-US" sz="3200"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4964515" y="3534080"/>
            <a:ext cx="2621280" cy="58356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课堂改进思考</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4050996" y="1616226"/>
            <a:ext cx="724878"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4085985" y="2589081"/>
            <a:ext cx="739305"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4085985" y="3519427"/>
            <a:ext cx="744114"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69114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互动解问片段</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课堂关键教学片段解析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4" name="图片 3"/>
          <p:cNvPicPr>
            <a:picLocks noChangeAspect="1"/>
          </p:cNvPicPr>
          <p:nvPr/>
        </p:nvPicPr>
        <p:blipFill>
          <a:blip r:embed="rId2"/>
          <a:stretch>
            <a:fillRect/>
          </a:stretch>
        </p:blipFill>
        <p:spPr>
          <a:xfrm>
            <a:off x="349975" y="1016956"/>
            <a:ext cx="5473777" cy="2986873"/>
          </a:xfrm>
          <a:prstGeom prst="rect">
            <a:avLst/>
          </a:prstGeom>
        </p:spPr>
      </p:pic>
      <p:pic>
        <p:nvPicPr>
          <p:cNvPr id="6" name="图片 5"/>
          <p:cNvPicPr>
            <a:picLocks noChangeAspect="1"/>
          </p:cNvPicPr>
          <p:nvPr/>
        </p:nvPicPr>
        <p:blipFill>
          <a:blip r:embed="rId3"/>
          <a:stretch>
            <a:fillRect/>
          </a:stretch>
        </p:blipFill>
        <p:spPr>
          <a:xfrm>
            <a:off x="6142008" y="908681"/>
            <a:ext cx="5700017" cy="3709045"/>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9" name="模块作用：分析课堂中出现词语的频次，可以观察课堂是否围绕学科重点、学科知识之间的关联，老师课堂语言是否规范等…"/>
          <p:cNvSpPr txBox="1"/>
          <p:nvPr/>
        </p:nvSpPr>
        <p:spPr>
          <a:xfrm>
            <a:off x="1335405" y="4843780"/>
            <a:ext cx="7541260" cy="1048385"/>
          </a:xfrm>
          <a:prstGeom prst="rect">
            <a:avLst/>
          </a:prstGeom>
          <a:noFill/>
          <a:ln w="12700">
            <a:miter lim="400000"/>
          </a:ln>
        </p:spPr>
        <p:txBody>
          <a:bodyPr lIns="25392" tIns="25392" rIns="25392" bIns="25392">
            <a:normAutofit/>
          </a:bodyPr>
          <a:lstStyle/>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2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截取视频片段，进行编辑</a:t>
            </a:r>
            <a:endParaRPr lang="en-US" altLang="zh-CN" sz="24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24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结合教学目标与课堂突破点进行自我课堂诊断</a:t>
            </a:r>
            <a:endParaRPr kumimoji="0" sz="2400" b="0"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7" name="文本框 36"/>
          <p:cNvSpPr txBox="1"/>
          <p:nvPr/>
        </p:nvSpPr>
        <p:spPr>
          <a:xfrm>
            <a:off x="1384917" y="300790"/>
            <a:ext cx="2690526"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课堂高频词</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矩形: 圆角 5"/>
          <p:cNvSpPr/>
          <p:nvPr/>
        </p:nvSpPr>
        <p:spPr>
          <a:xfrm>
            <a:off x="733969" y="1592460"/>
            <a:ext cx="4746272" cy="1671492"/>
          </a:xfrm>
          <a:prstGeom prst="roundRect">
            <a:avLst>
              <a:gd name="adj" fmla="val 9253"/>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6" name="截屏2022-05-26 下午4.19.05.png" descr="截屏2022-05-26 下午4.19.05.png"/>
          <p:cNvPicPr>
            <a:picLocks noChangeAspect="1"/>
          </p:cNvPicPr>
          <p:nvPr/>
        </p:nvPicPr>
        <p:blipFill>
          <a:blip r:embed="rId2"/>
          <a:srcRect l="242" t="1520" r="242" b="63287"/>
          <a:stretch>
            <a:fillRect/>
          </a:stretch>
        </p:blipFill>
        <p:spPr>
          <a:xfrm>
            <a:off x="6020239" y="644261"/>
            <a:ext cx="5128462" cy="948199"/>
          </a:xfrm>
          <a:prstGeom prst="rect">
            <a:avLst/>
          </a:prstGeom>
          <a:ln w="12700" cap="flat">
            <a:noFill/>
            <a:miter lim="400000"/>
            <a:headEnd/>
            <a:tailEnd/>
          </a:ln>
          <a:effectLst>
            <a:outerShdw blurRad="254000" dist="38100" dir="2700000" rotWithShape="0">
              <a:srgbClr val="A6A6A6">
                <a:alpha val="80000"/>
              </a:srgbClr>
            </a:outerShdw>
          </a:effectLst>
        </p:spPr>
      </p:pic>
      <p:sp>
        <p:nvSpPr>
          <p:cNvPr id="10" name="文本框 9"/>
          <p:cNvSpPr txBox="1"/>
          <p:nvPr/>
        </p:nvSpPr>
        <p:spPr>
          <a:xfrm>
            <a:off x="733969" y="1922098"/>
            <a:ext cx="4628143" cy="1060931"/>
          </a:xfrm>
          <a:prstGeom prst="rect">
            <a:avLst/>
          </a:prstGeom>
          <a:ln w="12700">
            <a:miter lim="400000"/>
          </a:ln>
        </p:spPr>
        <p:txBody>
          <a:bodyPr wrap="square" lIns="22853" rIns="22853">
            <a:spAutoFit/>
          </a:bodyPr>
          <a:lstStyle>
            <a:lvl1pPr marL="481330" indent="-963295" algn="just" defTabSz="1926590">
              <a:lnSpc>
                <a:spcPct val="120000"/>
              </a:lnSpc>
              <a:spcBef>
                <a:spcPts val="3500"/>
              </a:spcBef>
              <a:defRPr sz="3700">
                <a:solidFill>
                  <a:srgbClr val="2F2F2F"/>
                </a:solidFill>
                <a:latin typeface="汉仪旗黑-50S"/>
                <a:ea typeface="汉仪旗黑-50S"/>
                <a:cs typeface="汉仪旗黑-50S"/>
                <a:sym typeface="汉仪旗黑-50S"/>
              </a:defRPr>
            </a:lvl1pPr>
          </a:lstStyle>
          <a:p>
            <a:pPr marL="240665" marR="0" lvl="0" indent="-481330" algn="just" defTabSz="962660" rtl="0" eaLnBrk="1" fontAlgn="auto" latinLnBrk="0" hangingPunct="0">
              <a:lnSpc>
                <a:spcPct val="120000"/>
              </a:lnSpc>
              <a:spcBef>
                <a:spcPts val="1750"/>
              </a:spcBef>
              <a:spcAft>
                <a:spcPts val="0"/>
              </a:spcAft>
              <a:buClrTx/>
              <a:buSzTx/>
              <a:buFontTx/>
              <a:buNone/>
              <a:defRPr/>
            </a:pPr>
            <a:r>
              <a:rPr kumimoji="0" 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   </a:t>
            </a:r>
            <a:r>
              <a:rPr kumimoji="0" sz="180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分析课堂中出现词语的频次，可以观察课堂是否围绕</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教学</a:t>
            </a:r>
            <a:r>
              <a:rPr kumimoji="0" sz="180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重点、学科知识之间的关联，老师课堂语言是否规范</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，有何偏好</a:t>
            </a:r>
            <a:r>
              <a:rPr kumimoji="0"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等</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1" name="Rectangle: Rounded Corners 40"/>
          <p:cNvGrpSpPr/>
          <p:nvPr/>
        </p:nvGrpSpPr>
        <p:grpSpPr>
          <a:xfrm>
            <a:off x="1620552" y="1401656"/>
            <a:ext cx="2973106" cy="381608"/>
            <a:chOff x="0" y="0"/>
            <a:chExt cx="5948046" cy="763449"/>
          </a:xfrm>
        </p:grpSpPr>
        <p:sp>
          <p:nvSpPr>
            <p:cNvPr id="12"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矩形: 圆角 14"/>
          <p:cNvSpPr/>
          <p:nvPr/>
        </p:nvSpPr>
        <p:spPr>
          <a:xfrm>
            <a:off x="733969" y="3780043"/>
            <a:ext cx="4746272" cy="2501312"/>
          </a:xfrm>
          <a:prstGeom prst="roundRect">
            <a:avLst>
              <a:gd name="adj" fmla="val 7849"/>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5" name="Rectangle: Rounded Corners 40"/>
          <p:cNvGrpSpPr/>
          <p:nvPr/>
        </p:nvGrpSpPr>
        <p:grpSpPr>
          <a:xfrm>
            <a:off x="1620552" y="3589240"/>
            <a:ext cx="2973106" cy="381608"/>
            <a:chOff x="0" y="0"/>
            <a:chExt cx="5948046" cy="763449"/>
          </a:xfrm>
        </p:grpSpPr>
        <p:sp>
          <p:nvSpPr>
            <p:cNvPr id="16"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维度</a:t>
              </a:r>
              <a:endParaRPr kumimoji="0"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模块作用：分析课堂中出现词语的频次，可以观察课堂是否围绕学科重点、学科知识之间的关联，老师课堂语言是否规范等…"/>
          <p:cNvSpPr txBox="1"/>
          <p:nvPr/>
        </p:nvSpPr>
        <p:spPr>
          <a:xfrm>
            <a:off x="833473" y="4193390"/>
            <a:ext cx="4463428" cy="1908535"/>
          </a:xfrm>
          <a:prstGeom prst="rect">
            <a:avLst/>
          </a:prstGeom>
        </p:spPr>
        <p:txBody>
          <a:bodyPr lIns="25392" tIns="25392" rIns="25392" bIns="25392" numCol="1" spcCol="381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3850" marR="0" lvl="1" indent="-228600" algn="l" defTabSz="962660" rtl="0" eaLnBrk="1" fontAlgn="auto" latinLnBrk="0" hangingPunct="1">
              <a:lnSpc>
                <a:spcPct val="90000"/>
              </a:lnSpc>
              <a:spcBef>
                <a:spcPts val="12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 高频词最多是</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，我的思考</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a:t>
            </a:r>
            <a:endParaRPr kumimoji="0" lang="zh-CN" altLang="en-US" sz="9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endParaRPr>
          </a:p>
          <a:p>
            <a:pPr marL="323850" marR="0" lvl="1" indent="-228600" algn="l" defTabSz="962660" rtl="0" eaLnBrk="1" fontAlgn="auto" latinLnBrk="0" hangingPunct="1">
              <a:lnSpc>
                <a:spcPct val="90000"/>
              </a:lnSpc>
              <a:spcBef>
                <a:spcPts val="12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 高频词之间有何关联</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a:t>
            </a:r>
            <a:endParaRPr kumimoji="0" lang="zh-CN" altLang="en-US" sz="9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endParaRPr>
          </a:p>
          <a:p>
            <a:pPr marL="323850" marR="0" lvl="1" indent="-228600" algn="l" defTabSz="962660" rtl="0" eaLnBrk="1" fontAlgn="auto" latinLnBrk="0" hangingPunct="1">
              <a:lnSpc>
                <a:spcPct val="90000"/>
              </a:lnSpc>
              <a:spcBef>
                <a:spcPts val="12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 通过高频词，是否发现自己的课堂语言</a:t>
            </a:r>
            <a:r>
              <a:rPr kumimoji="0" lang="en-US" altLang="zh-CN"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rPr>
              <a:t>……</a:t>
            </a:r>
            <a:endParaRPr kumimoji="0" lang="en-US" altLang="zh-CN" sz="16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endParaRPr>
          </a:p>
          <a:p>
            <a:pPr marL="323850" marR="0" lvl="1" indent="-228600" algn="l" defTabSz="962660" rtl="0" eaLnBrk="1" fontAlgn="auto" latinLnBrk="0" hangingPunct="1">
              <a:lnSpc>
                <a:spcPct val="90000"/>
              </a:lnSpc>
              <a:spcBef>
                <a:spcPts val="1200"/>
              </a:spcBef>
              <a:spcAft>
                <a:spcPts val="0"/>
              </a:spcAft>
              <a:buClrTx/>
              <a:buSzTx/>
              <a:buFont typeface="Arial" panose="020B0604020202020204" pitchFamily="34" charset="0"/>
              <a:buAutoNum type="circleNumDbPlain"/>
              <a:defRPr sz="3200" b="0">
                <a:latin typeface="汉仪旗黑-50S"/>
                <a:ea typeface="汉仪旗黑-50S"/>
                <a:cs typeface="汉仪旗黑-50S"/>
                <a:sym typeface="汉仪旗黑-50S"/>
              </a:defRPr>
            </a:pPr>
            <a:r>
              <a:rPr lang="zh-CN" altLang="en-US" sz="1600" dirty="0" smtClean="0">
                <a:solidFill>
                  <a:prstClr val="black"/>
                </a:solidFill>
                <a:latin typeface="Arial" panose="020B0604020202020204" pitchFamily="34" charset="0"/>
                <a:ea typeface="微软雅黑" panose="020B0503020204020204" pitchFamily="34" charset="-122"/>
                <a:cs typeface="汉仪旗黑-50S"/>
                <a:sym typeface="Arial" panose="020B0604020202020204" pitchFamily="34" charset="0"/>
              </a:rPr>
              <a:t>更多发现</a:t>
            </a:r>
            <a:r>
              <a:rPr lang="en-US" altLang="zh-CN" sz="1600" dirty="0" smtClean="0">
                <a:solidFill>
                  <a:prstClr val="black"/>
                </a:solidFill>
                <a:latin typeface="Arial" panose="020B0604020202020204" pitchFamily="34" charset="0"/>
                <a:ea typeface="微软雅黑" panose="020B0503020204020204" pitchFamily="34" charset="-122"/>
                <a:cs typeface="汉仪旗黑-50S"/>
                <a:sym typeface="Arial" panose="020B0604020202020204" pitchFamily="34" charset="0"/>
              </a:rPr>
              <a:t>……</a:t>
            </a:r>
            <a:endParaRPr kumimoji="0" lang="zh-CN" altLang="en-US" sz="1600" b="1" i="0" u="none" strike="noStrike" kern="1200" cap="none" spc="0" normalizeH="0" baseline="0" noProof="0" dirty="0">
              <a:ln>
                <a:noFill/>
              </a:ln>
              <a:solidFill>
                <a:srgbClr val="45AA21"/>
              </a:solidFill>
              <a:effectLst/>
              <a:uLnTx/>
              <a:uFillTx/>
              <a:latin typeface="Arial" panose="020B0604020202020204" pitchFamily="34" charset="0"/>
              <a:ea typeface="微软雅黑" panose="020B0503020204020204" pitchFamily="34" charset="-122"/>
              <a:cs typeface="汉仪旗黑-50S"/>
              <a:sym typeface="Arial" panose="020B0604020202020204" pitchFamily="34" charset="0"/>
            </a:endParaRPr>
          </a:p>
        </p:txBody>
      </p:sp>
      <p:pic>
        <p:nvPicPr>
          <p:cNvPr id="21" name="图片 20" descr="647978be5cecf2dd74699516b291097"/>
          <p:cNvPicPr>
            <a:picLocks noChangeAspect="1"/>
          </p:cNvPicPr>
          <p:nvPr/>
        </p:nvPicPr>
        <p:blipFill>
          <a:blip r:embed="rId3"/>
          <a:srcRect l="31542" t="62046" r="34021" b="15028"/>
          <a:stretch>
            <a:fillRect/>
          </a:stretch>
        </p:blipFill>
        <p:spPr>
          <a:xfrm>
            <a:off x="6076463" y="4077904"/>
            <a:ext cx="5016013" cy="2174082"/>
          </a:xfrm>
          <a:prstGeom prst="rect">
            <a:avLst/>
          </a:prstGeom>
        </p:spPr>
      </p:pic>
      <p:pic>
        <p:nvPicPr>
          <p:cNvPr id="22" name="图片 21"/>
          <p:cNvPicPr>
            <a:picLocks noChangeAspect="1"/>
          </p:cNvPicPr>
          <p:nvPr/>
        </p:nvPicPr>
        <p:blipFill>
          <a:blip r:embed="rId4"/>
          <a:srcRect l="6306" t="55579" r="51232" b="6898"/>
          <a:stretch>
            <a:fillRect/>
          </a:stretch>
        </p:blipFill>
        <p:spPr>
          <a:xfrm>
            <a:off x="6020239" y="1730896"/>
            <a:ext cx="5091206" cy="21740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圆角 8"/>
          <p:cNvSpPr/>
          <p:nvPr/>
        </p:nvSpPr>
        <p:spPr>
          <a:xfrm rot="16200000">
            <a:off x="5795446" y="-259236"/>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4989788" y="1626199"/>
            <a:ext cx="2646878" cy="58477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四个视角分析</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圆角 25"/>
          <p:cNvSpPr/>
          <p:nvPr/>
        </p:nvSpPr>
        <p:spPr>
          <a:xfrm rot="16200000">
            <a:off x="5795446" y="693061"/>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圆角 27"/>
          <p:cNvSpPr/>
          <p:nvPr/>
        </p:nvSpPr>
        <p:spPr>
          <a:xfrm rot="16200000">
            <a:off x="5795446" y="1645358"/>
            <a:ext cx="657639" cy="4365979"/>
          </a:xfrm>
          <a:prstGeom prst="roundRect">
            <a:avLst>
              <a:gd name="adj" fmla="val 50000"/>
            </a:avLst>
          </a:prstGeom>
          <a:solidFill>
            <a:srgbClr val="FDF8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544243" y="1652802"/>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2353998" y="1535962"/>
            <a:ext cx="1107996" cy="1631216"/>
          </a:xfrm>
          <a:prstGeom prst="rect">
            <a:avLst/>
          </a:prstGeom>
          <a:noFill/>
        </p:spPr>
        <p:txBody>
          <a:bodyPr vert="eaVert" wrap="none" rtlCol="0">
            <a:spAutoFit/>
          </a:bodyPr>
          <a:lstStyle/>
          <a:p>
            <a:r>
              <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4989788" y="2580929"/>
            <a:ext cx="2621280" cy="583565"/>
          </a:xfrm>
          <a:prstGeom prst="rect">
            <a:avLst/>
          </a:prstGeom>
          <a:noFill/>
        </p:spPr>
        <p:txBody>
          <a:bodyPr wrap="none" rtlCol="0">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教学片段分析</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4964515" y="3534080"/>
            <a:ext cx="2621280" cy="583565"/>
          </a:xfrm>
          <a:prstGeom prst="rect">
            <a:avLst/>
          </a:prstGeom>
          <a:noFill/>
        </p:spPr>
        <p:txBody>
          <a:bodyPr wrap="none" rtlCol="0">
            <a:spAutoFit/>
          </a:bodyPr>
          <a:lstStyle/>
          <a:p>
            <a:r>
              <a:rPr lang="zh-CN" altLang="en-US" sz="3200" dirty="0">
                <a:solidFill>
                  <a:srgbClr val="FFFF00"/>
                </a:solidFill>
                <a:latin typeface="Arial" panose="020B0604020202020204" pitchFamily="34" charset="0"/>
                <a:ea typeface="微软雅黑" panose="020B0503020204020204" pitchFamily="34" charset="-122"/>
                <a:sym typeface="Arial" panose="020B0604020202020204" pitchFamily="34" charset="0"/>
              </a:rPr>
              <a:t>课堂改进思考</a:t>
            </a:r>
            <a:endParaRPr lang="zh-CN" altLang="en-US" sz="3200"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4050996" y="1616226"/>
            <a:ext cx="724878"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4085985" y="2589081"/>
            <a:ext cx="739305"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4085985" y="3519427"/>
            <a:ext cx="744114"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
            <a:ext cx="12192000" cy="10152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0" y="136452"/>
            <a:ext cx="989845" cy="739141"/>
          </a:xfrm>
          <a:prstGeom prst="rect">
            <a:avLst/>
          </a:prstGeom>
        </p:spPr>
      </p:pic>
      <p:sp>
        <p:nvSpPr>
          <p:cNvPr id="7" name="标题 1"/>
          <p:cNvSpPr txBox="1"/>
          <p:nvPr/>
        </p:nvSpPr>
        <p:spPr>
          <a:xfrm>
            <a:off x="1204075" y="283941"/>
            <a:ext cx="5596220" cy="47815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defRPr/>
            </a:pPr>
            <a:r>
              <a:rPr kumimoji="0" lang="zh-CN" altLang="en-US" sz="2800" b="0" i="0" u="none" strike="noStrike" kern="1200" cap="none" spc="-15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j-cs"/>
              </a:rPr>
              <a:t>同课异构或同课重构数据分析</a:t>
            </a:r>
            <a:endParaRPr kumimoji="0" lang="zh-CN" altLang="en-US" sz="2800" b="0" i="0" u="none" strike="noStrike" kern="1200" cap="none" spc="-15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j-cs"/>
            </a:endParaRPr>
          </a:p>
        </p:txBody>
      </p: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C1C90A-F64A-4F03-BBDB-640D8D461778}"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7560"/>
            <a:ext cx="12192000" cy="60260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292274" y="93012"/>
            <a:ext cx="1749197" cy="584775"/>
          </a:xfrm>
          <a:prstGeom prst="rect">
            <a:avLst/>
          </a:prstGeom>
          <a:noFill/>
        </p:spPr>
        <p:txBody>
          <a:bodyPr wrap="none" rtlCol="0">
            <a:spAutoFit/>
          </a:bodyPr>
          <a:lstStyle/>
          <a:p>
            <a:pPr algn="ctr"/>
            <a:r>
              <a:rPr lang="zh-CN" altLang="en-US" sz="3200" spc="-150">
                <a:solidFill>
                  <a:schemeClr val="bg1"/>
                </a:solidFill>
                <a:latin typeface="Arial" panose="020B0604020202020204" pitchFamily="34" charset="0"/>
                <a:ea typeface="微软雅黑" panose="020B0503020204020204" pitchFamily="34" charset="-122"/>
                <a:sym typeface="Arial" panose="020B0604020202020204" pitchFamily="34" charset="0"/>
              </a:rPr>
              <a:t>这里标题</a:t>
            </a:r>
            <a:endParaRPr lang="zh-CN" altLang="en-US" sz="3200" spc="-1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2730222" y="2270704"/>
            <a:ext cx="6962375" cy="3046095"/>
          </a:xfrm>
          <a:prstGeom prst="rect">
            <a:avLst/>
          </a:prstGeom>
          <a:noFill/>
        </p:spPr>
        <p:txBody>
          <a:bodyPr wrap="square" rtlCol="0">
            <a:spAutoFit/>
          </a:bodyPr>
          <a:lstStyle/>
          <a:p>
            <a:pPr>
              <a:lnSpc>
                <a:spcPct val="200000"/>
              </a:lnSpc>
            </a:pPr>
            <a:r>
              <a:rPr lang="zh-CN" altLang="en-US" sz="2400" spc="-150" dirty="0">
                <a:latin typeface="Arial" panose="020B0604020202020204" pitchFamily="34" charset="0"/>
                <a:ea typeface="微软雅黑" panose="020B0503020204020204" pitchFamily="34" charset="-122"/>
                <a:sym typeface="Arial" panose="020B0604020202020204" pitchFamily="34" charset="0"/>
              </a:rPr>
              <a:t>改进思考：</a:t>
            </a:r>
            <a:endParaRPr lang="zh-CN" altLang="en-US" sz="2400" spc="-150" dirty="0">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en-US" altLang="zh-CN" sz="2400" spc="-150" dirty="0" smtClean="0">
                <a:latin typeface="Arial" panose="020B0604020202020204" pitchFamily="34" charset="0"/>
                <a:ea typeface="微软雅黑" panose="020B0503020204020204" pitchFamily="34" charset="-122"/>
                <a:sym typeface="Arial" panose="020B0604020202020204" pitchFamily="34" charset="0"/>
              </a:rPr>
              <a:t>1.</a:t>
            </a:r>
            <a:endParaRPr lang="en-US" altLang="zh-CN" sz="2400" spc="-150" dirty="0" smtClean="0">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en-US" altLang="zh-CN" sz="2400" spc="-150" dirty="0" smtClean="0">
                <a:latin typeface="Arial" panose="020B0604020202020204" pitchFamily="34" charset="0"/>
                <a:ea typeface="微软雅黑" panose="020B0503020204020204" pitchFamily="34" charset="-122"/>
                <a:sym typeface="Arial" panose="020B0604020202020204" pitchFamily="34" charset="0"/>
              </a:rPr>
              <a:t>2.</a:t>
            </a:r>
            <a:endParaRPr lang="en-US" altLang="zh-CN" sz="2400" spc="-150" dirty="0" smtClean="0">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en-US" altLang="zh-CN" sz="2400" spc="-150" dirty="0" smtClean="0">
                <a:latin typeface="Arial" panose="020B0604020202020204" pitchFamily="34" charset="0"/>
                <a:ea typeface="微软雅黑" panose="020B0503020204020204" pitchFamily="34" charset="-122"/>
                <a:sym typeface="Arial" panose="020B0604020202020204" pitchFamily="34" charset="0"/>
              </a:rPr>
              <a:t>3.</a:t>
            </a:r>
            <a:endParaRPr lang="en-US" altLang="zh-CN" sz="2400" spc="-150" dirty="0" smtClean="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292274" y="93012"/>
            <a:ext cx="17491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15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这里标题</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文本框 9"/>
          <p:cNvSpPr txBox="1"/>
          <p:nvPr/>
        </p:nvSpPr>
        <p:spPr>
          <a:xfrm>
            <a:off x="2614812" y="3069694"/>
            <a:ext cx="6962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个性化研究视角</a:t>
            </a:r>
            <a:endParaRPr kumimoji="0" lang="zh-CN" altLang="en-US" sz="24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685925" y="2459355"/>
            <a:ext cx="3931920" cy="1706880"/>
          </a:xfrm>
          <a:prstGeom prst="rect">
            <a:avLst/>
          </a:prstGeom>
          <a:noFill/>
        </p:spPr>
        <p:txBody>
          <a:bodyPr wrap="square" rtlCol="0">
            <a:spAutoFit/>
          </a:bodyPr>
          <a:lstStyle/>
          <a:p>
            <a:pPr algn="l">
              <a:lnSpc>
                <a:spcPct val="125000"/>
              </a:lnSpc>
              <a:spcBef>
                <a:spcPts val="0"/>
              </a:spcBef>
              <a:spcAft>
                <a:spcPts val="0"/>
              </a:spcAft>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让我们一起同行</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5000"/>
              </a:lnSpc>
              <a:spcBef>
                <a:spcPts val="0"/>
              </a:spcBef>
              <a:spcAft>
                <a:spcPts val="0"/>
              </a:spcAft>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普通高中新课程新教材</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5000"/>
              </a:lnSpc>
              <a:spcBef>
                <a:spcPts val="0"/>
              </a:spcBef>
              <a:spcAft>
                <a:spcPts val="0"/>
              </a:spcAft>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实施研究与实践</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91250" y="2459355"/>
            <a:ext cx="1541780" cy="1390015"/>
          </a:xfrm>
          <a:prstGeom prst="rect">
            <a:avLst/>
          </a:prstGeom>
        </p:spPr>
      </p:pic>
      <p:sp>
        <p:nvSpPr>
          <p:cNvPr id="4" name="文本框 3"/>
          <p:cNvSpPr txBox="1"/>
          <p:nvPr/>
        </p:nvSpPr>
        <p:spPr>
          <a:xfrm>
            <a:off x="5973794" y="4078974"/>
            <a:ext cx="3205480" cy="306705"/>
          </a:xfrm>
          <a:prstGeom prst="rect">
            <a:avLst/>
          </a:prstGeom>
          <a:noFill/>
        </p:spPr>
        <p:txBody>
          <a:bodyPr wrap="none" rtlCol="0">
            <a:spAutoFit/>
          </a:bodyPr>
          <a:lstStyle/>
          <a:p>
            <a:r>
              <a:rPr lang="zh-CN" altLang="en-US" sz="1400" dirty="0" smtClean="0">
                <a:solidFill>
                  <a:schemeClr val="bg1"/>
                </a:solidFill>
                <a:latin typeface="微软雅黑 Light" panose="020B0502040204020203" pitchFamily="34" charset="-122"/>
                <a:ea typeface="微软雅黑 Light" panose="020B0502040204020203" pitchFamily="34" charset="-122"/>
              </a:rPr>
              <a:t>循证课例模版提供：问题化学习研究所</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5" name="文本框 4"/>
          <p:cNvSpPr txBox="1"/>
          <p:nvPr/>
        </p:nvSpPr>
        <p:spPr>
          <a:xfrm>
            <a:off x="5973794" y="4359273"/>
            <a:ext cx="3411855" cy="521970"/>
          </a:xfrm>
          <a:prstGeom prst="rect">
            <a:avLst/>
          </a:prstGeom>
          <a:noFill/>
        </p:spPr>
        <p:txBody>
          <a:bodyPr wrap="none" rtlCol="0">
            <a:spAutoFit/>
          </a:bodyPr>
          <a:lstStyle/>
          <a:p>
            <a:r>
              <a:rPr lang="zh-CN" altLang="en-US" sz="1400" dirty="0">
                <a:solidFill>
                  <a:schemeClr val="bg1"/>
                </a:solidFill>
                <a:latin typeface="微软雅黑 Light" panose="020B0502040204020203" pitchFamily="34" charset="-122"/>
                <a:ea typeface="微软雅黑 Light" panose="020B0502040204020203" pitchFamily="34" charset="-122"/>
              </a:rPr>
              <a:t>技术支持</a:t>
            </a:r>
            <a:r>
              <a:rPr lang="zh-CN" altLang="en-US" sz="1400" dirty="0" smtClean="0">
                <a:solidFill>
                  <a:schemeClr val="bg1"/>
                </a:solidFill>
                <a:latin typeface="微软雅黑 Light" panose="020B0502040204020203" pitchFamily="34" charset="-122"/>
                <a:ea typeface="微软雅黑 Light" panose="020B0502040204020203" pitchFamily="34" charset="-122"/>
              </a:rPr>
              <a:t>：联课</a:t>
            </a:r>
            <a:r>
              <a:rPr lang="en-US" altLang="zh-CN" sz="1400" dirty="0" err="1" smtClean="0">
                <a:solidFill>
                  <a:schemeClr val="bg1"/>
                </a:solidFill>
                <a:latin typeface="微软雅黑 Light" panose="020B0502040204020203" pitchFamily="34" charset="-122"/>
                <a:ea typeface="微软雅黑 Light" panose="020B0502040204020203" pitchFamily="34" charset="-122"/>
              </a:rPr>
              <a:t>ClassAi</a:t>
            </a:r>
            <a:r>
              <a:rPr lang="zh-CN" altLang="en-US" sz="1400" dirty="0" smtClean="0">
                <a:solidFill>
                  <a:schemeClr val="bg1"/>
                </a:solidFill>
                <a:latin typeface="微软雅黑 Light" panose="020B0502040204020203" pitchFamily="34" charset="-122"/>
                <a:ea typeface="微软雅黑 Light" panose="020B0502040204020203" pitchFamily="34" charset="-122"/>
              </a:rPr>
              <a:t>课堂智能分析平台</a:t>
            </a:r>
            <a:endParaRPr lang="en-US" altLang="zh-CN" sz="1400" dirty="0" smtClean="0">
              <a:solidFill>
                <a:schemeClr val="bg1"/>
              </a:solidFill>
              <a:latin typeface="微软雅黑 Light" panose="020B0502040204020203" pitchFamily="34" charset="-122"/>
              <a:ea typeface="微软雅黑 Light" panose="020B0502040204020203" pitchFamily="34" charset="-122"/>
            </a:endParaRPr>
          </a:p>
          <a:p>
            <a:r>
              <a:rPr lang="en-US" altLang="zh-CN" sz="1400" dirty="0" smtClean="0">
                <a:solidFill>
                  <a:schemeClr val="bg1"/>
                </a:solidFill>
                <a:latin typeface="微软雅黑 Light" panose="020B0502040204020203" pitchFamily="34" charset="-122"/>
                <a:ea typeface="微软雅黑 Light" panose="020B0502040204020203" pitchFamily="34" charset="-122"/>
              </a:rPr>
              <a:t>classai.eduku.cn</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5618120" y="1811694"/>
            <a:ext cx="0" cy="27429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2" descr="图片 2"/>
          <p:cNvPicPr>
            <a:picLocks noChangeAspect="1"/>
          </p:cNvPicPr>
          <p:nvPr/>
        </p:nvPicPr>
        <p:blipFill>
          <a:blip r:embed="rId3">
            <a:duotone>
              <a:schemeClr val="accent4">
                <a:shade val="45000"/>
                <a:satMod val="135000"/>
              </a:schemeClr>
              <a:prstClr val="white"/>
            </a:duotone>
          </a:blip>
          <a:stretch>
            <a:fillRect/>
          </a:stretch>
        </p:blipFill>
        <p:spPr>
          <a:xfrm>
            <a:off x="7896225" y="3524885"/>
            <a:ext cx="1350010" cy="267970"/>
          </a:xfrm>
          <a:prstGeom prst="rect">
            <a:avLst/>
          </a:prstGeom>
          <a:ln w="12700">
            <a:miter lim="4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7" name="文本框 36"/>
          <p:cNvSpPr txBox="1"/>
          <p:nvPr/>
        </p:nvSpPr>
        <p:spPr>
          <a:xfrm>
            <a:off x="4341181" y="449906"/>
            <a:ext cx="2824987"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课堂高频词</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3" name="图片 2"/>
          <p:cNvPicPr>
            <a:picLocks noChangeAspect="1"/>
          </p:cNvPicPr>
          <p:nvPr/>
        </p:nvPicPr>
        <p:blipFill>
          <a:blip r:embed="rId2"/>
          <a:stretch>
            <a:fillRect/>
          </a:stretch>
        </p:blipFill>
        <p:spPr>
          <a:xfrm>
            <a:off x="696559" y="1263640"/>
            <a:ext cx="10481596" cy="4330719"/>
          </a:xfrm>
          <a:prstGeom prst="rect">
            <a:avLst/>
          </a:prstGeom>
        </p:spPr>
      </p:pic>
      <p:sp>
        <p:nvSpPr>
          <p:cNvPr id="9" name="文本框 8"/>
          <p:cNvSpPr txBox="1"/>
          <p:nvPr/>
        </p:nvSpPr>
        <p:spPr>
          <a:xfrm>
            <a:off x="2148397" y="5823318"/>
            <a:ext cx="8665845"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上海市</a:t>
            </a: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学校   </a:t>
            </a: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高二生物   蛋白质是最重要的生物大分子</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文本框 21"/>
          <p:cNvSpPr txBox="1"/>
          <p:nvPr/>
        </p:nvSpPr>
        <p:spPr>
          <a:xfrm>
            <a:off x="3103469" y="2882030"/>
            <a:ext cx="6917279" cy="923330"/>
          </a:xfrm>
          <a:prstGeom prst="rect">
            <a:avLst/>
          </a:prstGeom>
          <a:noFill/>
        </p:spPr>
        <p:txBody>
          <a:bodyPr wrap="none" rtlCol="0">
            <a:spAutoFit/>
          </a:bodyPr>
          <a:lstStyle/>
          <a:p>
            <a:pPr algn="ctr"/>
            <a:r>
              <a:rPr lang="zh-CN" altLang="en-US" sz="5400" spc="-150" dirty="0">
                <a:solidFill>
                  <a:schemeClr val="bg1"/>
                </a:solidFill>
                <a:latin typeface="Arial" panose="020B0604020202020204" pitchFamily="34" charset="0"/>
                <a:ea typeface="微软雅黑" panose="020B0503020204020204" pitchFamily="34" charset="-122"/>
                <a:sym typeface="Arial" panose="020B0604020202020204" pitchFamily="34" charset="0"/>
              </a:rPr>
              <a:t>四个视角课堂循证分析</a:t>
            </a:r>
            <a:endParaRPr lang="zh-CN" altLang="en-US" sz="5400" spc="-1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3033831" y="2279499"/>
            <a:ext cx="2706189" cy="584775"/>
          </a:xfrm>
          <a:prstGeom prst="rect">
            <a:avLst/>
          </a:prstGeom>
          <a:noFill/>
        </p:spPr>
        <p:txBody>
          <a:bodyPr wrap="none" rtlCol="0">
            <a:spAutoFit/>
          </a:bodyPr>
          <a:lstStyle/>
          <a:p>
            <a:pPr algn="ctr"/>
            <a:r>
              <a:rPr lang="zh-CN" altLang="en-US" sz="3200" spc="600">
                <a:solidFill>
                  <a:schemeClr val="bg1"/>
                </a:solidFill>
                <a:latin typeface="Arial" panose="020B0604020202020204" pitchFamily="34" charset="0"/>
                <a:ea typeface="微软雅黑" panose="020B0503020204020204" pitchFamily="34" charset="-122"/>
                <a:sym typeface="Arial" panose="020B0604020202020204" pitchFamily="34" charset="0"/>
              </a:rPr>
              <a:t>第</a:t>
            </a:r>
            <a:r>
              <a:rPr lang="en-US" altLang="zh-CN" sz="3200" spc="6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3200" spc="600">
                <a:solidFill>
                  <a:schemeClr val="bg1"/>
                </a:solidFill>
                <a:latin typeface="Arial" panose="020B0604020202020204" pitchFamily="34" charset="0"/>
                <a:ea typeface="微软雅黑" panose="020B0503020204020204" pitchFamily="34" charset="-122"/>
                <a:sym typeface="Arial" panose="020B0604020202020204" pitchFamily="34" charset="0"/>
              </a:rPr>
              <a:t>一</a:t>
            </a:r>
            <a:r>
              <a:rPr lang="en-US" altLang="zh-CN" sz="3200" spc="6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32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部</a:t>
            </a:r>
            <a:r>
              <a:rPr lang="en-US" altLang="zh-CN" sz="32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32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分</a:t>
            </a:r>
            <a:endParaRPr lang="zh-CN" altLang="en-US" sz="32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直接连接符 8"/>
          <p:cNvCxnSpPr/>
          <p:nvPr/>
        </p:nvCxnSpPr>
        <p:spPr>
          <a:xfrm>
            <a:off x="2704999" y="2412704"/>
            <a:ext cx="0" cy="1379915"/>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2873436" y="3900609"/>
            <a:ext cx="7377344" cy="3987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000" b="0" i="0" u="none" strike="noStrike" kern="1200" cap="none" spc="-15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     </a:t>
            </a:r>
            <a:r>
              <a:rPr lang="en-US" altLang="zh-CN" sz="2000" spc="-150" dirty="0">
                <a:solidFill>
                  <a:prstClr val="white"/>
                </a:solidFill>
                <a:latin typeface="Arial" panose="020B0604020202020204" pitchFamily="34" charset="0"/>
                <a:ea typeface="微软雅黑" panose="020B0503020204020204" pitchFamily="34" charset="-122"/>
                <a:sym typeface="Arial" panose="020B0604020202020204" pitchFamily="34" charset="0"/>
              </a:rPr>
              <a:t>2.</a:t>
            </a:r>
            <a:r>
              <a:rPr lang="zh-CN" altLang="en-US" sz="2000" spc="-150" dirty="0">
                <a:solidFill>
                  <a:prstClr val="white"/>
                </a:solidFill>
                <a:latin typeface="Arial" panose="020B0604020202020204" pitchFamily="34" charset="0"/>
                <a:ea typeface="微软雅黑" panose="020B0503020204020204" pitchFamily="34" charset="-122"/>
                <a:sym typeface="Arial" panose="020B0604020202020204" pitchFamily="34" charset="0"/>
              </a:rPr>
              <a:t>教师引导视角    </a:t>
            </a:r>
            <a:r>
              <a:rPr kumimoji="0" lang="en-US" altLang="zh-CN"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互动分析视角    </a:t>
            </a:r>
            <a:r>
              <a:rPr lang="en-US" altLang="zh-CN" sz="2000" spc="-150" dirty="0">
                <a:solidFill>
                  <a:prstClr val="white"/>
                </a:solidFill>
                <a:latin typeface="Arial" panose="020B0604020202020204" pitchFamily="34" charset="0"/>
                <a:ea typeface="微软雅黑" panose="020B0503020204020204" pitchFamily="34" charset="-122"/>
                <a:sym typeface="Arial" panose="020B0604020202020204" pitchFamily="34" charset="0"/>
              </a:rPr>
              <a:t>4.</a:t>
            </a:r>
            <a:r>
              <a:rPr kumimoji="0" lang="zh-CN" altLang="en-US" sz="2000" b="0" i="0" u="none" strike="noStrike" kern="1200" cap="none" spc="-15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学科问题视角</a:t>
            </a:r>
            <a:endParaRPr kumimoji="0" lang="zh-CN" altLang="en-US" sz="20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491069"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1.1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课堂</a:t>
            </a:r>
            <a:r>
              <a:rPr lang="zh-CN" altLang="en-US" sz="3200" spc="-150" dirty="0">
                <a:solidFill>
                  <a:prstClr val="white"/>
                </a:solidFill>
                <a:latin typeface="Arial" panose="020B0604020202020204" pitchFamily="34" charset="0"/>
                <a:ea typeface="微软雅黑" panose="020B0503020204020204" pitchFamily="34" charset="-122"/>
                <a:sym typeface="Arial" panose="020B0604020202020204" pitchFamily="34" charset="0"/>
              </a:rPr>
              <a:t>参与</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文本框 11"/>
          <p:cNvSpPr txBox="1"/>
          <p:nvPr/>
        </p:nvSpPr>
        <p:spPr>
          <a:xfrm>
            <a:off x="2379376" y="1048216"/>
            <a:ext cx="122428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数据呈现</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13" name="截屏2022-05-26 下午4.51.18.png" descr="截屏2022-05-26 下午4.51.18.png"/>
          <p:cNvPicPr>
            <a:picLocks noChangeAspect="1"/>
          </p:cNvPicPr>
          <p:nvPr/>
        </p:nvPicPr>
        <p:blipFill>
          <a:blip r:embed="rId2"/>
          <a:srcRect l="941" t="918" r="1707"/>
          <a:stretch>
            <a:fillRect/>
          </a:stretch>
        </p:blipFill>
        <p:spPr>
          <a:xfrm>
            <a:off x="422621" y="1505380"/>
            <a:ext cx="5404957" cy="5200896"/>
          </a:xfrm>
          <a:prstGeom prst="rect">
            <a:avLst/>
          </a:prstGeom>
          <a:ln w="12700">
            <a:miter lim="400000"/>
            <a:headEnd/>
            <a:tailEnd/>
          </a:ln>
          <a:effectLst>
            <a:outerShdw blurRad="254000" dist="38100" dir="2700000" rotWithShape="0">
              <a:srgbClr val="A6A6A6">
                <a:alpha val="80000"/>
              </a:srgbClr>
            </a:outerShdw>
          </a:effectLst>
        </p:spPr>
      </p:pic>
      <p:sp>
        <p:nvSpPr>
          <p:cNvPr id="14" name="矩形: 圆角 7"/>
          <p:cNvSpPr/>
          <p:nvPr/>
        </p:nvSpPr>
        <p:spPr>
          <a:xfrm>
            <a:off x="6511398" y="1643815"/>
            <a:ext cx="4980437" cy="1671492"/>
          </a:xfrm>
          <a:prstGeom prst="roundRect">
            <a:avLst>
              <a:gd name="adj" fmla="val 9253"/>
            </a:avLst>
          </a:prstGeom>
          <a:solidFill>
            <a:srgbClr val="F8CCAE">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8"/>
          <p:cNvSpPr txBox="1"/>
          <p:nvPr/>
        </p:nvSpPr>
        <p:spPr>
          <a:xfrm>
            <a:off x="6752676" y="1973452"/>
            <a:ext cx="4519517" cy="1087798"/>
          </a:xfrm>
          <a:prstGeom prst="rect">
            <a:avLst/>
          </a:prstGeom>
          <a:ln w="12700">
            <a:miter lim="400000"/>
          </a:ln>
        </p:spPr>
        <p:txBody>
          <a:bodyPr lIns="22853" rIns="22853">
            <a:spAutoFit/>
          </a:bodyPr>
          <a:lstStyle>
            <a:lvl1pPr marL="481330" indent="-963295" algn="just" defTabSz="1926590">
              <a:lnSpc>
                <a:spcPct val="120000"/>
              </a:lnSpc>
              <a:spcBef>
                <a:spcPts val="3500"/>
              </a:spcBef>
              <a:defRPr sz="3700">
                <a:solidFill>
                  <a:srgbClr val="2F2F2F"/>
                </a:solidFill>
                <a:latin typeface="汉仪旗黑-50S"/>
                <a:ea typeface="汉仪旗黑-50S"/>
                <a:cs typeface="汉仪旗黑-50S"/>
                <a:sym typeface="汉仪旗黑-50S"/>
              </a:defRPr>
            </a:lvl1pPr>
          </a:lstStyle>
          <a:p>
            <a:pPr marL="240665" marR="0" lvl="0" indent="-481330" algn="just" defTabSz="962660" rtl="0" eaLnBrk="1" fontAlgn="auto" latinLnBrk="0" hangingPunct="0">
              <a:lnSpc>
                <a:spcPct val="120000"/>
              </a:lnSpc>
              <a:spcBef>
                <a:spcPts val="1750"/>
              </a:spcBef>
              <a:spcAft>
                <a:spcPts val="0"/>
              </a:spcAft>
              <a:buClrTx/>
              <a:buSzTx/>
              <a:buFontTx/>
              <a:buNone/>
              <a:defRPr/>
            </a:pPr>
            <a:r>
              <a:rPr kumimoji="0" sz="185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观察课堂中男女生的发言及提问表现，帮助老师更好的发现班级男女生思维特点及学科关联性</a:t>
            </a:r>
            <a:endParaRPr kumimoji="0" sz="185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6" name="Rectangle: Rounded Corners 40"/>
          <p:cNvGrpSpPr/>
          <p:nvPr/>
        </p:nvGrpSpPr>
        <p:grpSpPr>
          <a:xfrm>
            <a:off x="7515062" y="1453011"/>
            <a:ext cx="2973106" cy="381608"/>
            <a:chOff x="0" y="0"/>
            <a:chExt cx="5948046" cy="763449"/>
          </a:xfrm>
        </p:grpSpPr>
        <p:sp>
          <p:nvSpPr>
            <p:cNvPr id="17"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矩形: 圆角 10"/>
          <p:cNvSpPr/>
          <p:nvPr/>
        </p:nvSpPr>
        <p:spPr>
          <a:xfrm>
            <a:off x="6511398" y="3831397"/>
            <a:ext cx="4980437" cy="2185355"/>
          </a:xfrm>
          <a:prstGeom prst="roundRect">
            <a:avLst>
              <a:gd name="adj" fmla="val 7849"/>
            </a:avLst>
          </a:prstGeom>
          <a:solidFill>
            <a:srgbClr val="F8CCAE">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0" name="Rectangle: Rounded Corners 40"/>
          <p:cNvGrpSpPr/>
          <p:nvPr/>
        </p:nvGrpSpPr>
        <p:grpSpPr>
          <a:xfrm>
            <a:off x="7515062" y="3640594"/>
            <a:ext cx="2973106" cy="381608"/>
            <a:chOff x="0" y="0"/>
            <a:chExt cx="5948046" cy="763449"/>
          </a:xfrm>
        </p:grpSpPr>
        <p:sp>
          <p:nvSpPr>
            <p:cNvPr id="21"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分析结果</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模块作用：分析课堂中出现词语的频次，可以观察课堂是否围绕学科重点、学科知识之间的关联，老师课堂语言是否规范等…"/>
          <p:cNvSpPr txBox="1"/>
          <p:nvPr/>
        </p:nvSpPr>
        <p:spPr>
          <a:xfrm>
            <a:off x="6624444" y="4168568"/>
            <a:ext cx="4670601" cy="1772008"/>
          </a:xfrm>
          <a:prstGeom prst="rect">
            <a:avLst/>
          </a:prstGeom>
          <a:ln w="12700">
            <a:miter lim="400000"/>
          </a:ln>
        </p:spPr>
        <p:txBody>
          <a:bodyPr lIns="25392" tIns="25392" rIns="25392" bIns="25392">
            <a:normAutofit/>
          </a:bodyPr>
          <a:lstStyle/>
          <a:p>
            <a:pPr marL="323850" marR="0" lvl="1" indent="-228600" algn="just" defTabSz="962660" rtl="0" eaLnBrk="1" fontAlgn="auto" latinLnBrk="0" hangingPunct="0">
              <a:lnSpc>
                <a:spcPct val="130000"/>
              </a:lnSpc>
              <a:spcBef>
                <a:spcPts val="6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sz="18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男女生发言次数比为22:3</a:t>
            </a:r>
            <a:endParaRPr kumimoji="0" sz="185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30000"/>
              </a:lnSpc>
              <a:spcBef>
                <a:spcPts val="6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sz="18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男女生提问次数比为6:0</a:t>
            </a:r>
            <a:endParaRPr kumimoji="0" sz="185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30000"/>
              </a:lnSpc>
              <a:spcBef>
                <a:spcPts val="6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sz="18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该班级及学科的教学设计</a:t>
            </a:r>
            <a:r>
              <a:rPr kumimoji="0" sz="1800" b="0" i="0" u="none" strike="noStrike" kern="0" cap="none" spc="0" normalizeH="0" baseline="0" noProof="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rPr>
              <a:t>需要提高女生的参与积极性及思维培养</a:t>
            </a:r>
            <a:r>
              <a:rPr kumimoji="0" sz="18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sz="18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学生提问分析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 name="截屏2022-05-26 下午4.47.09.png" descr="截屏2022-05-26 下午4.47.09.png"/>
          <p:cNvPicPr>
            <a:picLocks noChangeAspect="1"/>
          </p:cNvPicPr>
          <p:nvPr/>
        </p:nvPicPr>
        <p:blipFill>
          <a:blip r:embed="rId2"/>
          <a:srcRect l="1125" t="1259" r="1125"/>
          <a:stretch>
            <a:fillRect/>
          </a:stretch>
        </p:blipFill>
        <p:spPr>
          <a:xfrm>
            <a:off x="5976612" y="872435"/>
            <a:ext cx="4935411" cy="5624847"/>
          </a:xfrm>
          <a:prstGeom prst="rect">
            <a:avLst/>
          </a:prstGeom>
          <a:ln w="12700">
            <a:miter lim="400000"/>
            <a:headEnd/>
            <a:tailEnd/>
          </a:ln>
          <a:effectLst>
            <a:outerShdw blurRad="254000" dist="38100" dir="2700000" rotWithShape="0">
              <a:srgbClr val="A6A6A6">
                <a:alpha val="80000"/>
              </a:srgbClr>
            </a:outerShdw>
          </a:effectLst>
        </p:spPr>
      </p:pic>
      <p:sp>
        <p:nvSpPr>
          <p:cNvPr id="6" name="矩形: 圆角 5"/>
          <p:cNvSpPr/>
          <p:nvPr/>
        </p:nvSpPr>
        <p:spPr>
          <a:xfrm>
            <a:off x="820701" y="1526751"/>
            <a:ext cx="4746272" cy="1671492"/>
          </a:xfrm>
          <a:prstGeom prst="roundRect">
            <a:avLst>
              <a:gd name="adj" fmla="val 9253"/>
            </a:avLst>
          </a:prstGeom>
          <a:solidFill>
            <a:srgbClr val="F5B68B">
              <a:alpha val="64706"/>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820701" y="1733838"/>
            <a:ext cx="4504995" cy="1458861"/>
          </a:xfrm>
          <a:prstGeom prst="rect">
            <a:avLst/>
          </a:prstGeom>
          <a:ln w="12700">
            <a:miter lim="400000"/>
          </a:ln>
        </p:spPr>
        <p:txBody>
          <a:bodyPr wrap="square" lIns="22853" rIns="22853">
            <a:spAutoFit/>
          </a:bodyPr>
          <a:lstStyle/>
          <a:p>
            <a:pPr marL="240665" marR="0" lvl="0" indent="481330" algn="just" defTabSz="962660" rtl="0" eaLnBrk="1" fontAlgn="auto" latinLnBrk="0" hangingPunct="0">
              <a:lnSpc>
                <a:spcPct val="120000"/>
              </a:lnSpc>
              <a:spcBef>
                <a:spcPts val="600"/>
              </a:spcBef>
              <a:spcAft>
                <a:spcPts val="0"/>
              </a:spcAft>
              <a:buClrTx/>
              <a:buSzTx/>
              <a:buFontTx/>
              <a:buNone/>
              <a:defRPr sz="3700">
                <a:solidFill>
                  <a:srgbClr val="2F2F2F"/>
                </a:solidFill>
                <a:latin typeface="汉仪旗黑-50S"/>
                <a:ea typeface="汉仪旗黑-50S"/>
                <a:cs typeface="汉仪旗黑-50S"/>
                <a:sym typeface="汉仪旗黑-50S"/>
              </a:defRPr>
            </a:pPr>
            <a:r>
              <a:rPr kumimoji="0" sz="185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基于Ai技术，自动提取学生课堂提问内容</a:t>
            </a:r>
            <a:r>
              <a:rPr kumimoji="0" sz="185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sz="1850" kern="0" dirty="0" err="1" smtClean="0">
                <a:solidFill>
                  <a:srgbClr val="2F2F2F"/>
                </a:solidFill>
                <a:latin typeface="Arial" panose="020B0604020202020204" pitchFamily="34" charset="0"/>
                <a:ea typeface="微软雅黑" panose="020B0503020204020204" pitchFamily="34" charset="-122"/>
                <a:cs typeface="汉仪旗黑-50S"/>
                <a:sym typeface="Arial" panose="020B0604020202020204" pitchFamily="34" charset="0"/>
              </a:rPr>
              <a:t>分析问题的</a:t>
            </a:r>
            <a:r>
              <a:rPr lang="zh-CN" altLang="en-US" sz="1850" kern="0" dirty="0" smtClean="0">
                <a:solidFill>
                  <a:srgbClr val="2F2F2F"/>
                </a:solidFill>
                <a:latin typeface="Arial" panose="020B0604020202020204" pitchFamily="34" charset="0"/>
                <a:ea typeface="微软雅黑" panose="020B0503020204020204" pitchFamily="34" charset="-122"/>
                <a:cs typeface="汉仪旗黑-50S"/>
                <a:sym typeface="Arial" panose="020B0604020202020204" pitchFamily="34" charset="0"/>
              </a:rPr>
              <a:t>类型</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关注学生的思维</a:t>
            </a:r>
            <a:r>
              <a:rPr lang="zh-CN" altLang="en-US" sz="1850" kern="0" dirty="0" smtClean="0">
                <a:solidFill>
                  <a:srgbClr val="2F2F2F"/>
                </a:solidFill>
                <a:latin typeface="Arial" panose="020B0604020202020204" pitchFamily="34" charset="0"/>
                <a:ea typeface="微软雅黑" panose="020B0503020204020204" pitchFamily="34" charset="-122"/>
                <a:sym typeface="Arial" panose="020B0604020202020204" pitchFamily="34" charset="0"/>
              </a:rPr>
              <a:t>水平与</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发展</a:t>
            </a:r>
            <a:r>
              <a:rPr kumimoji="0" sz="185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并对课堂基于提问</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进行</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切</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片回顾。</a:t>
            </a:r>
            <a:endParaRPr kumimoji="0" sz="185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8" name="Rectangle: Rounded Corners 40"/>
          <p:cNvGrpSpPr/>
          <p:nvPr/>
        </p:nvGrpSpPr>
        <p:grpSpPr>
          <a:xfrm>
            <a:off x="1707284" y="1335948"/>
            <a:ext cx="2973106" cy="381608"/>
            <a:chOff x="0" y="0"/>
            <a:chExt cx="5948046" cy="763449"/>
          </a:xfrm>
        </p:grpSpPr>
        <p:sp>
          <p:nvSpPr>
            <p:cNvPr id="9"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矩形: 圆角 8"/>
          <p:cNvSpPr/>
          <p:nvPr/>
        </p:nvSpPr>
        <p:spPr>
          <a:xfrm>
            <a:off x="820701" y="3714335"/>
            <a:ext cx="4746272" cy="2501312"/>
          </a:xfrm>
          <a:prstGeom prst="roundRect">
            <a:avLst>
              <a:gd name="adj" fmla="val 7849"/>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2" name="Rectangle: Rounded Corners 40"/>
          <p:cNvGrpSpPr/>
          <p:nvPr/>
        </p:nvGrpSpPr>
        <p:grpSpPr>
          <a:xfrm>
            <a:off x="1707284" y="3523531"/>
            <a:ext cx="2973106" cy="381608"/>
            <a:chOff x="0" y="0"/>
            <a:chExt cx="5948046" cy="763449"/>
          </a:xfrm>
        </p:grpSpPr>
        <p:sp>
          <p:nvSpPr>
            <p:cNvPr id="13"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维度</a:t>
              </a:r>
              <a:endParaRPr kumimoji="0"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模块作用：分析课堂中出现词语的频次，可以观察课堂是否围绕学科重点、学科知识之间的关联，老师课堂语言是否规范等…"/>
          <p:cNvSpPr txBox="1"/>
          <p:nvPr/>
        </p:nvSpPr>
        <p:spPr>
          <a:xfrm>
            <a:off x="933748" y="4127681"/>
            <a:ext cx="4414800" cy="1908535"/>
          </a:xfrm>
          <a:prstGeom prst="rect">
            <a:avLst/>
          </a:prstGeom>
          <a:solidFill>
            <a:srgbClr val="F8CCAE"/>
          </a:solidFill>
          <a:ln w="12700">
            <a:miter lim="400000"/>
          </a:ln>
        </p:spPr>
        <p:txBody>
          <a:bodyPr lIns="25392" tIns="25392" rIns="25392" bIns="25392">
            <a:normAutofit/>
          </a:bodyPr>
          <a:lstStyle/>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五何问题：</a:t>
            </a:r>
            <a:r>
              <a:rPr kumimoji="0"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该课堂学生总共提问6次，都是低阶问题，</a:t>
            </a:r>
            <a:r>
              <a:rPr kumimoji="0" sz="18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rPr>
              <a:t>说明思维停留在浅层活动层次</a:t>
            </a:r>
            <a:endParaRPr kumimoji="0" sz="185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学生提问分析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矩形: 圆角 5"/>
          <p:cNvSpPr/>
          <p:nvPr/>
        </p:nvSpPr>
        <p:spPr>
          <a:xfrm>
            <a:off x="6200569" y="1890736"/>
            <a:ext cx="4746272" cy="1671492"/>
          </a:xfrm>
          <a:prstGeom prst="roundRect">
            <a:avLst>
              <a:gd name="adj" fmla="val 9253"/>
            </a:avLst>
          </a:prstGeom>
          <a:solidFill>
            <a:srgbClr val="F5B68B">
              <a:alpha val="64706"/>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8" name="Rectangle: Rounded Corners 40"/>
          <p:cNvGrpSpPr/>
          <p:nvPr/>
        </p:nvGrpSpPr>
        <p:grpSpPr>
          <a:xfrm>
            <a:off x="7087152" y="1699933"/>
            <a:ext cx="2973106" cy="381608"/>
            <a:chOff x="0" y="0"/>
            <a:chExt cx="5948046" cy="763449"/>
          </a:xfrm>
        </p:grpSpPr>
        <p:sp>
          <p:nvSpPr>
            <p:cNvPr id="9"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模块作用"/>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模块作用</a:t>
              </a:r>
              <a:endParaRPr kumimoji="0" sz="1800" b="0" i="0" u="none" strike="noStrike" kern="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矩形: 圆角 8"/>
          <p:cNvSpPr/>
          <p:nvPr/>
        </p:nvSpPr>
        <p:spPr>
          <a:xfrm>
            <a:off x="820701" y="3714335"/>
            <a:ext cx="4746272" cy="2501312"/>
          </a:xfrm>
          <a:prstGeom prst="roundRect">
            <a:avLst>
              <a:gd name="adj" fmla="val 7849"/>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2" name="Rectangle: Rounded Corners 40"/>
          <p:cNvGrpSpPr/>
          <p:nvPr/>
        </p:nvGrpSpPr>
        <p:grpSpPr>
          <a:xfrm>
            <a:off x="7087152" y="3887516"/>
            <a:ext cx="2973106" cy="381608"/>
            <a:chOff x="0" y="0"/>
            <a:chExt cx="5948046" cy="763449"/>
          </a:xfrm>
        </p:grpSpPr>
        <p:sp>
          <p:nvSpPr>
            <p:cNvPr id="13" name="圆角矩形"/>
            <p:cNvSpPr/>
            <p:nvPr/>
          </p:nvSpPr>
          <p:spPr>
            <a:xfrm flipH="1">
              <a:off x="0" y="0"/>
              <a:ext cx="5948046" cy="763449"/>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25392" tIns="25392" rIns="25392" bIns="25392" numCol="1" anchor="ctr">
              <a:noAutofit/>
            </a:bodyPr>
            <a:lstStyle/>
            <a:p>
              <a:pPr marL="0" marR="0" lvl="0" indent="0" algn="ctr" defTabSz="458470" rtl="0" eaLnBrk="1" fontAlgn="auto" latinLnBrk="0" hangingPunct="0">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分析结果"/>
            <p:cNvSpPr txBox="1"/>
            <p:nvPr/>
          </p:nvSpPr>
          <p:spPr>
            <a:xfrm>
              <a:off x="111802" y="104770"/>
              <a:ext cx="5724441" cy="553911"/>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ctr" defTabSz="458470" rtl="0" eaLnBrk="1" fontAlgn="auto" latinLnBrk="0" hangingPunct="0">
                <a:lnSpc>
                  <a:spcPct val="100000"/>
                </a:lnSpc>
                <a:spcBef>
                  <a:spcPts val="0"/>
                </a:spcBef>
                <a:spcAft>
                  <a:spcPts val="0"/>
                </a:spcAft>
                <a:buClrTx/>
                <a:buSzTx/>
                <a:buFontTx/>
                <a:buNone/>
                <a:defRPr/>
              </a:pPr>
              <a:r>
                <a:rPr kumimoji="0" sz="180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分析</a:t>
              </a:r>
              <a:r>
                <a:rPr kumimoji="0" lang="zh-CN" altLang="en-US"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维度</a:t>
              </a:r>
              <a:endParaRPr kumimoji="0" sz="180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模块作用：分析课堂中出现词语的频次，可以观察课堂是否围绕学科重点、学科知识之间的关联，老师课堂语言是否规范等…"/>
          <p:cNvSpPr txBox="1"/>
          <p:nvPr/>
        </p:nvSpPr>
        <p:spPr>
          <a:xfrm>
            <a:off x="6313616" y="4491667"/>
            <a:ext cx="4414800" cy="1545150"/>
          </a:xfrm>
          <a:prstGeom prst="rect">
            <a:avLst/>
          </a:prstGeom>
          <a:solidFill>
            <a:srgbClr val="F8CCAE"/>
          </a:solidFill>
          <a:ln w="12700">
            <a:miter lim="400000"/>
          </a:ln>
        </p:spPr>
        <p:txBody>
          <a:bodyPr lIns="25392" tIns="25392" rIns="25392" bIns="25392">
            <a:normAutofit/>
          </a:bodyPr>
          <a:lstStyle/>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问题化学习</a:t>
            </a: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15</a:t>
            </a: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问：</a:t>
            </a: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323850" marR="0" lvl="1" indent="-228600" algn="just" defTabSz="962660" rtl="0" eaLnBrk="1" fontAlgn="auto" latinLnBrk="0" hangingPunct="0">
              <a:lnSpc>
                <a:spcPct val="110000"/>
              </a:lnSpc>
              <a:spcBef>
                <a:spcPts val="1200"/>
              </a:spcBef>
              <a:spcAft>
                <a:spcPts val="0"/>
              </a:spcAft>
              <a:buClrTx/>
              <a:buSzPct val="123000"/>
              <a:buFontTx/>
              <a:buAutoNum type="circleNumDbPlain"/>
              <a:defRPr sz="3600">
                <a:solidFill>
                  <a:srgbClr val="000000"/>
                </a:solidFill>
                <a:latin typeface="汉仪旗黑-50S"/>
                <a:ea typeface="汉仪旗黑-50S"/>
                <a:cs typeface="汉仪旗黑-50S"/>
                <a:sym typeface="汉仪旗黑-50S"/>
              </a:defRPr>
            </a:pPr>
            <a:r>
              <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其他</a:t>
            </a:r>
            <a:r>
              <a:rPr kumimoji="0" lang="en-US" altLang="zh-CN"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sz="18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16" name="图片 15"/>
          <p:cNvPicPr>
            <a:picLocks noChangeAspect="1"/>
          </p:cNvPicPr>
          <p:nvPr/>
        </p:nvPicPr>
        <p:blipFill>
          <a:blip r:embed="rId2"/>
          <a:stretch>
            <a:fillRect/>
          </a:stretch>
        </p:blipFill>
        <p:spPr>
          <a:xfrm>
            <a:off x="674242" y="963227"/>
            <a:ext cx="5153005" cy="5641759"/>
          </a:xfrm>
          <a:prstGeom prst="rect">
            <a:avLst/>
          </a:prstGeom>
        </p:spPr>
      </p:pic>
      <p:sp>
        <p:nvSpPr>
          <p:cNvPr id="17" name="文本框 16"/>
          <p:cNvSpPr txBox="1"/>
          <p:nvPr/>
        </p:nvSpPr>
        <p:spPr>
          <a:xfrm>
            <a:off x="6200569" y="2092454"/>
            <a:ext cx="4504995" cy="1458861"/>
          </a:xfrm>
          <a:prstGeom prst="rect">
            <a:avLst/>
          </a:prstGeom>
          <a:ln w="12700">
            <a:miter lim="400000"/>
          </a:ln>
        </p:spPr>
        <p:txBody>
          <a:bodyPr wrap="square" lIns="22853" rIns="22853">
            <a:spAutoFit/>
          </a:bodyPr>
          <a:lstStyle/>
          <a:p>
            <a:pPr marL="240665" marR="0" lvl="0" indent="481330" algn="just" defTabSz="962660" rtl="0" eaLnBrk="1" fontAlgn="auto" latinLnBrk="0" hangingPunct="0">
              <a:lnSpc>
                <a:spcPct val="120000"/>
              </a:lnSpc>
              <a:spcBef>
                <a:spcPts val="600"/>
              </a:spcBef>
              <a:spcAft>
                <a:spcPts val="0"/>
              </a:spcAft>
              <a:buClrTx/>
              <a:buSzTx/>
              <a:buFontTx/>
              <a:buNone/>
              <a:defRPr sz="3700">
                <a:solidFill>
                  <a:srgbClr val="2F2F2F"/>
                </a:solidFill>
                <a:latin typeface="汉仪旗黑-50S"/>
                <a:ea typeface="汉仪旗黑-50S"/>
                <a:cs typeface="汉仪旗黑-50S"/>
                <a:sym typeface="汉仪旗黑-50S"/>
              </a:defRPr>
            </a:pPr>
            <a:r>
              <a:rPr kumimoji="0" sz="185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基于Ai技术，自动提取学生课堂提问内容</a:t>
            </a:r>
            <a:r>
              <a:rPr kumimoji="0" sz="185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sz="1850" kern="0" dirty="0" err="1" smtClean="0">
                <a:solidFill>
                  <a:srgbClr val="2F2F2F"/>
                </a:solidFill>
                <a:latin typeface="Arial" panose="020B0604020202020204" pitchFamily="34" charset="0"/>
                <a:ea typeface="微软雅黑" panose="020B0503020204020204" pitchFamily="34" charset="-122"/>
                <a:cs typeface="汉仪旗黑-50S"/>
                <a:sym typeface="Arial" panose="020B0604020202020204" pitchFamily="34" charset="0"/>
              </a:rPr>
              <a:t>分析问题的</a:t>
            </a:r>
            <a:r>
              <a:rPr lang="zh-CN" altLang="en-US" sz="1850" kern="0" dirty="0" smtClean="0">
                <a:solidFill>
                  <a:srgbClr val="2F2F2F"/>
                </a:solidFill>
                <a:latin typeface="Arial" panose="020B0604020202020204" pitchFamily="34" charset="0"/>
                <a:ea typeface="微软雅黑" panose="020B0503020204020204" pitchFamily="34" charset="-122"/>
                <a:cs typeface="汉仪旗黑-50S"/>
                <a:sym typeface="Arial" panose="020B0604020202020204" pitchFamily="34" charset="0"/>
              </a:rPr>
              <a:t>类型</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关注学生的思维</a:t>
            </a:r>
            <a:r>
              <a:rPr lang="zh-CN" altLang="en-US" sz="1850" kern="0" dirty="0" smtClean="0">
                <a:solidFill>
                  <a:srgbClr val="2F2F2F"/>
                </a:solidFill>
                <a:latin typeface="Arial" panose="020B0604020202020204" pitchFamily="34" charset="0"/>
                <a:ea typeface="微软雅黑" panose="020B0503020204020204" pitchFamily="34" charset="-122"/>
                <a:sym typeface="Arial" panose="020B0604020202020204" pitchFamily="34" charset="0"/>
              </a:rPr>
              <a:t>水平与</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发展</a:t>
            </a:r>
            <a:r>
              <a:rPr kumimoji="0" sz="1850" b="0" i="0" u="none" strike="noStrike" kern="0" cap="none" spc="0" normalizeH="0" baseline="0" noProof="0" dirty="0" err="1">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sz="1850" b="0" i="0" u="none" strike="noStrike" kern="0" cap="none" spc="0" normalizeH="0" baseline="0" noProof="0" dirty="0" err="1"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并对课堂基于提问</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进行</a:t>
            </a:r>
            <a:r>
              <a:rPr kumimoji="0"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切</a:t>
            </a:r>
            <a:r>
              <a:rPr kumimoji="0" lang="zh-CN" altLang="en-US" sz="1850" b="0" i="0" u="none" strike="noStrike" kern="0" cap="none" spc="0" normalizeH="0" baseline="0" noProof="0" dirty="0" smtClean="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片回顾。</a:t>
            </a:r>
            <a:endParaRPr kumimoji="0" sz="1850" b="0" i="0" u="none" strike="noStrike" kern="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b="88472"/>
          <a:stretch>
            <a:fillRect/>
          </a:stretch>
        </p:blipFill>
        <p:spPr>
          <a:xfrm>
            <a:off x="0" y="0"/>
            <a:ext cx="12192000" cy="790617"/>
          </a:xfrm>
          <a:prstGeom prst="rect">
            <a:avLst/>
          </a:prstGeom>
        </p:spPr>
      </p:pic>
      <p:sp>
        <p:nvSpPr>
          <p:cNvPr id="37" name="文本框 36"/>
          <p:cNvSpPr txBox="1"/>
          <p:nvPr/>
        </p:nvSpPr>
        <p:spPr>
          <a:xfrm>
            <a:off x="128496" y="81818"/>
            <a:ext cx="59675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  </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学生学习视角</a:t>
            </a:r>
            <a:r>
              <a:rPr kumimoji="0" lang="en-US" altLang="zh-CN"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学生提问分析</a:t>
            </a:r>
            <a:endParaRPr kumimoji="0" lang="zh-CN" altLang="en-US" sz="3200" b="0" i="0" u="none" strike="noStrike" kern="1200" cap="none" spc="-15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矩形: 圆角 8"/>
          <p:cNvSpPr/>
          <p:nvPr/>
        </p:nvSpPr>
        <p:spPr>
          <a:xfrm>
            <a:off x="820701" y="3714335"/>
            <a:ext cx="4746272" cy="2501312"/>
          </a:xfrm>
          <a:prstGeom prst="roundRect">
            <a:avLst>
              <a:gd name="adj" fmla="val 7849"/>
            </a:avLst>
          </a:prstGeom>
          <a:solidFill>
            <a:srgbClr val="FFFFFF">
              <a:alpha val="64999"/>
            </a:srgbClr>
          </a:solidFill>
          <a:ln w="12700">
            <a:miter lim="400000"/>
          </a:ln>
        </p:spPr>
        <p:txBody>
          <a:bodyPr lIns="25392" tIns="25392" rIns="25392" bIns="25392" anchor="ct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17" name="图片 16"/>
          <p:cNvPicPr>
            <a:picLocks noChangeAspect="1"/>
          </p:cNvPicPr>
          <p:nvPr/>
        </p:nvPicPr>
        <p:blipFill>
          <a:blip r:embed="rId2">
            <a:clrChange>
              <a:clrFrom>
                <a:srgbClr val="100C2A">
                  <a:alpha val="100000"/>
                </a:srgbClr>
              </a:clrFrom>
              <a:clrTo>
                <a:srgbClr val="100C2A">
                  <a:alpha val="100000"/>
                  <a:alpha val="0"/>
                </a:srgbClr>
              </a:clrTo>
            </a:clrChange>
          </a:blip>
          <a:srcRect l="40182" t="38218" r="37717" b="28904"/>
          <a:stretch>
            <a:fillRect/>
          </a:stretch>
        </p:blipFill>
        <p:spPr>
          <a:xfrm>
            <a:off x="2338705" y="1839595"/>
            <a:ext cx="3644900" cy="3009265"/>
          </a:xfrm>
          <a:prstGeom prst="rect">
            <a:avLst/>
          </a:prstGeom>
        </p:spPr>
      </p:pic>
      <p:sp>
        <p:nvSpPr>
          <p:cNvPr id="18" name="文本框 17"/>
          <p:cNvSpPr txBox="1"/>
          <p:nvPr/>
        </p:nvSpPr>
        <p:spPr>
          <a:xfrm>
            <a:off x="5647055" y="1889760"/>
            <a:ext cx="5092065" cy="3083921"/>
          </a:xfrm>
          <a:prstGeom prst="rect">
            <a:avLst/>
          </a:prstGeom>
          <a:solidFill>
            <a:schemeClr val="accent1">
              <a:lumMod val="40000"/>
              <a:lumOff val="60000"/>
              <a:alpha val="65000"/>
            </a:schemeClr>
          </a:solid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n-ea"/>
              </a:rPr>
              <a:t>举例：为什么别人写冬天写的景，作者却是写火盆呢？</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n-ea"/>
              </a:rPr>
              <a:t>学生的问题）</a:t>
            </a:r>
            <a:endPar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楷体" panose="02010609060101010101" charset="-122"/>
                <a:sym typeface="+mn-ea"/>
              </a:rPr>
              <a:t>分析：这是一个比较的问题，从语文学习的角度，是对选材视角的一种思考，这个问题的提出，可见学生已经对写作内容的新颖有了一定的审美感受，而且这个问题也可以指向作者生活的时代背景与作者那时那刻的独特的心境</a:t>
            </a:r>
            <a:r>
              <a:rPr kumimoji="0" lang="zh-CN" alt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cs typeface="楷体" panose="02010609060101010101" charset="-122"/>
                <a:sym typeface="+mn-ea"/>
              </a:rPr>
              <a:t>。比较的视角可以帮助学生</a:t>
            </a:r>
            <a:r>
              <a:rPr kumimoji="0" lang="en-US" altLang="zh-CN" sz="1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cs typeface="楷体" panose="02010609060101010101" charset="-122"/>
                <a:sym typeface="+mn-ea"/>
              </a:rPr>
              <a:t>……</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19" name="Rectangle: Rounded Corners 40"/>
          <p:cNvGrpSpPr/>
          <p:nvPr/>
        </p:nvGrpSpPr>
        <p:grpSpPr>
          <a:xfrm>
            <a:off x="6725761" y="1689629"/>
            <a:ext cx="6496009" cy="389255"/>
            <a:chOff x="4384039" y="-940981"/>
            <a:chExt cx="6496008" cy="389254"/>
          </a:xfrm>
        </p:grpSpPr>
        <p:sp>
          <p:nvSpPr>
            <p:cNvPr id="20" name="圆角矩形"/>
            <p:cNvSpPr/>
            <p:nvPr/>
          </p:nvSpPr>
          <p:spPr>
            <a:xfrm flipH="1">
              <a:off x="4384039" y="-940981"/>
              <a:ext cx="2789555" cy="389254"/>
            </a:xfrm>
            <a:prstGeom prst="roundRect">
              <a:avLst>
                <a:gd name="adj" fmla="val 50000"/>
              </a:avLst>
            </a:prstGeom>
            <a:gradFill flip="none" rotWithShape="1">
              <a:gsLst>
                <a:gs pos="1000">
                  <a:srgbClr val="F4B183"/>
                </a:gs>
                <a:gs pos="100000">
                  <a:srgbClr val="ED7D31"/>
                </a:gs>
              </a:gsLst>
              <a:path path="circle">
                <a:fillToRect l="-19636" t="62278" r="119636" b="37721"/>
              </a:path>
            </a:gradFill>
            <a:ln w="12700" cap="flat">
              <a:noFill/>
              <a:miter lim="400000"/>
            </a:ln>
            <a:effectLst/>
          </p:spPr>
          <p:txBody>
            <a:bodyPr wrap="square" lIns="50800" tIns="50800" rIns="50800" bIns="50800" numCol="1" anchor="ctr">
              <a:noAutofit/>
            </a:bodyPr>
            <a:lstStyle/>
            <a:p>
              <a:pPr marL="0" marR="0" lvl="0" indent="0" algn="l" defTabSz="916940" rtl="0" eaLnBrk="1" fontAlgn="auto" latinLnBrk="0" hangingPunct="1">
                <a:lnSpc>
                  <a:spcPct val="100000"/>
                </a:lnSpc>
                <a:spcBef>
                  <a:spcPts val="0"/>
                </a:spcBef>
                <a:spcAft>
                  <a:spcPts val="0"/>
                </a:spcAft>
                <a:buClrTx/>
                <a:buSzTx/>
                <a:buFontTx/>
                <a:buNone/>
                <a:defRPr sz="3600">
                  <a:solidFill>
                    <a:srgbClr val="FFFFFF"/>
                  </a:solidFill>
                  <a:latin typeface="汉仪旗黑-60S"/>
                  <a:ea typeface="汉仪旗黑-60S"/>
                  <a:cs typeface="汉仪旗黑-60S"/>
                  <a:sym typeface="汉仪旗黑-60S"/>
                </a:defRPr>
              </a:pPr>
              <a:endParaRPr kumimoji="0"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模块作用"/>
            <p:cNvSpPr txBox="1"/>
            <p:nvPr/>
          </p:nvSpPr>
          <p:spPr>
            <a:xfrm>
              <a:off x="5155607" y="-899706"/>
              <a:ext cx="5724440" cy="307339"/>
            </a:xfrm>
            <a:prstGeom prst="rect">
              <a:avLst/>
            </a:prstGeom>
            <a:noFill/>
            <a:ln w="12700" cap="flat">
              <a:noFill/>
              <a:miter lim="400000"/>
            </a:ln>
            <a:effectLst/>
          </p:spPr>
          <p:txBody>
            <a:bodyPr wrap="square" lIns="0" tIns="0" rIns="0" bIns="0" numCol="1" anchor="ctr">
              <a:spAutoFit/>
            </a:bodyPr>
            <a:lstStyle>
              <a:lvl1pPr defTabSz="916940">
                <a:defRPr sz="3600">
                  <a:solidFill>
                    <a:srgbClr val="2F2F2F"/>
                  </a:solidFill>
                  <a:latin typeface="汉仪旗黑-60S"/>
                  <a:ea typeface="汉仪旗黑-60S"/>
                  <a:cs typeface="汉仪旗黑-60S"/>
                  <a:sym typeface="汉仪旗黑-60S"/>
                </a:defRPr>
              </a:lvl1pPr>
            </a:lstStyle>
            <a:p>
              <a:pPr marL="0" marR="0" lvl="0" indent="0" algn="l" defTabSz="91694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rPr>
                <a:t>举例分析</a:t>
              </a:r>
              <a:endParaRPr kumimoji="0" lang="zh-CN" altLang="en-US" sz="2000" b="0" i="0" u="none" strike="noStrike" kern="1200" cap="none" spc="0" normalizeH="0" baseline="0" noProof="0">
                <a:ln>
                  <a:noFill/>
                </a:ln>
                <a:solidFill>
                  <a:srgbClr val="2F2F2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tags/tag1.xml><?xml version="1.0" encoding="utf-8"?>
<p:tagLst xmlns:p="http://schemas.openxmlformats.org/presentationml/2006/main">
  <p:tag name="KSO_WM_UNIT_TABLE_BEAUTIFY" val="smartTable{78407207-701d-49ea-9341-becffea522c3}"/>
  <p:tag name="TABLE_ENDDRAG_ORIGIN_RECT" val="484*68"/>
  <p:tag name="TABLE_ENDDRAG_RECT" val="355*135*484*6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3119</Words>
  <Application>WPS 演示</Application>
  <PresentationFormat>宽屏</PresentationFormat>
  <Paragraphs>351</Paragraphs>
  <Slides>34</Slides>
  <Notes>31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34</vt:i4>
      </vt:variant>
    </vt:vector>
  </HeadingPairs>
  <TitlesOfParts>
    <vt:vector size="53" baseType="lpstr">
      <vt:lpstr>Arial</vt:lpstr>
      <vt:lpstr>宋体</vt:lpstr>
      <vt:lpstr>Wingdings</vt:lpstr>
      <vt:lpstr>Helvetica Neue</vt:lpstr>
      <vt:lpstr>Helvetica Neue Medium</vt:lpstr>
      <vt:lpstr>思源黑体 CN Heavy</vt:lpstr>
      <vt:lpstr>黑体</vt:lpstr>
      <vt:lpstr>微软雅黑</vt:lpstr>
      <vt:lpstr>微软雅黑 Light</vt:lpstr>
      <vt:lpstr>仿宋</vt:lpstr>
      <vt:lpstr>汉仪旗黑-50S</vt:lpstr>
      <vt:lpstr>汉仪旗黑-60S</vt:lpstr>
      <vt:lpstr>等线</vt:lpstr>
      <vt:lpstr>Calibri</vt:lpstr>
      <vt:lpstr>楷体</vt:lpstr>
      <vt:lpstr>Arial Unicode MS</vt:lpstr>
      <vt:lpstr>等线 Light</vt:lpstr>
      <vt:lpstr>Office 主题​​</vt:lpstr>
      <vt:lpstr>21_BasicWhite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s723</dc:title>
  <dc:creator>Bing-</dc:creator>
  <cp:lastModifiedBy>安姐</cp:lastModifiedBy>
  <cp:revision>96</cp:revision>
  <dcterms:created xsi:type="dcterms:W3CDTF">2020-03-02T02:09:00Z</dcterms:created>
  <dcterms:modified xsi:type="dcterms:W3CDTF">2023-04-25T10:26:07Z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99F3312A3B944B32B5E7784A18203BA4</vt:lpwstr>
  </property>
  <property fmtid="{D5CDD505-2E9C-101B-9397-08002B2CF9AE}" pid="3" name="KSOProductBuildVer">
    <vt:lpwstr>2052-11.1.0.10524</vt:lpwstr>
  </property>
</Properties>
</file>